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44" d="100"/>
          <a:sy n="44" d="100"/>
        </p:scale>
        <p:origin x="86" y="96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BD30E18-1938-407E-A45D-973B71D6CCF5}" type="datetimeFigureOut">
              <a:rPr lang="en-US" smtClean="0"/>
              <a:t>7/20/2016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AB84BE-6D7D-4613-99D5-406B3E8AA6B3}" type="slidenum">
              <a:rPr lang="en-US" smtClean="0"/>
              <a:t>‹#›</a:t>
            </a:fld>
            <a:endParaRPr lang="en-US"/>
          </a:p>
        </p:txBody>
      </p:sp>
    </p:spTree>
    <p:extLst>
      <p:ext uri="{BB962C8B-B14F-4D97-AF65-F5344CB8AC3E}">
        <p14:creationId xmlns:p14="http://schemas.microsoft.com/office/powerpoint/2010/main" val="3707241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D30E18-1938-407E-A45D-973B71D6CCF5}" type="datetimeFigureOut">
              <a:rPr lang="en-US" smtClean="0"/>
              <a:t>7/20/2016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AB84BE-6D7D-4613-99D5-406B3E8AA6B3}" type="slidenum">
              <a:rPr lang="en-US" smtClean="0"/>
              <a:t>‹#›</a:t>
            </a:fld>
            <a:endParaRPr lang="en-US"/>
          </a:p>
        </p:txBody>
      </p:sp>
    </p:spTree>
    <p:extLst>
      <p:ext uri="{BB962C8B-B14F-4D97-AF65-F5344CB8AC3E}">
        <p14:creationId xmlns:p14="http://schemas.microsoft.com/office/powerpoint/2010/main" val="157860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D30E18-1938-407E-A45D-973B71D6CCF5}" type="datetimeFigureOut">
              <a:rPr lang="en-US" smtClean="0"/>
              <a:t>7/20/2016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AB84BE-6D7D-4613-99D5-406B3E8AA6B3}" type="slidenum">
              <a:rPr lang="en-US" smtClean="0"/>
              <a:t>‹#›</a:t>
            </a:fld>
            <a:endParaRPr lang="en-US"/>
          </a:p>
        </p:txBody>
      </p:sp>
    </p:spTree>
    <p:extLst>
      <p:ext uri="{BB962C8B-B14F-4D97-AF65-F5344CB8AC3E}">
        <p14:creationId xmlns:p14="http://schemas.microsoft.com/office/powerpoint/2010/main" val="2927139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D30E18-1938-407E-A45D-973B71D6CCF5}" type="datetimeFigureOut">
              <a:rPr lang="en-US" smtClean="0"/>
              <a:t>7/20/2016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AB84BE-6D7D-4613-99D5-406B3E8AA6B3}" type="slidenum">
              <a:rPr lang="en-US" smtClean="0"/>
              <a:t>‹#›</a:t>
            </a:fld>
            <a:endParaRPr lang="en-US"/>
          </a:p>
        </p:txBody>
      </p:sp>
      <p:sp>
        <p:nvSpPr>
          <p:cNvPr id="7" name="Rectangle 6"/>
          <p:cNvSpPr/>
          <p:nvPr userDrawn="1"/>
        </p:nvSpPr>
        <p:spPr>
          <a:xfrm>
            <a:off x="0" y="6176963"/>
            <a:ext cx="12192000" cy="6731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 name="TextBox 14"/>
          <p:cNvSpPr txBox="1">
            <a:spLocks noChangeArrowheads="1"/>
          </p:cNvSpPr>
          <p:nvPr userDrawn="1"/>
        </p:nvSpPr>
        <p:spPr bwMode="auto">
          <a:xfrm>
            <a:off x="5623719" y="6542882"/>
            <a:ext cx="1574800" cy="277812"/>
          </a:xfrm>
          <a:prstGeom prst="rect">
            <a:avLst/>
          </a:prstGeom>
          <a:noFill/>
          <a:ln>
            <a:noFill/>
          </a:ln>
          <a:extLst/>
        </p:spPr>
        <p:txBody>
          <a:bodyPr>
            <a:spAutoFit/>
          </a:bodyPr>
          <a:lstStyle>
            <a:lvl1pPr>
              <a:defRPr sz="7600" b="1">
                <a:solidFill>
                  <a:srgbClr val="FFD624"/>
                </a:solidFill>
                <a:latin typeface="Verdana" panose="020B0604030504040204" pitchFamily="34" charset="0"/>
                <a:ea typeface="MS PGothic" panose="020B0600070205080204" pitchFamily="34" charset="-128"/>
              </a:defRPr>
            </a:lvl1pPr>
            <a:lvl2pPr marL="742950" indent="-285750">
              <a:defRPr sz="7600" b="1">
                <a:solidFill>
                  <a:srgbClr val="FFD624"/>
                </a:solidFill>
                <a:latin typeface="Verdana" panose="020B0604030504040204" pitchFamily="34" charset="0"/>
                <a:ea typeface="MS PGothic" panose="020B0600070205080204" pitchFamily="34" charset="-128"/>
              </a:defRPr>
            </a:lvl2pPr>
            <a:lvl3pPr marL="1143000" indent="-228600">
              <a:defRPr sz="7600" b="1">
                <a:solidFill>
                  <a:srgbClr val="FFD624"/>
                </a:solidFill>
                <a:latin typeface="Verdana" panose="020B0604030504040204" pitchFamily="34" charset="0"/>
                <a:ea typeface="MS PGothic" panose="020B0600070205080204" pitchFamily="34" charset="-128"/>
              </a:defRPr>
            </a:lvl3pPr>
            <a:lvl4pPr marL="1600200" indent="-228600">
              <a:defRPr sz="7600" b="1">
                <a:solidFill>
                  <a:srgbClr val="FFD624"/>
                </a:solidFill>
                <a:latin typeface="Verdana" panose="020B0604030504040204" pitchFamily="34" charset="0"/>
                <a:ea typeface="MS PGothic" panose="020B0600070205080204" pitchFamily="34" charset="-128"/>
              </a:defRPr>
            </a:lvl4pPr>
            <a:lvl5pPr marL="2057400" indent="-228600">
              <a:defRPr sz="7600" b="1">
                <a:solidFill>
                  <a:srgbClr val="FFD624"/>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7600" b="1">
                <a:solidFill>
                  <a:srgbClr val="FFD624"/>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7600" b="1">
                <a:solidFill>
                  <a:srgbClr val="FFD624"/>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7600" b="1">
                <a:solidFill>
                  <a:srgbClr val="FFD624"/>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7600" b="1">
                <a:solidFill>
                  <a:srgbClr val="FFD624"/>
                </a:solidFill>
                <a:latin typeface="Verdana" panose="020B0604030504040204" pitchFamily="34" charset="0"/>
                <a:ea typeface="MS PGothic" panose="020B0600070205080204" pitchFamily="34" charset="-128"/>
              </a:defRPr>
            </a:lvl9pPr>
          </a:lstStyle>
          <a:p>
            <a:pPr>
              <a:defRPr/>
            </a:pPr>
            <a:r>
              <a:rPr lang="it-IT" altLang="en-US" sz="1200" b="0" dirty="0" smtClean="0">
                <a:solidFill>
                  <a:schemeClr val="tx2"/>
                </a:solidFill>
              </a:rPr>
              <a:t>www.randbe.es</a:t>
            </a:r>
            <a:endParaRPr lang="en-GB" altLang="en-US" sz="1200" b="0" dirty="0" smtClean="0">
              <a:solidFill>
                <a:schemeClr val="tx2"/>
              </a:solidFill>
            </a:endParaRPr>
          </a:p>
        </p:txBody>
      </p:sp>
      <p:pic>
        <p:nvPicPr>
          <p:cNvPr id="9" name="Picture 10"/>
          <p:cNvPicPr>
            <a:picLocks noChangeAspect="1"/>
          </p:cNvPicPr>
          <p:nvPr userDrawn="1"/>
        </p:nvPicPr>
        <p:blipFill>
          <a:blip r:embed="rId2" cstate="print">
            <a:extLst>
              <a:ext uri="{28A0092B-C50C-407E-A947-70E740481C1C}">
                <a14:useLocalDpi xmlns:a14="http://schemas.microsoft.com/office/drawing/2010/main" val="0"/>
              </a:ext>
            </a:extLst>
          </a:blip>
          <a:srcRect r="24055" b="28209"/>
          <a:stretch>
            <a:fillRect/>
          </a:stretch>
        </p:blipFill>
        <p:spPr bwMode="auto">
          <a:xfrm>
            <a:off x="4831556" y="6206332"/>
            <a:ext cx="782638"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p:cNvPicPr>
            <a:picLocks noChangeAspect="1"/>
          </p:cNvPicPr>
          <p:nvPr userDrawn="1"/>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t="72093"/>
          <a:stretch>
            <a:fillRect/>
          </a:stretch>
        </p:blipFill>
        <p:spPr bwMode="auto">
          <a:xfrm>
            <a:off x="5680869" y="6293644"/>
            <a:ext cx="12446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2964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D30E18-1938-407E-A45D-973B71D6CCF5}" type="datetimeFigureOut">
              <a:rPr lang="en-US" smtClean="0"/>
              <a:t>7/20/2016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AB84BE-6D7D-4613-99D5-406B3E8AA6B3}" type="slidenum">
              <a:rPr lang="en-US" smtClean="0"/>
              <a:t>‹#›</a:t>
            </a:fld>
            <a:endParaRPr lang="en-US"/>
          </a:p>
        </p:txBody>
      </p:sp>
    </p:spTree>
    <p:extLst>
      <p:ext uri="{BB962C8B-B14F-4D97-AF65-F5344CB8AC3E}">
        <p14:creationId xmlns:p14="http://schemas.microsoft.com/office/powerpoint/2010/main" val="3421456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BD30E18-1938-407E-A45D-973B71D6CCF5}" type="datetimeFigureOut">
              <a:rPr lang="en-US" smtClean="0"/>
              <a:t>7/20/2016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AB84BE-6D7D-4613-99D5-406B3E8AA6B3}" type="slidenum">
              <a:rPr lang="en-US" smtClean="0"/>
              <a:t>‹#›</a:t>
            </a:fld>
            <a:endParaRPr lang="en-US"/>
          </a:p>
        </p:txBody>
      </p:sp>
    </p:spTree>
    <p:extLst>
      <p:ext uri="{BB962C8B-B14F-4D97-AF65-F5344CB8AC3E}">
        <p14:creationId xmlns:p14="http://schemas.microsoft.com/office/powerpoint/2010/main" val="122321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BD30E18-1938-407E-A45D-973B71D6CCF5}" type="datetimeFigureOut">
              <a:rPr lang="en-US" smtClean="0"/>
              <a:t>7/20/2016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AB84BE-6D7D-4613-99D5-406B3E8AA6B3}" type="slidenum">
              <a:rPr lang="en-US" smtClean="0"/>
              <a:t>‹#›</a:t>
            </a:fld>
            <a:endParaRPr lang="en-US"/>
          </a:p>
        </p:txBody>
      </p:sp>
    </p:spTree>
    <p:extLst>
      <p:ext uri="{BB962C8B-B14F-4D97-AF65-F5344CB8AC3E}">
        <p14:creationId xmlns:p14="http://schemas.microsoft.com/office/powerpoint/2010/main" val="559460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BD30E18-1938-407E-A45D-973B71D6CCF5}" type="datetimeFigureOut">
              <a:rPr lang="en-US" smtClean="0"/>
              <a:t>7/20/2016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AB84BE-6D7D-4613-99D5-406B3E8AA6B3}" type="slidenum">
              <a:rPr lang="en-US" smtClean="0"/>
              <a:t>‹#›</a:t>
            </a:fld>
            <a:endParaRPr lang="en-US"/>
          </a:p>
        </p:txBody>
      </p:sp>
    </p:spTree>
    <p:extLst>
      <p:ext uri="{BB962C8B-B14F-4D97-AF65-F5344CB8AC3E}">
        <p14:creationId xmlns:p14="http://schemas.microsoft.com/office/powerpoint/2010/main" val="1348384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D30E18-1938-407E-A45D-973B71D6CCF5}" type="datetimeFigureOut">
              <a:rPr lang="en-US" smtClean="0"/>
              <a:t>7/20/2016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AB84BE-6D7D-4613-99D5-406B3E8AA6B3}" type="slidenum">
              <a:rPr lang="en-US" smtClean="0"/>
              <a:t>‹#›</a:t>
            </a:fld>
            <a:endParaRPr lang="en-US"/>
          </a:p>
        </p:txBody>
      </p:sp>
    </p:spTree>
    <p:extLst>
      <p:ext uri="{BB962C8B-B14F-4D97-AF65-F5344CB8AC3E}">
        <p14:creationId xmlns:p14="http://schemas.microsoft.com/office/powerpoint/2010/main" val="853901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D30E18-1938-407E-A45D-973B71D6CCF5}" type="datetimeFigureOut">
              <a:rPr lang="en-US" smtClean="0"/>
              <a:t>7/20/2016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AB84BE-6D7D-4613-99D5-406B3E8AA6B3}" type="slidenum">
              <a:rPr lang="en-US" smtClean="0"/>
              <a:t>‹#›</a:t>
            </a:fld>
            <a:endParaRPr lang="en-US"/>
          </a:p>
        </p:txBody>
      </p:sp>
    </p:spTree>
    <p:extLst>
      <p:ext uri="{BB962C8B-B14F-4D97-AF65-F5344CB8AC3E}">
        <p14:creationId xmlns:p14="http://schemas.microsoft.com/office/powerpoint/2010/main" val="1323418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D30E18-1938-407E-A45D-973B71D6CCF5}" type="datetimeFigureOut">
              <a:rPr lang="en-US" smtClean="0"/>
              <a:t>7/20/2016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AB84BE-6D7D-4613-99D5-406B3E8AA6B3}" type="slidenum">
              <a:rPr lang="en-US" smtClean="0"/>
              <a:t>‹#›</a:t>
            </a:fld>
            <a:endParaRPr lang="en-US"/>
          </a:p>
        </p:txBody>
      </p:sp>
    </p:spTree>
    <p:extLst>
      <p:ext uri="{BB962C8B-B14F-4D97-AF65-F5344CB8AC3E}">
        <p14:creationId xmlns:p14="http://schemas.microsoft.com/office/powerpoint/2010/main" val="1075395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D30E18-1938-407E-A45D-973B71D6CCF5}" type="datetimeFigureOut">
              <a:rPr lang="en-US" smtClean="0"/>
              <a:t>7/20/2016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AB84BE-6D7D-4613-99D5-406B3E8AA6B3}" type="slidenum">
              <a:rPr lang="en-US" smtClean="0"/>
              <a:t>‹#›</a:t>
            </a:fld>
            <a:endParaRPr lang="en-US"/>
          </a:p>
        </p:txBody>
      </p:sp>
      <p:sp>
        <p:nvSpPr>
          <p:cNvPr id="7" name="Rectangle 6"/>
          <p:cNvSpPr/>
          <p:nvPr userDrawn="1"/>
        </p:nvSpPr>
        <p:spPr>
          <a:xfrm>
            <a:off x="0" y="6176963"/>
            <a:ext cx="12192000" cy="6731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 name="TextBox 14"/>
          <p:cNvSpPr txBox="1">
            <a:spLocks noChangeArrowheads="1"/>
          </p:cNvSpPr>
          <p:nvPr userDrawn="1"/>
        </p:nvSpPr>
        <p:spPr bwMode="auto">
          <a:xfrm>
            <a:off x="5623719" y="6542882"/>
            <a:ext cx="1574800" cy="277812"/>
          </a:xfrm>
          <a:prstGeom prst="rect">
            <a:avLst/>
          </a:prstGeom>
          <a:noFill/>
          <a:ln>
            <a:noFill/>
          </a:ln>
          <a:extLst/>
        </p:spPr>
        <p:txBody>
          <a:bodyPr>
            <a:spAutoFit/>
          </a:bodyPr>
          <a:lstStyle>
            <a:lvl1pPr>
              <a:defRPr sz="7600" b="1">
                <a:solidFill>
                  <a:srgbClr val="FFD624"/>
                </a:solidFill>
                <a:latin typeface="Verdana" panose="020B0604030504040204" pitchFamily="34" charset="0"/>
                <a:ea typeface="MS PGothic" panose="020B0600070205080204" pitchFamily="34" charset="-128"/>
              </a:defRPr>
            </a:lvl1pPr>
            <a:lvl2pPr marL="742950" indent="-285750">
              <a:defRPr sz="7600" b="1">
                <a:solidFill>
                  <a:srgbClr val="FFD624"/>
                </a:solidFill>
                <a:latin typeface="Verdana" panose="020B0604030504040204" pitchFamily="34" charset="0"/>
                <a:ea typeface="MS PGothic" panose="020B0600070205080204" pitchFamily="34" charset="-128"/>
              </a:defRPr>
            </a:lvl2pPr>
            <a:lvl3pPr marL="1143000" indent="-228600">
              <a:defRPr sz="7600" b="1">
                <a:solidFill>
                  <a:srgbClr val="FFD624"/>
                </a:solidFill>
                <a:latin typeface="Verdana" panose="020B0604030504040204" pitchFamily="34" charset="0"/>
                <a:ea typeface="MS PGothic" panose="020B0600070205080204" pitchFamily="34" charset="-128"/>
              </a:defRPr>
            </a:lvl3pPr>
            <a:lvl4pPr marL="1600200" indent="-228600">
              <a:defRPr sz="7600" b="1">
                <a:solidFill>
                  <a:srgbClr val="FFD624"/>
                </a:solidFill>
                <a:latin typeface="Verdana" panose="020B0604030504040204" pitchFamily="34" charset="0"/>
                <a:ea typeface="MS PGothic" panose="020B0600070205080204" pitchFamily="34" charset="-128"/>
              </a:defRPr>
            </a:lvl4pPr>
            <a:lvl5pPr marL="2057400" indent="-228600">
              <a:defRPr sz="7600" b="1">
                <a:solidFill>
                  <a:srgbClr val="FFD624"/>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7600" b="1">
                <a:solidFill>
                  <a:srgbClr val="FFD624"/>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7600" b="1">
                <a:solidFill>
                  <a:srgbClr val="FFD624"/>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7600" b="1">
                <a:solidFill>
                  <a:srgbClr val="FFD624"/>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7600" b="1">
                <a:solidFill>
                  <a:srgbClr val="FFD624"/>
                </a:solidFill>
                <a:latin typeface="Verdana" panose="020B0604030504040204" pitchFamily="34" charset="0"/>
                <a:ea typeface="MS PGothic" panose="020B0600070205080204" pitchFamily="34" charset="-128"/>
              </a:defRPr>
            </a:lvl9pPr>
          </a:lstStyle>
          <a:p>
            <a:pPr>
              <a:defRPr/>
            </a:pPr>
            <a:r>
              <a:rPr lang="it-IT" altLang="en-US" sz="1200" b="0" dirty="0" smtClean="0">
                <a:solidFill>
                  <a:schemeClr val="tx2"/>
                </a:solidFill>
              </a:rPr>
              <a:t>www.randbe.es</a:t>
            </a:r>
            <a:endParaRPr lang="en-GB" altLang="en-US" sz="1200" b="0" dirty="0" smtClean="0">
              <a:solidFill>
                <a:schemeClr val="tx2"/>
              </a:solidFill>
            </a:endParaRPr>
          </a:p>
        </p:txBody>
      </p:sp>
      <p:pic>
        <p:nvPicPr>
          <p:cNvPr id="9" name="Picture 10"/>
          <p:cNvPicPr>
            <a:picLocks noChangeAspect="1"/>
          </p:cNvPicPr>
          <p:nvPr userDrawn="1"/>
        </p:nvPicPr>
        <p:blipFill>
          <a:blip r:embed="rId13" cstate="print">
            <a:extLst>
              <a:ext uri="{28A0092B-C50C-407E-A947-70E740481C1C}">
                <a14:useLocalDpi xmlns:a14="http://schemas.microsoft.com/office/drawing/2010/main" val="0"/>
              </a:ext>
            </a:extLst>
          </a:blip>
          <a:srcRect r="24055" b="28209"/>
          <a:stretch>
            <a:fillRect/>
          </a:stretch>
        </p:blipFill>
        <p:spPr bwMode="auto">
          <a:xfrm>
            <a:off x="4831556" y="6206332"/>
            <a:ext cx="782638"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p:cNvPicPr>
            <a:picLocks noChangeAspect="1"/>
          </p:cNvPicPr>
          <p:nvPr userDrawn="1"/>
        </p:nvPicPr>
        <p:blipFill>
          <a:blip r:embed="rId14" cstate="print">
            <a:clrChange>
              <a:clrFrom>
                <a:srgbClr val="FEFEFE"/>
              </a:clrFrom>
              <a:clrTo>
                <a:srgbClr val="FEFEFE">
                  <a:alpha val="0"/>
                </a:srgbClr>
              </a:clrTo>
            </a:clrChange>
            <a:extLst>
              <a:ext uri="{28A0092B-C50C-407E-A947-70E740481C1C}">
                <a14:useLocalDpi xmlns:a14="http://schemas.microsoft.com/office/drawing/2010/main" val="0"/>
              </a:ext>
            </a:extLst>
          </a:blip>
          <a:srcRect t="72093"/>
          <a:stretch>
            <a:fillRect/>
          </a:stretch>
        </p:blipFill>
        <p:spPr bwMode="auto">
          <a:xfrm>
            <a:off x="5680869" y="6293644"/>
            <a:ext cx="12446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90394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hyperlink" Target="http://www.ec-gis.org/inspire/" TargetMode="External"/><Relationship Id="rId7" Type="http://schemas.openxmlformats.org/officeDocument/2006/relationships/image" Target="../media/image11.jpg"/><Relationship Id="rId2" Type="http://schemas.openxmlformats.org/officeDocument/2006/relationships/hyperlink" Target="http://www.esa.int/esaLP/LPgmes.html" TargetMode="External"/><Relationship Id="rId1" Type="http://schemas.openxmlformats.org/officeDocument/2006/relationships/slideLayout" Target="../slideLayouts/slideLayout7.xml"/><Relationship Id="rId6" Type="http://schemas.openxmlformats.org/officeDocument/2006/relationships/image" Target="../media/image10.jpg"/><Relationship Id="rId5" Type="http://schemas.openxmlformats.org/officeDocument/2006/relationships/hyperlink" Target="http://ec.europa.eu/gmes" TargetMode="External"/><Relationship Id="rId4" Type="http://schemas.openxmlformats.org/officeDocument/2006/relationships/hyperlink" Target="http://www.gmes.info/"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epa.gov/mrlc/" TargetMode="External"/><Relationship Id="rId2" Type="http://schemas.openxmlformats.org/officeDocument/2006/relationships/image" Target="../media/image17.jpg"/><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hyperlink" Target="http://www.mrlc.gov/"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hyperlink" Target="http://www.epa.gov/mrlc/nlcd-2006.html" TargetMode="External"/><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image" Target="../media/image20.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gmes-geoland.info/" TargetMode="External"/><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hyperlink" Target="http://www.gmes-forest.info/" TargetMode="External"/><Relationship Id="rId4" Type="http://schemas.openxmlformats.org/officeDocument/2006/relationships/hyperlink" Target="http://www.gmes-gseland.info/"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www.gmes-gseland.info/" TargetMode="External"/><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7.xml"/><Relationship Id="rId4" Type="http://schemas.openxmlformats.org/officeDocument/2006/relationships/hyperlink" Target="http://www.gmes-gseland.info/"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7.xml"/><Relationship Id="rId5" Type="http://schemas.openxmlformats.org/officeDocument/2006/relationships/hyperlink" Target="http://www.gmes-gseland.info/" TargetMode="External"/><Relationship Id="rId4" Type="http://schemas.openxmlformats.org/officeDocument/2006/relationships/image" Target="../media/image31.jpg"/></Relationships>
</file>

<file path=ppt/slides/_rels/slide3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7.xml"/><Relationship Id="rId5" Type="http://schemas.openxmlformats.org/officeDocument/2006/relationships/image" Target="../media/image35.jpg"/><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hyperlink" Target="http://www.gmes-gseland.info/" TargetMode="External"/><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hyperlink" Target="http://www.gmes-gseland.info/" TargetMode="External"/><Relationship Id="rId1" Type="http://schemas.openxmlformats.org/officeDocument/2006/relationships/slideLayout" Target="../slideLayouts/slideLayout7.xml"/><Relationship Id="rId4" Type="http://schemas.openxmlformats.org/officeDocument/2006/relationships/image" Target="../media/image38.jpg"/></Relationships>
</file>

<file path=ppt/slides/_rels/slide39.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2.xml"/><Relationship Id="rId6" Type="http://schemas.openxmlformats.org/officeDocument/2006/relationships/image" Target="../media/image45.jpg"/><Relationship Id="rId5" Type="http://schemas.openxmlformats.org/officeDocument/2006/relationships/image" Target="../media/image44.png"/><Relationship Id="rId4" Type="http://schemas.openxmlformats.org/officeDocument/2006/relationships/image" Target="../media/image43.png"/></Relationships>
</file>

<file path=ppt/slides/_rels/slide43.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8.jpg"/><Relationship Id="rId1" Type="http://schemas.openxmlformats.org/officeDocument/2006/relationships/slideLayout" Target="../slideLayouts/slideLayout7.xml"/><Relationship Id="rId5" Type="http://schemas.openxmlformats.org/officeDocument/2006/relationships/image" Target="../media/image51.jpg"/><Relationship Id="rId4" Type="http://schemas.openxmlformats.org/officeDocument/2006/relationships/image" Target="../media/image50.jpg"/></Relationships>
</file>

<file path=ppt/slides/_rels/slide4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4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60.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hyperlink" Target="http://dup.esrin.esa.it/projects/summaryp68.asp" TargetMode="External"/><Relationship Id="rId2" Type="http://schemas.openxmlformats.org/officeDocument/2006/relationships/image" Target="../media/image62.jpg"/><Relationship Id="rId1" Type="http://schemas.openxmlformats.org/officeDocument/2006/relationships/slideLayout" Target="../slideLayouts/slideLayout6.xml"/><Relationship Id="rId4" Type="http://schemas.openxmlformats.org/officeDocument/2006/relationships/image" Target="../media/image63.jpg"/></Relationships>
</file>

<file path=ppt/slides/_rels/slide56.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7.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8.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www.glcn-lccs.org/" TargetMode="External"/><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hyperlink" Target="http://ionia1.esrin.esa.int/"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8" Type="http://schemas.openxmlformats.org/officeDocument/2006/relationships/image" Target="../media/image77.jpg"/><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image" Target="../media/image71.png"/><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 Id="rId9" Type="http://schemas.openxmlformats.org/officeDocument/2006/relationships/hyperlink" Target="http://ionia.terradue.com/"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 Id="rId5" Type="http://schemas.openxmlformats.org/officeDocument/2006/relationships/hyperlink" Target="http://www.land.eu/portal" TargetMode="External"/><Relationship Id="rId4" Type="http://schemas.openxmlformats.org/officeDocument/2006/relationships/hyperlink" Target="http://www.land.eu/" TargetMode="Externa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hyperlink" Target="http://unstats.un.org/unsd/cr/registry/regcst.asp?Cl=2"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200149" y="2802208"/>
            <a:ext cx="9929813" cy="614464"/>
          </a:xfrm>
          <a:prstGeom prst="rect">
            <a:avLst/>
          </a:prstGeom>
        </p:spPr>
        <p:txBody>
          <a:bodyPr vert="horz" wrap="square" lIns="0" tIns="0" rIns="0" bIns="0" rtlCol="0" anchor="ctr">
            <a:spAutoFit/>
          </a:bodyPr>
          <a:lstStyle/>
          <a:p>
            <a:pPr marL="11527">
              <a:lnSpc>
                <a:spcPct val="100000"/>
              </a:lnSpc>
            </a:pPr>
            <a:r>
              <a:rPr lang="en-US" sz="3993" spc="-5" dirty="0" smtClean="0">
                <a:solidFill>
                  <a:srgbClr val="336500"/>
                </a:solidFill>
              </a:rPr>
              <a:t>Land Cover and Land Use (LCLU) </a:t>
            </a:r>
            <a:r>
              <a:rPr sz="3993" spc="-5" dirty="0" smtClean="0">
                <a:solidFill>
                  <a:srgbClr val="336500"/>
                </a:solidFill>
              </a:rPr>
              <a:t>applications</a:t>
            </a:r>
            <a:endParaRPr sz="3993" dirty="0"/>
          </a:p>
        </p:txBody>
      </p:sp>
      <p:sp>
        <p:nvSpPr>
          <p:cNvPr id="2" name="Rectangle 1"/>
          <p:cNvSpPr/>
          <p:nvPr/>
        </p:nvSpPr>
        <p:spPr>
          <a:xfrm>
            <a:off x="1647825" y="4277410"/>
            <a:ext cx="6796088" cy="646331"/>
          </a:xfrm>
          <a:prstGeom prst="rect">
            <a:avLst/>
          </a:prstGeom>
        </p:spPr>
        <p:txBody>
          <a:bodyPr wrap="square">
            <a:spAutoFit/>
          </a:bodyPr>
          <a:lstStyle/>
          <a:p>
            <a:r>
              <a:rPr lang="en-US" dirty="0">
                <a:solidFill>
                  <a:srgbClr val="336500"/>
                </a:solidFill>
                <a:latin typeface="Arial" panose="020B0604020202020204" pitchFamily="34" charset="0"/>
              </a:rPr>
              <a:t>From ESA Advanced Training course on Land Remote Sensing by </a:t>
            </a:r>
            <a:r>
              <a:rPr lang="en-US" dirty="0" err="1">
                <a:solidFill>
                  <a:srgbClr val="336500"/>
                </a:solidFill>
                <a:latin typeface="Arial" panose="020B0604020202020204" pitchFamily="34" charset="0"/>
              </a:rPr>
              <a:t>Mário</a:t>
            </a:r>
            <a:r>
              <a:rPr lang="en-US" dirty="0">
                <a:solidFill>
                  <a:srgbClr val="336500"/>
                </a:solidFill>
                <a:latin typeface="Arial" panose="020B0604020202020204" pitchFamily="34" charset="0"/>
              </a:rPr>
              <a:t> Caetano</a:t>
            </a:r>
            <a:endParaRPr lang="en-US" dirty="0"/>
          </a:p>
        </p:txBody>
      </p:sp>
      <p:sp>
        <p:nvSpPr>
          <p:cNvPr id="4" name="Rectangle 3"/>
          <p:cNvSpPr/>
          <p:nvPr/>
        </p:nvSpPr>
        <p:spPr>
          <a:xfrm>
            <a:off x="0" y="0"/>
            <a:ext cx="12192000" cy="2015231"/>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5" name="Picture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43406" y="-1"/>
            <a:ext cx="8048594" cy="204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197930" y="118648"/>
            <a:ext cx="215265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61470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008298" y="3278700"/>
            <a:ext cx="2087944" cy="595276"/>
          </a:xfrm>
          <a:prstGeom prst="rect">
            <a:avLst/>
          </a:prstGeom>
          <a:solidFill>
            <a:srgbClr val="FAD264"/>
          </a:solidFill>
          <a:ln w="28575">
            <a:solidFill>
              <a:srgbClr val="A50021"/>
            </a:solidFill>
          </a:ln>
        </p:spPr>
        <p:txBody>
          <a:bodyPr vert="horz" wrap="square" lIns="0" tIns="36307" rIns="0" bIns="0" rtlCol="0">
            <a:spAutoFit/>
          </a:bodyPr>
          <a:lstStyle/>
          <a:p>
            <a:pPr marL="134284" marR="127368" indent="467399">
              <a:spcBef>
                <a:spcPts val="286"/>
              </a:spcBef>
            </a:pPr>
            <a:r>
              <a:rPr sz="1815" spc="-5" dirty="0">
                <a:latin typeface="Arial"/>
                <a:cs typeface="Arial"/>
              </a:rPr>
              <a:t>Users </a:t>
            </a:r>
            <a:r>
              <a:rPr sz="1815" spc="-9" dirty="0">
                <a:latin typeface="Arial"/>
                <a:cs typeface="Arial"/>
              </a:rPr>
              <a:t>of  </a:t>
            </a:r>
            <a:r>
              <a:rPr sz="1815" spc="-5" dirty="0">
                <a:latin typeface="Arial"/>
                <a:cs typeface="Arial"/>
              </a:rPr>
              <a:t>LCLU</a:t>
            </a:r>
            <a:r>
              <a:rPr sz="1815" spc="-50" dirty="0">
                <a:latin typeface="Arial"/>
                <a:cs typeface="Arial"/>
              </a:rPr>
              <a:t> </a:t>
            </a:r>
            <a:r>
              <a:rPr sz="1815" spc="-5" dirty="0">
                <a:latin typeface="Arial"/>
                <a:cs typeface="Arial"/>
              </a:rPr>
              <a:t>information</a:t>
            </a:r>
            <a:endParaRPr sz="1815">
              <a:latin typeface="Arial"/>
              <a:cs typeface="Arial"/>
            </a:endParaRPr>
          </a:p>
        </p:txBody>
      </p:sp>
      <p:sp>
        <p:nvSpPr>
          <p:cNvPr id="3" name="object 3"/>
          <p:cNvSpPr txBox="1"/>
          <p:nvPr/>
        </p:nvSpPr>
        <p:spPr>
          <a:xfrm>
            <a:off x="2174272" y="1434993"/>
            <a:ext cx="3455510" cy="652796"/>
          </a:xfrm>
          <a:prstGeom prst="rect">
            <a:avLst/>
          </a:prstGeom>
          <a:solidFill>
            <a:srgbClr val="99CC00"/>
          </a:solidFill>
          <a:ln w="19050">
            <a:solidFill>
              <a:srgbClr val="336600"/>
            </a:solidFill>
          </a:ln>
        </p:spPr>
        <p:txBody>
          <a:bodyPr vert="horz" wrap="square" lIns="0" tIns="36883" rIns="0" bIns="0" rtlCol="0">
            <a:spAutoFit/>
          </a:bodyPr>
          <a:lstStyle/>
          <a:p>
            <a:pPr algn="ctr">
              <a:lnSpc>
                <a:spcPts val="1743"/>
              </a:lnSpc>
              <a:spcBef>
                <a:spcPts val="290"/>
              </a:spcBef>
            </a:pPr>
            <a:r>
              <a:rPr sz="1452" b="1" spc="-5" dirty="0">
                <a:latin typeface="Arial"/>
                <a:cs typeface="Arial"/>
              </a:rPr>
              <a:t>Policy</a:t>
            </a:r>
            <a:r>
              <a:rPr sz="1452" b="1" spc="-77" dirty="0">
                <a:latin typeface="Arial"/>
                <a:cs typeface="Arial"/>
              </a:rPr>
              <a:t> </a:t>
            </a:r>
            <a:r>
              <a:rPr sz="1452" b="1" spc="-5" dirty="0">
                <a:latin typeface="Arial"/>
                <a:cs typeface="Arial"/>
              </a:rPr>
              <a:t>makers</a:t>
            </a:r>
            <a:endParaRPr sz="1452">
              <a:latin typeface="Arial"/>
              <a:cs typeface="Arial"/>
            </a:endParaRPr>
          </a:p>
          <a:p>
            <a:pPr marL="147539" marR="140624" algn="ctr">
              <a:lnSpc>
                <a:spcPts val="1516"/>
              </a:lnSpc>
              <a:spcBef>
                <a:spcPts val="54"/>
              </a:spcBef>
            </a:pPr>
            <a:r>
              <a:rPr sz="1271" b="1" spc="-5" dirty="0">
                <a:latin typeface="Arial"/>
                <a:cs typeface="Arial"/>
              </a:rPr>
              <a:t>(e.g. DG from EC, EEA, National, Member  </a:t>
            </a:r>
            <a:r>
              <a:rPr sz="1271" b="1" spc="-9" dirty="0">
                <a:latin typeface="Arial"/>
                <a:cs typeface="Arial"/>
              </a:rPr>
              <a:t>States</a:t>
            </a:r>
            <a:r>
              <a:rPr sz="1271" b="1" spc="-45" dirty="0">
                <a:latin typeface="Arial"/>
                <a:cs typeface="Arial"/>
              </a:rPr>
              <a:t> </a:t>
            </a:r>
            <a:r>
              <a:rPr sz="1271" b="1" spc="-9" dirty="0">
                <a:latin typeface="Arial"/>
                <a:cs typeface="Arial"/>
              </a:rPr>
              <a:t>Agencies)</a:t>
            </a:r>
            <a:endParaRPr sz="1271">
              <a:latin typeface="Arial"/>
              <a:cs typeface="Arial"/>
            </a:endParaRPr>
          </a:p>
        </p:txBody>
      </p:sp>
      <p:sp>
        <p:nvSpPr>
          <p:cNvPr id="4" name="object 4"/>
          <p:cNvSpPr txBox="1"/>
          <p:nvPr/>
        </p:nvSpPr>
        <p:spPr>
          <a:xfrm>
            <a:off x="6096126" y="1416320"/>
            <a:ext cx="4149378" cy="484160"/>
          </a:xfrm>
          <a:prstGeom prst="rect">
            <a:avLst/>
          </a:prstGeom>
          <a:solidFill>
            <a:srgbClr val="99CC00"/>
          </a:solidFill>
          <a:ln w="19050">
            <a:solidFill>
              <a:srgbClr val="336600"/>
            </a:solidFill>
          </a:ln>
        </p:spPr>
        <p:txBody>
          <a:bodyPr vert="horz" wrap="square" lIns="0" tIns="36883" rIns="0" bIns="0" rtlCol="0">
            <a:spAutoFit/>
          </a:bodyPr>
          <a:lstStyle/>
          <a:p>
            <a:pPr algn="ctr">
              <a:spcBef>
                <a:spcPts val="290"/>
              </a:spcBef>
            </a:pPr>
            <a:r>
              <a:rPr sz="1452" b="1" spc="-5" dirty="0">
                <a:latin typeface="Arial"/>
                <a:cs typeface="Arial"/>
              </a:rPr>
              <a:t>Agencies responsible</a:t>
            </a:r>
            <a:r>
              <a:rPr sz="1452" b="1" spc="-59" dirty="0">
                <a:latin typeface="Arial"/>
                <a:cs typeface="Arial"/>
              </a:rPr>
              <a:t> </a:t>
            </a:r>
            <a:r>
              <a:rPr sz="1452" b="1" spc="-5" dirty="0">
                <a:latin typeface="Arial"/>
                <a:cs typeface="Arial"/>
              </a:rPr>
              <a:t>for</a:t>
            </a:r>
            <a:endParaRPr sz="1452">
              <a:latin typeface="Arial"/>
              <a:cs typeface="Arial"/>
            </a:endParaRPr>
          </a:p>
          <a:p>
            <a:pPr algn="ctr">
              <a:spcBef>
                <a:spcPts val="5"/>
              </a:spcBef>
            </a:pPr>
            <a:r>
              <a:rPr sz="1452" b="1" spc="-5" dirty="0">
                <a:latin typeface="Arial"/>
                <a:cs typeface="Arial"/>
              </a:rPr>
              <a:t>policy implementation and</a:t>
            </a:r>
            <a:r>
              <a:rPr sz="1452" b="1" spc="-36" dirty="0">
                <a:latin typeface="Arial"/>
                <a:cs typeface="Arial"/>
              </a:rPr>
              <a:t> </a:t>
            </a:r>
            <a:r>
              <a:rPr sz="1452" b="1" spc="-5" dirty="0">
                <a:latin typeface="Arial"/>
                <a:cs typeface="Arial"/>
              </a:rPr>
              <a:t>enforcement</a:t>
            </a:r>
            <a:endParaRPr sz="1452">
              <a:latin typeface="Arial"/>
              <a:cs typeface="Arial"/>
            </a:endParaRPr>
          </a:p>
        </p:txBody>
      </p:sp>
      <p:sp>
        <p:nvSpPr>
          <p:cNvPr id="5" name="object 5"/>
          <p:cNvSpPr txBox="1"/>
          <p:nvPr/>
        </p:nvSpPr>
        <p:spPr>
          <a:xfrm>
            <a:off x="2479943" y="3218534"/>
            <a:ext cx="1441909" cy="484743"/>
          </a:xfrm>
          <a:prstGeom prst="rect">
            <a:avLst/>
          </a:prstGeom>
          <a:solidFill>
            <a:srgbClr val="99CC00"/>
          </a:solidFill>
          <a:ln w="19050">
            <a:solidFill>
              <a:srgbClr val="336600"/>
            </a:solidFill>
          </a:ln>
        </p:spPr>
        <p:txBody>
          <a:bodyPr vert="horz" wrap="square" lIns="0" tIns="37460" rIns="0" bIns="0" rtlCol="0">
            <a:spAutoFit/>
          </a:bodyPr>
          <a:lstStyle/>
          <a:p>
            <a:pPr marL="414955" marR="290468" indent="-117570">
              <a:spcBef>
                <a:spcPts val="295"/>
              </a:spcBef>
            </a:pPr>
            <a:r>
              <a:rPr sz="1452" b="1" spc="-5" dirty="0">
                <a:latin typeface="Arial"/>
                <a:cs typeface="Arial"/>
              </a:rPr>
              <a:t>Research  bodies</a:t>
            </a:r>
            <a:endParaRPr sz="1452">
              <a:latin typeface="Arial"/>
              <a:cs typeface="Arial"/>
            </a:endParaRPr>
          </a:p>
        </p:txBody>
      </p:sp>
      <p:sp>
        <p:nvSpPr>
          <p:cNvPr id="6" name="object 6"/>
          <p:cNvSpPr txBox="1"/>
          <p:nvPr/>
        </p:nvSpPr>
        <p:spPr>
          <a:xfrm>
            <a:off x="5641078" y="5168050"/>
            <a:ext cx="4149378" cy="484160"/>
          </a:xfrm>
          <a:prstGeom prst="rect">
            <a:avLst/>
          </a:prstGeom>
          <a:solidFill>
            <a:srgbClr val="99CC00"/>
          </a:solidFill>
          <a:ln w="19050">
            <a:solidFill>
              <a:srgbClr val="336600"/>
            </a:solidFill>
          </a:ln>
        </p:spPr>
        <p:txBody>
          <a:bodyPr vert="horz" wrap="square" lIns="0" tIns="36883" rIns="0" bIns="0" rtlCol="0">
            <a:spAutoFit/>
          </a:bodyPr>
          <a:lstStyle/>
          <a:p>
            <a:pPr marL="1403354" marR="125639" indent="-1270799">
              <a:spcBef>
                <a:spcPts val="290"/>
              </a:spcBef>
            </a:pPr>
            <a:r>
              <a:rPr sz="1452" b="1" spc="-5" dirty="0">
                <a:latin typeface="Arial"/>
                <a:cs typeface="Arial"/>
              </a:rPr>
              <a:t>Industries and businesses that are </a:t>
            </a:r>
            <a:r>
              <a:rPr sz="1452" b="1" dirty="0">
                <a:latin typeface="Arial"/>
                <a:cs typeface="Arial"/>
              </a:rPr>
              <a:t>often </a:t>
            </a:r>
            <a:r>
              <a:rPr sz="1452" b="1" spc="-5" dirty="0">
                <a:latin typeface="Arial"/>
                <a:cs typeface="Arial"/>
              </a:rPr>
              <a:t>the  </a:t>
            </a:r>
            <a:r>
              <a:rPr sz="1452" b="1" dirty="0">
                <a:latin typeface="Arial"/>
                <a:cs typeface="Arial"/>
              </a:rPr>
              <a:t>target of</a:t>
            </a:r>
            <a:r>
              <a:rPr sz="1452" b="1" spc="-82" dirty="0">
                <a:latin typeface="Arial"/>
                <a:cs typeface="Arial"/>
              </a:rPr>
              <a:t> </a:t>
            </a:r>
            <a:r>
              <a:rPr sz="1452" b="1" dirty="0">
                <a:latin typeface="Arial"/>
                <a:cs typeface="Arial"/>
              </a:rPr>
              <a:t>policy</a:t>
            </a:r>
            <a:endParaRPr sz="1452">
              <a:latin typeface="Arial"/>
              <a:cs typeface="Arial"/>
            </a:endParaRPr>
          </a:p>
        </p:txBody>
      </p:sp>
      <p:sp>
        <p:nvSpPr>
          <p:cNvPr id="7" name="object 7"/>
          <p:cNvSpPr txBox="1"/>
          <p:nvPr/>
        </p:nvSpPr>
        <p:spPr>
          <a:xfrm>
            <a:off x="2946748" y="4770402"/>
            <a:ext cx="2010143" cy="260702"/>
          </a:xfrm>
          <a:prstGeom prst="rect">
            <a:avLst/>
          </a:prstGeom>
          <a:solidFill>
            <a:srgbClr val="99CC00"/>
          </a:solidFill>
          <a:ln w="19050">
            <a:solidFill>
              <a:srgbClr val="336600"/>
            </a:solidFill>
          </a:ln>
        </p:spPr>
        <p:txBody>
          <a:bodyPr vert="horz" wrap="square" lIns="0" tIns="36883" rIns="0" bIns="0" rtlCol="0">
            <a:spAutoFit/>
          </a:bodyPr>
          <a:lstStyle/>
          <a:p>
            <a:pPr marL="82991">
              <a:spcBef>
                <a:spcPts val="290"/>
              </a:spcBef>
            </a:pPr>
            <a:r>
              <a:rPr sz="1452" b="1" spc="-5" dirty="0">
                <a:latin typeface="Arial"/>
                <a:cs typeface="Arial"/>
              </a:rPr>
              <a:t>NGOs and the</a:t>
            </a:r>
            <a:r>
              <a:rPr sz="1452" b="1" spc="-54" dirty="0">
                <a:latin typeface="Arial"/>
                <a:cs typeface="Arial"/>
              </a:rPr>
              <a:t> </a:t>
            </a:r>
            <a:r>
              <a:rPr sz="1452" b="1" spc="-5" dirty="0">
                <a:latin typeface="Arial"/>
                <a:cs typeface="Arial"/>
              </a:rPr>
              <a:t>public</a:t>
            </a:r>
            <a:endParaRPr sz="1452">
              <a:latin typeface="Arial"/>
              <a:cs typeface="Arial"/>
            </a:endParaRPr>
          </a:p>
        </p:txBody>
      </p:sp>
      <p:sp>
        <p:nvSpPr>
          <p:cNvPr id="8" name="object 8"/>
          <p:cNvSpPr txBox="1"/>
          <p:nvPr/>
        </p:nvSpPr>
        <p:spPr>
          <a:xfrm>
            <a:off x="7795976" y="3331950"/>
            <a:ext cx="2292531" cy="261285"/>
          </a:xfrm>
          <a:prstGeom prst="rect">
            <a:avLst/>
          </a:prstGeom>
          <a:solidFill>
            <a:srgbClr val="99CC00"/>
          </a:solidFill>
          <a:ln w="19050">
            <a:solidFill>
              <a:srgbClr val="336600"/>
            </a:solidFill>
          </a:ln>
        </p:spPr>
        <p:txBody>
          <a:bodyPr vert="horz" wrap="square" lIns="0" tIns="37460" rIns="0" bIns="0" rtlCol="0">
            <a:spAutoFit/>
          </a:bodyPr>
          <a:lstStyle/>
          <a:p>
            <a:pPr marL="183848">
              <a:spcBef>
                <a:spcPts val="295"/>
              </a:spcBef>
            </a:pPr>
            <a:r>
              <a:rPr sz="1452" b="1" spc="-5" dirty="0">
                <a:latin typeface="Arial"/>
                <a:cs typeface="Arial"/>
              </a:rPr>
              <a:t>Information</a:t>
            </a:r>
            <a:r>
              <a:rPr sz="1452" b="1" spc="-73" dirty="0">
                <a:latin typeface="Arial"/>
                <a:cs typeface="Arial"/>
              </a:rPr>
              <a:t> </a:t>
            </a:r>
            <a:r>
              <a:rPr sz="1452" b="1" spc="-5" dirty="0">
                <a:latin typeface="Arial"/>
                <a:cs typeface="Arial"/>
              </a:rPr>
              <a:t>providers</a:t>
            </a:r>
            <a:endParaRPr sz="1452">
              <a:latin typeface="Arial"/>
              <a:cs typeface="Arial"/>
            </a:endParaRPr>
          </a:p>
        </p:txBody>
      </p:sp>
      <p:sp>
        <p:nvSpPr>
          <p:cNvPr id="9" name="object 9"/>
          <p:cNvSpPr txBox="1">
            <a:spLocks noGrp="1"/>
          </p:cNvSpPr>
          <p:nvPr>
            <p:ph type="title"/>
          </p:nvPr>
        </p:nvSpPr>
        <p:spPr>
          <a:xfrm>
            <a:off x="2004252" y="793237"/>
            <a:ext cx="9543570" cy="279307"/>
          </a:xfrm>
          <a:prstGeom prst="rect">
            <a:avLst/>
          </a:prstGeom>
        </p:spPr>
        <p:txBody>
          <a:bodyPr vert="horz" wrap="square" lIns="0" tIns="0" rIns="0" bIns="0" rtlCol="0" anchor="ctr">
            <a:spAutoFit/>
          </a:bodyPr>
          <a:lstStyle/>
          <a:p>
            <a:pPr marL="11527">
              <a:lnSpc>
                <a:spcPct val="100000"/>
              </a:lnSpc>
            </a:pPr>
            <a:r>
              <a:rPr sz="1815" b="1" spc="-5" dirty="0">
                <a:latin typeface="Arial"/>
                <a:cs typeface="Arial"/>
              </a:rPr>
              <a:t>The need for LCLU</a:t>
            </a:r>
            <a:r>
              <a:rPr sz="1815" b="1" dirty="0">
                <a:latin typeface="Arial"/>
                <a:cs typeface="Arial"/>
              </a:rPr>
              <a:t> </a:t>
            </a:r>
            <a:r>
              <a:rPr sz="1815" b="1" spc="-5" dirty="0">
                <a:latin typeface="Arial"/>
                <a:cs typeface="Arial"/>
              </a:rPr>
              <a:t>data</a:t>
            </a:r>
            <a:endParaRPr sz="1815">
              <a:latin typeface="Arial"/>
              <a:cs typeface="Arial"/>
            </a:endParaRPr>
          </a:p>
        </p:txBody>
      </p:sp>
    </p:spTree>
    <p:extLst>
      <p:ext uri="{BB962C8B-B14F-4D97-AF65-F5344CB8AC3E}">
        <p14:creationId xmlns:p14="http://schemas.microsoft.com/office/powerpoint/2010/main" val="30732034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461963" y="2029738"/>
            <a:ext cx="1213117" cy="577455"/>
          </a:xfrm>
          <a:custGeom>
            <a:avLst/>
            <a:gdLst/>
            <a:ahLst/>
            <a:cxnLst/>
            <a:rect l="l" t="t" r="r" b="b"/>
            <a:pathLst>
              <a:path w="1336675" h="636269">
                <a:moveTo>
                  <a:pt x="1002792" y="477774"/>
                </a:moveTo>
                <a:lnTo>
                  <a:pt x="1002792" y="159257"/>
                </a:lnTo>
                <a:lnTo>
                  <a:pt x="0" y="159257"/>
                </a:lnTo>
                <a:lnTo>
                  <a:pt x="0" y="477774"/>
                </a:lnTo>
                <a:lnTo>
                  <a:pt x="1002792" y="477774"/>
                </a:lnTo>
                <a:close/>
              </a:path>
              <a:path w="1336675" h="636269">
                <a:moveTo>
                  <a:pt x="1336548" y="318516"/>
                </a:moveTo>
                <a:lnTo>
                  <a:pt x="1002792" y="0"/>
                </a:lnTo>
                <a:lnTo>
                  <a:pt x="1002792" y="636269"/>
                </a:lnTo>
                <a:lnTo>
                  <a:pt x="1336548" y="318516"/>
                </a:lnTo>
                <a:close/>
              </a:path>
            </a:pathLst>
          </a:custGeom>
          <a:solidFill>
            <a:srgbClr val="B74633"/>
          </a:solidFill>
        </p:spPr>
        <p:txBody>
          <a:bodyPr wrap="square" lIns="0" tIns="0" rIns="0" bIns="0" rtlCol="0"/>
          <a:lstStyle/>
          <a:p>
            <a:endParaRPr sz="1634"/>
          </a:p>
        </p:txBody>
      </p:sp>
      <p:sp>
        <p:nvSpPr>
          <p:cNvPr id="3" name="object 3"/>
          <p:cNvSpPr/>
          <p:nvPr/>
        </p:nvSpPr>
        <p:spPr>
          <a:xfrm>
            <a:off x="5461963" y="2029738"/>
            <a:ext cx="1213117" cy="577455"/>
          </a:xfrm>
          <a:custGeom>
            <a:avLst/>
            <a:gdLst/>
            <a:ahLst/>
            <a:cxnLst/>
            <a:rect l="l" t="t" r="r" b="b"/>
            <a:pathLst>
              <a:path w="1336675" h="636269">
                <a:moveTo>
                  <a:pt x="1002792" y="0"/>
                </a:moveTo>
                <a:lnTo>
                  <a:pt x="1002792" y="159257"/>
                </a:lnTo>
                <a:lnTo>
                  <a:pt x="0" y="159257"/>
                </a:lnTo>
                <a:lnTo>
                  <a:pt x="0" y="477774"/>
                </a:lnTo>
                <a:lnTo>
                  <a:pt x="1002792" y="477774"/>
                </a:lnTo>
                <a:lnTo>
                  <a:pt x="1002792" y="636269"/>
                </a:lnTo>
                <a:lnTo>
                  <a:pt x="1336548" y="318516"/>
                </a:lnTo>
                <a:lnTo>
                  <a:pt x="1002792" y="0"/>
                </a:lnTo>
                <a:close/>
              </a:path>
            </a:pathLst>
          </a:custGeom>
          <a:ln w="28575">
            <a:solidFill>
              <a:srgbClr val="9C3C2C"/>
            </a:solidFill>
          </a:ln>
        </p:spPr>
        <p:txBody>
          <a:bodyPr wrap="square" lIns="0" tIns="0" rIns="0" bIns="0" rtlCol="0"/>
          <a:lstStyle/>
          <a:p>
            <a:endParaRPr sz="1634"/>
          </a:p>
        </p:txBody>
      </p:sp>
      <p:sp>
        <p:nvSpPr>
          <p:cNvPr id="4" name="object 4"/>
          <p:cNvSpPr/>
          <p:nvPr/>
        </p:nvSpPr>
        <p:spPr>
          <a:xfrm>
            <a:off x="2394875" y="1682573"/>
            <a:ext cx="1494871" cy="1351313"/>
          </a:xfrm>
          <a:prstGeom prst="rect">
            <a:avLst/>
          </a:prstGeom>
          <a:blipFill>
            <a:blip r:embed="rId2" cstate="print"/>
            <a:stretch>
              <a:fillRect/>
            </a:stretch>
          </a:blipFill>
        </p:spPr>
        <p:txBody>
          <a:bodyPr wrap="square" lIns="0" tIns="0" rIns="0" bIns="0" rtlCol="0"/>
          <a:lstStyle/>
          <a:p>
            <a:endParaRPr sz="1634"/>
          </a:p>
        </p:txBody>
      </p:sp>
      <p:sp>
        <p:nvSpPr>
          <p:cNvPr id="5" name="object 5"/>
          <p:cNvSpPr/>
          <p:nvPr/>
        </p:nvSpPr>
        <p:spPr>
          <a:xfrm>
            <a:off x="2385891" y="1673582"/>
            <a:ext cx="1507031" cy="1368718"/>
          </a:xfrm>
          <a:custGeom>
            <a:avLst/>
            <a:gdLst/>
            <a:ahLst/>
            <a:cxnLst/>
            <a:rect l="l" t="t" r="r" b="b"/>
            <a:pathLst>
              <a:path w="1660525" h="1508125">
                <a:moveTo>
                  <a:pt x="0" y="1507998"/>
                </a:moveTo>
                <a:lnTo>
                  <a:pt x="0" y="0"/>
                </a:lnTo>
                <a:lnTo>
                  <a:pt x="1660397" y="0"/>
                </a:lnTo>
                <a:lnTo>
                  <a:pt x="1660398" y="1507998"/>
                </a:lnTo>
                <a:lnTo>
                  <a:pt x="0" y="1507998"/>
                </a:lnTo>
                <a:close/>
              </a:path>
            </a:pathLst>
          </a:custGeom>
          <a:ln w="19050">
            <a:solidFill>
              <a:srgbClr val="669900"/>
            </a:solidFill>
          </a:ln>
        </p:spPr>
        <p:txBody>
          <a:bodyPr wrap="square" lIns="0" tIns="0" rIns="0" bIns="0" rtlCol="0"/>
          <a:lstStyle/>
          <a:p>
            <a:endParaRPr sz="1634"/>
          </a:p>
        </p:txBody>
      </p:sp>
      <p:sp>
        <p:nvSpPr>
          <p:cNvPr id="6" name="object 6"/>
          <p:cNvSpPr/>
          <p:nvPr/>
        </p:nvSpPr>
        <p:spPr>
          <a:xfrm>
            <a:off x="2698477" y="1901799"/>
            <a:ext cx="1493811" cy="1354080"/>
          </a:xfrm>
          <a:prstGeom prst="rect">
            <a:avLst/>
          </a:prstGeom>
          <a:blipFill>
            <a:blip r:embed="rId3" cstate="print"/>
            <a:stretch>
              <a:fillRect/>
            </a:stretch>
          </a:blipFill>
        </p:spPr>
        <p:txBody>
          <a:bodyPr wrap="square" lIns="0" tIns="0" rIns="0" bIns="0" rtlCol="0"/>
          <a:lstStyle/>
          <a:p>
            <a:endParaRPr sz="1634"/>
          </a:p>
        </p:txBody>
      </p:sp>
      <p:sp>
        <p:nvSpPr>
          <p:cNvPr id="7" name="object 7"/>
          <p:cNvSpPr/>
          <p:nvPr/>
        </p:nvSpPr>
        <p:spPr>
          <a:xfrm>
            <a:off x="2689487" y="1892808"/>
            <a:ext cx="1507607" cy="1371600"/>
          </a:xfrm>
          <a:custGeom>
            <a:avLst/>
            <a:gdLst/>
            <a:ahLst/>
            <a:cxnLst/>
            <a:rect l="l" t="t" r="r" b="b"/>
            <a:pathLst>
              <a:path w="1661160" h="1511300">
                <a:moveTo>
                  <a:pt x="0" y="1511046"/>
                </a:moveTo>
                <a:lnTo>
                  <a:pt x="0" y="0"/>
                </a:lnTo>
                <a:lnTo>
                  <a:pt x="1661159" y="0"/>
                </a:lnTo>
                <a:lnTo>
                  <a:pt x="1661159" y="1511046"/>
                </a:lnTo>
                <a:lnTo>
                  <a:pt x="0" y="1511046"/>
                </a:lnTo>
                <a:close/>
              </a:path>
            </a:pathLst>
          </a:custGeom>
          <a:ln w="19050">
            <a:solidFill>
              <a:srgbClr val="669900"/>
            </a:solidFill>
          </a:ln>
        </p:spPr>
        <p:txBody>
          <a:bodyPr wrap="square" lIns="0" tIns="0" rIns="0" bIns="0" rtlCol="0"/>
          <a:lstStyle/>
          <a:p>
            <a:endParaRPr sz="1634"/>
          </a:p>
        </p:txBody>
      </p:sp>
      <p:sp>
        <p:nvSpPr>
          <p:cNvPr id="8" name="object 8"/>
          <p:cNvSpPr/>
          <p:nvPr/>
        </p:nvSpPr>
        <p:spPr>
          <a:xfrm>
            <a:off x="2956430" y="2049792"/>
            <a:ext cx="1492416" cy="1354772"/>
          </a:xfrm>
          <a:prstGeom prst="rect">
            <a:avLst/>
          </a:prstGeom>
          <a:blipFill>
            <a:blip r:embed="rId4" cstate="print"/>
            <a:stretch>
              <a:fillRect/>
            </a:stretch>
          </a:blipFill>
        </p:spPr>
        <p:txBody>
          <a:bodyPr wrap="square" lIns="0" tIns="0" rIns="0" bIns="0" rtlCol="0"/>
          <a:lstStyle/>
          <a:p>
            <a:endParaRPr sz="1634"/>
          </a:p>
        </p:txBody>
      </p:sp>
      <p:sp>
        <p:nvSpPr>
          <p:cNvPr id="9" name="object 9"/>
          <p:cNvSpPr/>
          <p:nvPr/>
        </p:nvSpPr>
        <p:spPr>
          <a:xfrm>
            <a:off x="2947440" y="2040802"/>
            <a:ext cx="1507607" cy="1372176"/>
          </a:xfrm>
          <a:custGeom>
            <a:avLst/>
            <a:gdLst/>
            <a:ahLst/>
            <a:cxnLst/>
            <a:rect l="l" t="t" r="r" b="b"/>
            <a:pathLst>
              <a:path w="1661160" h="1511935">
                <a:moveTo>
                  <a:pt x="0" y="1511808"/>
                </a:moveTo>
                <a:lnTo>
                  <a:pt x="0" y="0"/>
                </a:lnTo>
                <a:lnTo>
                  <a:pt x="1661159" y="0"/>
                </a:lnTo>
                <a:lnTo>
                  <a:pt x="1661159" y="1511808"/>
                </a:lnTo>
                <a:lnTo>
                  <a:pt x="0" y="1511808"/>
                </a:lnTo>
                <a:close/>
              </a:path>
            </a:pathLst>
          </a:custGeom>
          <a:ln w="19050">
            <a:solidFill>
              <a:srgbClr val="669900"/>
            </a:solidFill>
          </a:ln>
        </p:spPr>
        <p:txBody>
          <a:bodyPr wrap="square" lIns="0" tIns="0" rIns="0" bIns="0" rtlCol="0"/>
          <a:lstStyle/>
          <a:p>
            <a:endParaRPr sz="1634"/>
          </a:p>
        </p:txBody>
      </p:sp>
      <p:sp>
        <p:nvSpPr>
          <p:cNvPr id="10" name="object 10"/>
          <p:cNvSpPr/>
          <p:nvPr/>
        </p:nvSpPr>
        <p:spPr>
          <a:xfrm>
            <a:off x="3151451" y="2282159"/>
            <a:ext cx="1493107" cy="1351313"/>
          </a:xfrm>
          <a:prstGeom prst="rect">
            <a:avLst/>
          </a:prstGeom>
          <a:blipFill>
            <a:blip r:embed="rId5" cstate="print"/>
            <a:stretch>
              <a:fillRect/>
            </a:stretch>
          </a:blipFill>
        </p:spPr>
        <p:txBody>
          <a:bodyPr wrap="square" lIns="0" tIns="0" rIns="0" bIns="0" rtlCol="0"/>
          <a:lstStyle/>
          <a:p>
            <a:endParaRPr sz="1634"/>
          </a:p>
        </p:txBody>
      </p:sp>
      <p:sp>
        <p:nvSpPr>
          <p:cNvPr id="11" name="object 11"/>
          <p:cNvSpPr/>
          <p:nvPr/>
        </p:nvSpPr>
        <p:spPr>
          <a:xfrm>
            <a:off x="3142460" y="2273168"/>
            <a:ext cx="1508760" cy="1368718"/>
          </a:xfrm>
          <a:custGeom>
            <a:avLst/>
            <a:gdLst/>
            <a:ahLst/>
            <a:cxnLst/>
            <a:rect l="l" t="t" r="r" b="b"/>
            <a:pathLst>
              <a:path w="1662429" h="1508125">
                <a:moveTo>
                  <a:pt x="0" y="1507998"/>
                </a:moveTo>
                <a:lnTo>
                  <a:pt x="0" y="0"/>
                </a:lnTo>
                <a:lnTo>
                  <a:pt x="1661921" y="0"/>
                </a:lnTo>
                <a:lnTo>
                  <a:pt x="1661921" y="1507998"/>
                </a:lnTo>
                <a:lnTo>
                  <a:pt x="0" y="1507998"/>
                </a:lnTo>
                <a:close/>
              </a:path>
            </a:pathLst>
          </a:custGeom>
          <a:ln w="19050">
            <a:solidFill>
              <a:srgbClr val="669900"/>
            </a:solidFill>
          </a:ln>
        </p:spPr>
        <p:txBody>
          <a:bodyPr wrap="square" lIns="0" tIns="0" rIns="0" bIns="0" rtlCol="0"/>
          <a:lstStyle/>
          <a:p>
            <a:endParaRPr sz="1634"/>
          </a:p>
        </p:txBody>
      </p:sp>
      <p:sp>
        <p:nvSpPr>
          <p:cNvPr id="12" name="object 12"/>
          <p:cNvSpPr/>
          <p:nvPr/>
        </p:nvSpPr>
        <p:spPr>
          <a:xfrm>
            <a:off x="7585742" y="1682573"/>
            <a:ext cx="1514926" cy="1374826"/>
          </a:xfrm>
          <a:prstGeom prst="rect">
            <a:avLst/>
          </a:prstGeom>
          <a:blipFill>
            <a:blip r:embed="rId6" cstate="print"/>
            <a:stretch>
              <a:fillRect/>
            </a:stretch>
          </a:blipFill>
        </p:spPr>
        <p:txBody>
          <a:bodyPr wrap="square" lIns="0" tIns="0" rIns="0" bIns="0" rtlCol="0"/>
          <a:lstStyle/>
          <a:p>
            <a:endParaRPr sz="1634"/>
          </a:p>
        </p:txBody>
      </p:sp>
      <p:sp>
        <p:nvSpPr>
          <p:cNvPr id="13" name="object 13"/>
          <p:cNvSpPr txBox="1"/>
          <p:nvPr/>
        </p:nvSpPr>
        <p:spPr>
          <a:xfrm>
            <a:off x="2018896" y="1163901"/>
            <a:ext cx="7388198" cy="251479"/>
          </a:xfrm>
          <a:prstGeom prst="rect">
            <a:avLst/>
          </a:prstGeom>
        </p:spPr>
        <p:txBody>
          <a:bodyPr vert="horz" wrap="square" lIns="0" tIns="0" rIns="0" bIns="0" rtlCol="0">
            <a:spAutoFit/>
          </a:bodyPr>
          <a:lstStyle/>
          <a:p>
            <a:pPr marL="11527"/>
            <a:r>
              <a:rPr sz="1634" dirty="0">
                <a:latin typeface="Arial"/>
                <a:cs typeface="Arial"/>
              </a:rPr>
              <a:t>For </a:t>
            </a:r>
            <a:r>
              <a:rPr sz="1634" spc="-5" dirty="0">
                <a:latin typeface="Arial"/>
                <a:cs typeface="Arial"/>
              </a:rPr>
              <a:t>many years </a:t>
            </a:r>
            <a:r>
              <a:rPr sz="1634" dirty="0">
                <a:latin typeface="Arial"/>
                <a:cs typeface="Arial"/>
              </a:rPr>
              <a:t>the </a:t>
            </a:r>
            <a:r>
              <a:rPr sz="1634" spc="-5" dirty="0">
                <a:latin typeface="Arial"/>
                <a:cs typeface="Arial"/>
              </a:rPr>
              <a:t>research emphasis has been on </a:t>
            </a:r>
            <a:r>
              <a:rPr sz="1634" dirty="0">
                <a:latin typeface="Arial"/>
                <a:cs typeface="Arial"/>
              </a:rPr>
              <a:t>the </a:t>
            </a:r>
            <a:r>
              <a:rPr sz="1634" spc="-5" dirty="0">
                <a:latin typeface="Arial"/>
                <a:cs typeface="Arial"/>
              </a:rPr>
              <a:t>classification </a:t>
            </a:r>
            <a:r>
              <a:rPr sz="1634" dirty="0">
                <a:latin typeface="Arial"/>
                <a:cs typeface="Arial"/>
              </a:rPr>
              <a:t>step</a:t>
            </a:r>
            <a:r>
              <a:rPr sz="1634" spc="100" dirty="0">
                <a:latin typeface="Arial"/>
                <a:cs typeface="Arial"/>
              </a:rPr>
              <a:t> </a:t>
            </a:r>
            <a:r>
              <a:rPr sz="1634" dirty="0">
                <a:latin typeface="Arial"/>
                <a:cs typeface="Arial"/>
              </a:rPr>
              <a:t>itself.</a:t>
            </a:r>
            <a:endParaRPr sz="1634">
              <a:latin typeface="Arial"/>
              <a:cs typeface="Arial"/>
            </a:endParaRPr>
          </a:p>
        </p:txBody>
      </p:sp>
      <p:sp>
        <p:nvSpPr>
          <p:cNvPr id="14" name="object 14"/>
          <p:cNvSpPr txBox="1"/>
          <p:nvPr/>
        </p:nvSpPr>
        <p:spPr>
          <a:xfrm>
            <a:off x="4691089" y="2747799"/>
            <a:ext cx="4525127" cy="1497013"/>
          </a:xfrm>
          <a:prstGeom prst="rect">
            <a:avLst/>
          </a:prstGeom>
        </p:spPr>
        <p:txBody>
          <a:bodyPr vert="horz" wrap="square" lIns="0" tIns="0" rIns="0" bIns="0" rtlCol="0">
            <a:spAutoFit/>
          </a:bodyPr>
          <a:lstStyle/>
          <a:p>
            <a:pPr marL="578631" marR="2331815" algn="ctr"/>
            <a:r>
              <a:rPr sz="1452" spc="-5" dirty="0">
                <a:latin typeface="Arial"/>
                <a:cs typeface="Arial"/>
              </a:rPr>
              <a:t>Image</a:t>
            </a:r>
            <a:r>
              <a:rPr sz="1452" spc="-73" dirty="0">
                <a:latin typeface="Arial"/>
                <a:cs typeface="Arial"/>
              </a:rPr>
              <a:t> </a:t>
            </a:r>
            <a:r>
              <a:rPr sz="1452" spc="-5" dirty="0">
                <a:latin typeface="Arial"/>
                <a:cs typeface="Arial"/>
              </a:rPr>
              <a:t>classification  at pixel</a:t>
            </a:r>
            <a:r>
              <a:rPr sz="1452" spc="-82" dirty="0">
                <a:latin typeface="Arial"/>
                <a:cs typeface="Arial"/>
              </a:rPr>
              <a:t> </a:t>
            </a:r>
            <a:r>
              <a:rPr sz="1452" spc="-5" dirty="0">
                <a:latin typeface="Arial"/>
                <a:cs typeface="Arial"/>
              </a:rPr>
              <a:t>level</a:t>
            </a:r>
            <a:endParaRPr sz="1452">
              <a:latin typeface="Arial"/>
              <a:cs typeface="Arial"/>
            </a:endParaRPr>
          </a:p>
          <a:p>
            <a:pPr marL="2891428" marR="4611">
              <a:spcBef>
                <a:spcPts val="9"/>
              </a:spcBef>
            </a:pPr>
            <a:r>
              <a:rPr sz="1452" b="1" dirty="0">
                <a:solidFill>
                  <a:srgbClr val="9C3C2C"/>
                </a:solidFill>
                <a:latin typeface="Arial"/>
                <a:cs typeface="Arial"/>
              </a:rPr>
              <a:t>Map of</a:t>
            </a:r>
            <a:r>
              <a:rPr sz="1452" b="1" spc="-77" dirty="0">
                <a:solidFill>
                  <a:srgbClr val="9C3C2C"/>
                </a:solidFill>
                <a:latin typeface="Arial"/>
                <a:cs typeface="Arial"/>
              </a:rPr>
              <a:t> </a:t>
            </a:r>
            <a:r>
              <a:rPr sz="1452" b="1" dirty="0">
                <a:solidFill>
                  <a:srgbClr val="9C3C2C"/>
                </a:solidFill>
                <a:latin typeface="Arial"/>
                <a:cs typeface="Arial"/>
              </a:rPr>
              <a:t>categorical  </a:t>
            </a:r>
            <a:r>
              <a:rPr sz="1452" b="1" spc="-5" dirty="0">
                <a:solidFill>
                  <a:srgbClr val="9C3C2C"/>
                </a:solidFill>
                <a:latin typeface="Arial"/>
                <a:cs typeface="Arial"/>
              </a:rPr>
              <a:t>classes</a:t>
            </a:r>
            <a:endParaRPr sz="1452">
              <a:latin typeface="Arial"/>
              <a:cs typeface="Arial"/>
            </a:endParaRPr>
          </a:p>
          <a:p>
            <a:pPr>
              <a:lnSpc>
                <a:spcPct val="100000"/>
              </a:lnSpc>
            </a:pPr>
            <a:endParaRPr sz="1452">
              <a:latin typeface="Times New Roman"/>
              <a:cs typeface="Times New Roman"/>
            </a:endParaRPr>
          </a:p>
          <a:p>
            <a:pPr marR="1659819" algn="ctr">
              <a:spcBef>
                <a:spcPts val="962"/>
              </a:spcBef>
            </a:pPr>
            <a:r>
              <a:rPr sz="1634" spc="-5" dirty="0">
                <a:latin typeface="Arial"/>
                <a:cs typeface="Arial"/>
              </a:rPr>
              <a:t>Does it satisfy the user</a:t>
            </a:r>
            <a:r>
              <a:rPr sz="1634" spc="-50" dirty="0">
                <a:latin typeface="Arial"/>
                <a:cs typeface="Arial"/>
              </a:rPr>
              <a:t> </a:t>
            </a:r>
            <a:r>
              <a:rPr sz="1634" spc="-9" dirty="0">
                <a:latin typeface="Arial"/>
                <a:cs typeface="Arial"/>
              </a:rPr>
              <a:t>needs?</a:t>
            </a:r>
            <a:endParaRPr sz="1634">
              <a:latin typeface="Arial"/>
              <a:cs typeface="Arial"/>
            </a:endParaRPr>
          </a:p>
        </p:txBody>
      </p:sp>
      <p:sp>
        <p:nvSpPr>
          <p:cNvPr id="15" name="object 15"/>
          <p:cNvSpPr/>
          <p:nvPr/>
        </p:nvSpPr>
        <p:spPr>
          <a:xfrm>
            <a:off x="3753802" y="4538037"/>
            <a:ext cx="2789304" cy="340595"/>
          </a:xfrm>
          <a:custGeom>
            <a:avLst/>
            <a:gdLst/>
            <a:ahLst/>
            <a:cxnLst/>
            <a:rect l="l" t="t" r="r" b="b"/>
            <a:pathLst>
              <a:path w="3073400" h="375285">
                <a:moveTo>
                  <a:pt x="0" y="0"/>
                </a:moveTo>
                <a:lnTo>
                  <a:pt x="0" y="374903"/>
                </a:lnTo>
                <a:lnTo>
                  <a:pt x="3073145" y="374903"/>
                </a:lnTo>
                <a:lnTo>
                  <a:pt x="3073145" y="0"/>
                </a:lnTo>
                <a:lnTo>
                  <a:pt x="0" y="0"/>
                </a:lnTo>
                <a:close/>
              </a:path>
            </a:pathLst>
          </a:custGeom>
          <a:solidFill>
            <a:srgbClr val="669900"/>
          </a:solidFill>
        </p:spPr>
        <p:txBody>
          <a:bodyPr wrap="square" lIns="0" tIns="0" rIns="0" bIns="0" rtlCol="0"/>
          <a:lstStyle/>
          <a:p>
            <a:endParaRPr sz="1634"/>
          </a:p>
        </p:txBody>
      </p:sp>
      <p:sp>
        <p:nvSpPr>
          <p:cNvPr id="16" name="object 16"/>
          <p:cNvSpPr/>
          <p:nvPr/>
        </p:nvSpPr>
        <p:spPr>
          <a:xfrm>
            <a:off x="3753111" y="4538037"/>
            <a:ext cx="2789881" cy="340595"/>
          </a:xfrm>
          <a:custGeom>
            <a:avLst/>
            <a:gdLst/>
            <a:ahLst/>
            <a:cxnLst/>
            <a:rect l="l" t="t" r="r" b="b"/>
            <a:pathLst>
              <a:path w="3074035" h="375285">
                <a:moveTo>
                  <a:pt x="0" y="0"/>
                </a:moveTo>
                <a:lnTo>
                  <a:pt x="0" y="374903"/>
                </a:lnTo>
                <a:lnTo>
                  <a:pt x="3073907" y="374903"/>
                </a:lnTo>
                <a:lnTo>
                  <a:pt x="3073907" y="0"/>
                </a:lnTo>
                <a:lnTo>
                  <a:pt x="0" y="0"/>
                </a:lnTo>
                <a:close/>
              </a:path>
            </a:pathLst>
          </a:custGeom>
          <a:ln w="38100">
            <a:solidFill>
              <a:srgbClr val="CCFF33"/>
            </a:solidFill>
          </a:ln>
        </p:spPr>
        <p:txBody>
          <a:bodyPr wrap="square" lIns="0" tIns="0" rIns="0" bIns="0" rtlCol="0"/>
          <a:lstStyle/>
          <a:p>
            <a:endParaRPr sz="1634"/>
          </a:p>
        </p:txBody>
      </p:sp>
      <p:sp>
        <p:nvSpPr>
          <p:cNvPr id="17" name="object 17"/>
          <p:cNvSpPr txBox="1"/>
          <p:nvPr/>
        </p:nvSpPr>
        <p:spPr>
          <a:xfrm>
            <a:off x="3842542" y="4592900"/>
            <a:ext cx="2387045" cy="223459"/>
          </a:xfrm>
          <a:prstGeom prst="rect">
            <a:avLst/>
          </a:prstGeom>
        </p:spPr>
        <p:txBody>
          <a:bodyPr vert="horz" wrap="square" lIns="0" tIns="0" rIns="0" bIns="0" rtlCol="0">
            <a:spAutoFit/>
          </a:bodyPr>
          <a:lstStyle/>
          <a:p>
            <a:pPr marL="11527"/>
            <a:r>
              <a:rPr sz="1452" spc="-5" dirty="0">
                <a:solidFill>
                  <a:srgbClr val="FFFFFF"/>
                </a:solidFill>
                <a:latin typeface="Arial"/>
                <a:cs typeface="Arial"/>
              </a:rPr>
              <a:t>New classification</a:t>
            </a:r>
            <a:r>
              <a:rPr sz="1452" spc="-68" dirty="0">
                <a:solidFill>
                  <a:srgbClr val="FFFFFF"/>
                </a:solidFill>
                <a:latin typeface="Arial"/>
                <a:cs typeface="Arial"/>
              </a:rPr>
              <a:t> </a:t>
            </a:r>
            <a:r>
              <a:rPr sz="1452" spc="-5" dirty="0">
                <a:solidFill>
                  <a:srgbClr val="FFFFFF"/>
                </a:solidFill>
                <a:latin typeface="Arial"/>
                <a:cs typeface="Arial"/>
              </a:rPr>
              <a:t>algorithms</a:t>
            </a:r>
            <a:endParaRPr sz="1452">
              <a:latin typeface="Arial"/>
              <a:cs typeface="Arial"/>
            </a:endParaRPr>
          </a:p>
        </p:txBody>
      </p:sp>
      <p:sp>
        <p:nvSpPr>
          <p:cNvPr id="18" name="object 18"/>
          <p:cNvSpPr/>
          <p:nvPr/>
        </p:nvSpPr>
        <p:spPr>
          <a:xfrm>
            <a:off x="3753802" y="5022131"/>
            <a:ext cx="2633703" cy="340595"/>
          </a:xfrm>
          <a:custGeom>
            <a:avLst/>
            <a:gdLst/>
            <a:ahLst/>
            <a:cxnLst/>
            <a:rect l="l" t="t" r="r" b="b"/>
            <a:pathLst>
              <a:path w="2901950" h="375285">
                <a:moveTo>
                  <a:pt x="0" y="0"/>
                </a:moveTo>
                <a:lnTo>
                  <a:pt x="0" y="374903"/>
                </a:lnTo>
                <a:lnTo>
                  <a:pt x="2901696" y="374903"/>
                </a:lnTo>
                <a:lnTo>
                  <a:pt x="2901695" y="0"/>
                </a:lnTo>
                <a:lnTo>
                  <a:pt x="0" y="0"/>
                </a:lnTo>
                <a:close/>
              </a:path>
            </a:pathLst>
          </a:custGeom>
          <a:solidFill>
            <a:srgbClr val="669900"/>
          </a:solidFill>
        </p:spPr>
        <p:txBody>
          <a:bodyPr wrap="square" lIns="0" tIns="0" rIns="0" bIns="0" rtlCol="0"/>
          <a:lstStyle/>
          <a:p>
            <a:endParaRPr sz="1634"/>
          </a:p>
        </p:txBody>
      </p:sp>
      <p:sp>
        <p:nvSpPr>
          <p:cNvPr id="19" name="object 19"/>
          <p:cNvSpPr/>
          <p:nvPr/>
        </p:nvSpPr>
        <p:spPr>
          <a:xfrm>
            <a:off x="3753111" y="5022131"/>
            <a:ext cx="2634279" cy="340595"/>
          </a:xfrm>
          <a:custGeom>
            <a:avLst/>
            <a:gdLst/>
            <a:ahLst/>
            <a:cxnLst/>
            <a:rect l="l" t="t" r="r" b="b"/>
            <a:pathLst>
              <a:path w="2902585" h="375285">
                <a:moveTo>
                  <a:pt x="0" y="0"/>
                </a:moveTo>
                <a:lnTo>
                  <a:pt x="0" y="374903"/>
                </a:lnTo>
                <a:lnTo>
                  <a:pt x="2902458" y="374903"/>
                </a:lnTo>
                <a:lnTo>
                  <a:pt x="2902457" y="0"/>
                </a:lnTo>
                <a:lnTo>
                  <a:pt x="0" y="0"/>
                </a:lnTo>
                <a:close/>
              </a:path>
            </a:pathLst>
          </a:custGeom>
          <a:ln w="38100">
            <a:solidFill>
              <a:srgbClr val="CCFF33"/>
            </a:solidFill>
          </a:ln>
        </p:spPr>
        <p:txBody>
          <a:bodyPr wrap="square" lIns="0" tIns="0" rIns="0" bIns="0" rtlCol="0"/>
          <a:lstStyle/>
          <a:p>
            <a:endParaRPr sz="1634"/>
          </a:p>
        </p:txBody>
      </p:sp>
      <p:sp>
        <p:nvSpPr>
          <p:cNvPr id="20" name="object 20"/>
          <p:cNvSpPr txBox="1"/>
          <p:nvPr/>
        </p:nvSpPr>
        <p:spPr>
          <a:xfrm>
            <a:off x="3842542" y="5076994"/>
            <a:ext cx="2388198" cy="223459"/>
          </a:xfrm>
          <a:prstGeom prst="rect">
            <a:avLst/>
          </a:prstGeom>
        </p:spPr>
        <p:txBody>
          <a:bodyPr vert="horz" wrap="square" lIns="0" tIns="0" rIns="0" bIns="0" rtlCol="0">
            <a:spAutoFit/>
          </a:bodyPr>
          <a:lstStyle/>
          <a:p>
            <a:pPr marL="11527"/>
            <a:r>
              <a:rPr sz="1452" dirty="0">
                <a:solidFill>
                  <a:srgbClr val="FFFFFF"/>
                </a:solidFill>
                <a:latin typeface="Arial"/>
                <a:cs typeface="Arial"/>
              </a:rPr>
              <a:t>A </a:t>
            </a:r>
            <a:r>
              <a:rPr sz="1452" spc="-5" dirty="0">
                <a:solidFill>
                  <a:srgbClr val="FFFFFF"/>
                </a:solidFill>
                <a:latin typeface="Arial"/>
                <a:cs typeface="Arial"/>
              </a:rPr>
              <a:t>new spatial unit of</a:t>
            </a:r>
            <a:r>
              <a:rPr sz="1452" spc="-68" dirty="0">
                <a:solidFill>
                  <a:srgbClr val="FFFFFF"/>
                </a:solidFill>
                <a:latin typeface="Arial"/>
                <a:cs typeface="Arial"/>
              </a:rPr>
              <a:t> </a:t>
            </a:r>
            <a:r>
              <a:rPr sz="1452" spc="-5" dirty="0">
                <a:solidFill>
                  <a:srgbClr val="FFFFFF"/>
                </a:solidFill>
                <a:latin typeface="Arial"/>
                <a:cs typeface="Arial"/>
              </a:rPr>
              <a:t>analysis</a:t>
            </a:r>
            <a:endParaRPr sz="1452">
              <a:latin typeface="Arial"/>
              <a:cs typeface="Arial"/>
            </a:endParaRPr>
          </a:p>
        </p:txBody>
      </p:sp>
      <p:sp>
        <p:nvSpPr>
          <p:cNvPr id="21" name="object 21"/>
          <p:cNvSpPr txBox="1"/>
          <p:nvPr/>
        </p:nvSpPr>
        <p:spPr>
          <a:xfrm>
            <a:off x="3753110" y="5494468"/>
            <a:ext cx="3415169" cy="261867"/>
          </a:xfrm>
          <a:prstGeom prst="rect">
            <a:avLst/>
          </a:prstGeom>
          <a:solidFill>
            <a:srgbClr val="669900"/>
          </a:solidFill>
          <a:ln w="38100">
            <a:solidFill>
              <a:srgbClr val="CCFF33"/>
            </a:solidFill>
          </a:ln>
        </p:spPr>
        <p:txBody>
          <a:bodyPr vert="horz" wrap="square" lIns="0" tIns="38036" rIns="0" bIns="0" rtlCol="0">
            <a:spAutoFit/>
          </a:bodyPr>
          <a:lstStyle/>
          <a:p>
            <a:pPr marL="83567">
              <a:spcBef>
                <a:spcPts val="300"/>
              </a:spcBef>
            </a:pPr>
            <a:r>
              <a:rPr sz="1452" spc="-5" dirty="0">
                <a:solidFill>
                  <a:srgbClr val="FFFFFF"/>
                </a:solidFill>
                <a:latin typeface="Arial"/>
                <a:cs typeface="Arial"/>
              </a:rPr>
              <a:t>Spatial analysis for map</a:t>
            </a:r>
            <a:r>
              <a:rPr sz="1452" spc="-45" dirty="0">
                <a:solidFill>
                  <a:srgbClr val="FFFFFF"/>
                </a:solidFill>
                <a:latin typeface="Arial"/>
                <a:cs typeface="Arial"/>
              </a:rPr>
              <a:t> </a:t>
            </a:r>
            <a:r>
              <a:rPr sz="1452" spc="-5" dirty="0">
                <a:solidFill>
                  <a:srgbClr val="FFFFFF"/>
                </a:solidFill>
                <a:latin typeface="Arial"/>
                <a:cs typeface="Arial"/>
              </a:rPr>
              <a:t>generalisation</a:t>
            </a:r>
            <a:endParaRPr sz="1452">
              <a:latin typeface="Arial"/>
              <a:cs typeface="Arial"/>
            </a:endParaRPr>
          </a:p>
        </p:txBody>
      </p:sp>
      <p:sp>
        <p:nvSpPr>
          <p:cNvPr id="22" name="object 22"/>
          <p:cNvSpPr txBox="1"/>
          <p:nvPr/>
        </p:nvSpPr>
        <p:spPr>
          <a:xfrm>
            <a:off x="2116872" y="4944676"/>
            <a:ext cx="1191794" cy="484743"/>
          </a:xfrm>
          <a:prstGeom prst="rect">
            <a:avLst/>
          </a:prstGeom>
          <a:solidFill>
            <a:srgbClr val="669900"/>
          </a:solidFill>
          <a:ln w="38100">
            <a:solidFill>
              <a:srgbClr val="CCFF33"/>
            </a:solidFill>
          </a:ln>
        </p:spPr>
        <p:txBody>
          <a:bodyPr vert="horz" wrap="square" lIns="0" tIns="37460" rIns="0" bIns="0" rtlCol="0">
            <a:spAutoFit/>
          </a:bodyPr>
          <a:lstStyle/>
          <a:p>
            <a:pPr marL="83567" marR="347525">
              <a:spcBef>
                <a:spcPts val="295"/>
              </a:spcBef>
            </a:pPr>
            <a:r>
              <a:rPr sz="1452" spc="-5" dirty="0">
                <a:solidFill>
                  <a:srgbClr val="FFFFFF"/>
                </a:solidFill>
                <a:latin typeface="Arial"/>
                <a:cs typeface="Arial"/>
              </a:rPr>
              <a:t>Recent  </a:t>
            </a:r>
            <a:r>
              <a:rPr sz="1452" dirty="0">
                <a:solidFill>
                  <a:srgbClr val="FFFFFF"/>
                </a:solidFill>
                <a:latin typeface="Arial"/>
                <a:cs typeface="Arial"/>
              </a:rPr>
              <a:t>research</a:t>
            </a:r>
            <a:endParaRPr sz="1452">
              <a:latin typeface="Arial"/>
              <a:cs typeface="Arial"/>
            </a:endParaRPr>
          </a:p>
        </p:txBody>
      </p:sp>
      <p:sp>
        <p:nvSpPr>
          <p:cNvPr id="23" name="object 23"/>
          <p:cNvSpPr txBox="1"/>
          <p:nvPr/>
        </p:nvSpPr>
        <p:spPr>
          <a:xfrm>
            <a:off x="7789073" y="4613417"/>
            <a:ext cx="2311549" cy="789935"/>
          </a:xfrm>
          <a:prstGeom prst="rect">
            <a:avLst/>
          </a:prstGeom>
          <a:solidFill>
            <a:srgbClr val="076548"/>
          </a:solidFill>
        </p:spPr>
        <p:txBody>
          <a:bodyPr vert="horz" wrap="square" lIns="0" tIns="35154" rIns="0" bIns="0" rtlCol="0">
            <a:spAutoFit/>
          </a:bodyPr>
          <a:lstStyle/>
          <a:p>
            <a:pPr marL="83567" marR="122181">
              <a:spcBef>
                <a:spcPts val="277"/>
              </a:spcBef>
            </a:pPr>
            <a:r>
              <a:rPr sz="1634" spc="-5" dirty="0">
                <a:solidFill>
                  <a:srgbClr val="FFFFFF"/>
                </a:solidFill>
                <a:latin typeface="Arial"/>
                <a:cs typeface="Arial"/>
              </a:rPr>
              <a:t>Redefine the </a:t>
            </a:r>
            <a:r>
              <a:rPr sz="1634" spc="-9" dirty="0">
                <a:solidFill>
                  <a:srgbClr val="FFFFFF"/>
                </a:solidFill>
                <a:latin typeface="Arial"/>
                <a:cs typeface="Arial"/>
              </a:rPr>
              <a:t>approach  </a:t>
            </a:r>
            <a:r>
              <a:rPr sz="1634" dirty="0">
                <a:solidFill>
                  <a:srgbClr val="FFFFFF"/>
                </a:solidFill>
                <a:latin typeface="Arial"/>
                <a:cs typeface="Arial"/>
              </a:rPr>
              <a:t>for thematic  </a:t>
            </a:r>
            <a:r>
              <a:rPr sz="1634" spc="-5" dirty="0">
                <a:solidFill>
                  <a:srgbClr val="FFFFFF"/>
                </a:solidFill>
                <a:latin typeface="Arial"/>
                <a:cs typeface="Arial"/>
              </a:rPr>
              <a:t>information</a:t>
            </a:r>
            <a:r>
              <a:rPr sz="1634" spc="-50" dirty="0">
                <a:solidFill>
                  <a:srgbClr val="FFFFFF"/>
                </a:solidFill>
                <a:latin typeface="Arial"/>
                <a:cs typeface="Arial"/>
              </a:rPr>
              <a:t> </a:t>
            </a:r>
            <a:r>
              <a:rPr sz="1634" dirty="0">
                <a:solidFill>
                  <a:srgbClr val="FFFFFF"/>
                </a:solidFill>
                <a:latin typeface="Arial"/>
                <a:cs typeface="Arial"/>
              </a:rPr>
              <a:t>extraction</a:t>
            </a:r>
            <a:endParaRPr sz="1634">
              <a:latin typeface="Arial"/>
              <a:cs typeface="Arial"/>
            </a:endParaRPr>
          </a:p>
        </p:txBody>
      </p:sp>
      <p:sp>
        <p:nvSpPr>
          <p:cNvPr id="24" name="object 24"/>
          <p:cNvSpPr/>
          <p:nvPr/>
        </p:nvSpPr>
        <p:spPr>
          <a:xfrm>
            <a:off x="7165283" y="4839558"/>
            <a:ext cx="516367" cy="508299"/>
          </a:xfrm>
          <a:custGeom>
            <a:avLst/>
            <a:gdLst/>
            <a:ahLst/>
            <a:cxnLst/>
            <a:rect l="l" t="t" r="r" b="b"/>
            <a:pathLst>
              <a:path w="568959" h="560070">
                <a:moveTo>
                  <a:pt x="425945" y="419862"/>
                </a:moveTo>
                <a:lnTo>
                  <a:pt x="425945" y="139446"/>
                </a:lnTo>
                <a:lnTo>
                  <a:pt x="0" y="139446"/>
                </a:lnTo>
                <a:lnTo>
                  <a:pt x="0" y="419862"/>
                </a:lnTo>
                <a:lnTo>
                  <a:pt x="425945" y="419862"/>
                </a:lnTo>
                <a:close/>
              </a:path>
              <a:path w="568959" h="560070">
                <a:moveTo>
                  <a:pt x="568451" y="279653"/>
                </a:moveTo>
                <a:lnTo>
                  <a:pt x="425945" y="0"/>
                </a:lnTo>
                <a:lnTo>
                  <a:pt x="425945" y="560070"/>
                </a:lnTo>
                <a:lnTo>
                  <a:pt x="568451" y="279653"/>
                </a:lnTo>
                <a:close/>
              </a:path>
            </a:pathLst>
          </a:custGeom>
          <a:solidFill>
            <a:srgbClr val="CCFF33"/>
          </a:solidFill>
        </p:spPr>
        <p:txBody>
          <a:bodyPr wrap="square" lIns="0" tIns="0" rIns="0" bIns="0" rtlCol="0"/>
          <a:lstStyle/>
          <a:p>
            <a:endParaRPr sz="1634"/>
          </a:p>
        </p:txBody>
      </p:sp>
      <p:sp>
        <p:nvSpPr>
          <p:cNvPr id="25" name="object 25"/>
          <p:cNvSpPr/>
          <p:nvPr/>
        </p:nvSpPr>
        <p:spPr>
          <a:xfrm>
            <a:off x="7165283" y="4839558"/>
            <a:ext cx="516367" cy="508299"/>
          </a:xfrm>
          <a:custGeom>
            <a:avLst/>
            <a:gdLst/>
            <a:ahLst/>
            <a:cxnLst/>
            <a:rect l="l" t="t" r="r" b="b"/>
            <a:pathLst>
              <a:path w="568959" h="560070">
                <a:moveTo>
                  <a:pt x="425945" y="0"/>
                </a:moveTo>
                <a:lnTo>
                  <a:pt x="425945" y="139446"/>
                </a:lnTo>
                <a:lnTo>
                  <a:pt x="0" y="139446"/>
                </a:lnTo>
                <a:lnTo>
                  <a:pt x="0" y="419862"/>
                </a:lnTo>
                <a:lnTo>
                  <a:pt x="425945" y="419862"/>
                </a:lnTo>
                <a:lnTo>
                  <a:pt x="425945" y="560070"/>
                </a:lnTo>
                <a:lnTo>
                  <a:pt x="568451" y="279653"/>
                </a:lnTo>
                <a:lnTo>
                  <a:pt x="425945" y="0"/>
                </a:lnTo>
                <a:close/>
              </a:path>
            </a:pathLst>
          </a:custGeom>
          <a:ln w="9525">
            <a:solidFill>
              <a:srgbClr val="CCFF33"/>
            </a:solidFill>
          </a:ln>
        </p:spPr>
        <p:txBody>
          <a:bodyPr wrap="square" lIns="0" tIns="0" rIns="0" bIns="0" rtlCol="0"/>
          <a:lstStyle/>
          <a:p>
            <a:endParaRPr sz="1634"/>
          </a:p>
        </p:txBody>
      </p:sp>
    </p:spTree>
    <p:extLst>
      <p:ext uri="{BB962C8B-B14F-4D97-AF65-F5344CB8AC3E}">
        <p14:creationId xmlns:p14="http://schemas.microsoft.com/office/powerpoint/2010/main" val="4062669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18896" y="1153526"/>
            <a:ext cx="7584141" cy="502958"/>
          </a:xfrm>
          <a:prstGeom prst="rect">
            <a:avLst/>
          </a:prstGeom>
        </p:spPr>
        <p:txBody>
          <a:bodyPr vert="horz" wrap="square" lIns="0" tIns="0" rIns="0" bIns="0" rtlCol="0">
            <a:spAutoFit/>
          </a:bodyPr>
          <a:lstStyle/>
          <a:p>
            <a:pPr marL="11527" marR="4611"/>
            <a:r>
              <a:rPr sz="1634" b="1" dirty="0">
                <a:latin typeface="Arial"/>
                <a:cs typeface="Arial"/>
              </a:rPr>
              <a:t>LCLU is recognised </a:t>
            </a:r>
            <a:r>
              <a:rPr sz="1634" b="1" spc="-5" dirty="0">
                <a:latin typeface="Arial"/>
                <a:cs typeface="Arial"/>
              </a:rPr>
              <a:t>as </a:t>
            </a:r>
            <a:r>
              <a:rPr sz="1634" b="1" dirty="0">
                <a:latin typeface="Arial"/>
                <a:cs typeface="Arial"/>
              </a:rPr>
              <a:t>one of the most important </a:t>
            </a:r>
            <a:r>
              <a:rPr sz="1634" b="1" spc="-5" dirty="0">
                <a:latin typeface="Arial"/>
                <a:cs typeface="Arial"/>
              </a:rPr>
              <a:t>types </a:t>
            </a:r>
            <a:r>
              <a:rPr sz="1634" b="1" dirty="0">
                <a:latin typeface="Arial"/>
                <a:cs typeface="Arial"/>
              </a:rPr>
              <a:t>of spatial </a:t>
            </a:r>
            <a:r>
              <a:rPr sz="1634" b="1" spc="-5" dirty="0">
                <a:latin typeface="Arial"/>
                <a:cs typeface="Arial"/>
              </a:rPr>
              <a:t>data </a:t>
            </a:r>
            <a:r>
              <a:rPr sz="1634" b="1" dirty="0">
                <a:latin typeface="Arial"/>
                <a:cs typeface="Arial"/>
              </a:rPr>
              <a:t>in</a:t>
            </a:r>
            <a:r>
              <a:rPr sz="1634" b="1" spc="-91" dirty="0">
                <a:latin typeface="Arial"/>
                <a:cs typeface="Arial"/>
              </a:rPr>
              <a:t> </a:t>
            </a:r>
            <a:r>
              <a:rPr sz="1634" b="1" dirty="0">
                <a:latin typeface="Arial"/>
                <a:cs typeface="Arial"/>
              </a:rPr>
              <a:t>two  important European</a:t>
            </a:r>
            <a:r>
              <a:rPr sz="1634" b="1" spc="-100" dirty="0">
                <a:latin typeface="Arial"/>
                <a:cs typeface="Arial"/>
              </a:rPr>
              <a:t> </a:t>
            </a:r>
            <a:r>
              <a:rPr sz="1634" b="1" dirty="0">
                <a:latin typeface="Arial"/>
                <a:cs typeface="Arial"/>
              </a:rPr>
              <a:t>initiatives</a:t>
            </a:r>
            <a:endParaRPr sz="1634">
              <a:latin typeface="Arial"/>
              <a:cs typeface="Arial"/>
            </a:endParaRPr>
          </a:p>
        </p:txBody>
      </p:sp>
      <p:sp>
        <p:nvSpPr>
          <p:cNvPr id="3" name="object 3"/>
          <p:cNvSpPr txBox="1"/>
          <p:nvPr/>
        </p:nvSpPr>
        <p:spPr>
          <a:xfrm>
            <a:off x="2816953" y="1674954"/>
            <a:ext cx="2097741" cy="725968"/>
          </a:xfrm>
          <a:prstGeom prst="rect">
            <a:avLst/>
          </a:prstGeom>
        </p:spPr>
        <p:txBody>
          <a:bodyPr vert="horz" wrap="square" lIns="0" tIns="0" rIns="0" bIns="0" rtlCol="0">
            <a:spAutoFit/>
          </a:bodyPr>
          <a:lstStyle/>
          <a:p>
            <a:pPr marL="620703"/>
            <a:r>
              <a:rPr sz="1634" spc="-5" dirty="0">
                <a:latin typeface="Arial"/>
                <a:cs typeface="Arial"/>
              </a:rPr>
              <a:t>GMES</a:t>
            </a:r>
            <a:endParaRPr sz="1634">
              <a:latin typeface="Arial"/>
              <a:cs typeface="Arial"/>
            </a:endParaRPr>
          </a:p>
          <a:p>
            <a:pPr algn="ctr">
              <a:lnSpc>
                <a:spcPts val="1520"/>
              </a:lnSpc>
              <a:spcBef>
                <a:spcPts val="690"/>
              </a:spcBef>
            </a:pPr>
            <a:r>
              <a:rPr sz="1271" spc="-9" dirty="0">
                <a:latin typeface="Arial"/>
                <a:cs typeface="Arial"/>
              </a:rPr>
              <a:t>Global</a:t>
            </a:r>
            <a:r>
              <a:rPr sz="1271" spc="-45" dirty="0">
                <a:latin typeface="Arial"/>
                <a:cs typeface="Arial"/>
              </a:rPr>
              <a:t> </a:t>
            </a:r>
            <a:r>
              <a:rPr sz="1271" spc="-9" dirty="0">
                <a:latin typeface="Arial"/>
                <a:cs typeface="Arial"/>
              </a:rPr>
              <a:t>Monitoring</a:t>
            </a:r>
            <a:endParaRPr sz="1271">
              <a:latin typeface="Arial"/>
              <a:cs typeface="Arial"/>
            </a:endParaRPr>
          </a:p>
          <a:p>
            <a:pPr algn="ctr">
              <a:lnSpc>
                <a:spcPts val="1520"/>
              </a:lnSpc>
            </a:pPr>
            <a:r>
              <a:rPr sz="1271" spc="-5" dirty="0">
                <a:latin typeface="Arial"/>
                <a:cs typeface="Arial"/>
              </a:rPr>
              <a:t>for </a:t>
            </a:r>
            <a:r>
              <a:rPr sz="1271" spc="-9" dirty="0">
                <a:latin typeface="Arial"/>
                <a:cs typeface="Arial"/>
              </a:rPr>
              <a:t>Environment </a:t>
            </a:r>
            <a:r>
              <a:rPr sz="1271" spc="-5" dirty="0">
                <a:latin typeface="Arial"/>
                <a:cs typeface="Arial"/>
              </a:rPr>
              <a:t>and </a:t>
            </a:r>
            <a:r>
              <a:rPr sz="1271" spc="-9" dirty="0">
                <a:latin typeface="Arial"/>
                <a:cs typeface="Arial"/>
              </a:rPr>
              <a:t>Security</a:t>
            </a:r>
            <a:endParaRPr sz="1271">
              <a:latin typeface="Arial"/>
              <a:cs typeface="Arial"/>
            </a:endParaRPr>
          </a:p>
        </p:txBody>
      </p:sp>
      <p:sp>
        <p:nvSpPr>
          <p:cNvPr id="4" name="object 4"/>
          <p:cNvSpPr txBox="1"/>
          <p:nvPr/>
        </p:nvSpPr>
        <p:spPr>
          <a:xfrm>
            <a:off x="2018897" y="5375750"/>
            <a:ext cx="1160097" cy="223459"/>
          </a:xfrm>
          <a:prstGeom prst="rect">
            <a:avLst/>
          </a:prstGeom>
        </p:spPr>
        <p:txBody>
          <a:bodyPr vert="horz" wrap="square" lIns="0" tIns="0" rIns="0" bIns="0" rtlCol="0">
            <a:spAutoFit/>
          </a:bodyPr>
          <a:lstStyle/>
          <a:p>
            <a:pPr marL="11527"/>
            <a:r>
              <a:rPr sz="1452" spc="-5" dirty="0">
                <a:latin typeface="Arial"/>
                <a:cs typeface="Arial"/>
              </a:rPr>
              <a:t>ESA Web</a:t>
            </a:r>
            <a:r>
              <a:rPr sz="1452" spc="-73" dirty="0">
                <a:latin typeface="Arial"/>
                <a:cs typeface="Arial"/>
              </a:rPr>
              <a:t> </a:t>
            </a:r>
            <a:r>
              <a:rPr sz="1452" spc="-5" dirty="0">
                <a:latin typeface="Arial"/>
                <a:cs typeface="Arial"/>
              </a:rPr>
              <a:t>site</a:t>
            </a:r>
            <a:endParaRPr sz="1452">
              <a:latin typeface="Arial"/>
              <a:cs typeface="Arial"/>
            </a:endParaRPr>
          </a:p>
        </p:txBody>
      </p:sp>
      <p:sp>
        <p:nvSpPr>
          <p:cNvPr id="5" name="object 5"/>
          <p:cNvSpPr txBox="1"/>
          <p:nvPr/>
        </p:nvSpPr>
        <p:spPr>
          <a:xfrm>
            <a:off x="2018897" y="5772027"/>
            <a:ext cx="1047718" cy="223459"/>
          </a:xfrm>
          <a:prstGeom prst="rect">
            <a:avLst/>
          </a:prstGeom>
        </p:spPr>
        <p:txBody>
          <a:bodyPr vert="horz" wrap="square" lIns="0" tIns="0" rIns="0" bIns="0" rtlCol="0">
            <a:spAutoFit/>
          </a:bodyPr>
          <a:lstStyle/>
          <a:p>
            <a:pPr marL="11527"/>
            <a:r>
              <a:rPr sz="1452" spc="-5" dirty="0">
                <a:latin typeface="Arial"/>
                <a:cs typeface="Arial"/>
              </a:rPr>
              <a:t>EC Web</a:t>
            </a:r>
            <a:r>
              <a:rPr sz="1452" spc="-82" dirty="0">
                <a:latin typeface="Arial"/>
                <a:cs typeface="Arial"/>
              </a:rPr>
              <a:t> </a:t>
            </a:r>
            <a:r>
              <a:rPr sz="1452" spc="-5" dirty="0">
                <a:latin typeface="Arial"/>
                <a:cs typeface="Arial"/>
              </a:rPr>
              <a:t>site</a:t>
            </a:r>
            <a:endParaRPr sz="1452">
              <a:latin typeface="Arial"/>
              <a:cs typeface="Arial"/>
            </a:endParaRPr>
          </a:p>
        </p:txBody>
      </p:sp>
      <p:sp>
        <p:nvSpPr>
          <p:cNvPr id="6" name="object 6"/>
          <p:cNvSpPr txBox="1"/>
          <p:nvPr/>
        </p:nvSpPr>
        <p:spPr>
          <a:xfrm>
            <a:off x="7455971" y="3810974"/>
            <a:ext cx="1454011" cy="195566"/>
          </a:xfrm>
          <a:prstGeom prst="rect">
            <a:avLst/>
          </a:prstGeom>
        </p:spPr>
        <p:txBody>
          <a:bodyPr vert="horz" wrap="square" lIns="0" tIns="0" rIns="0" bIns="0" rtlCol="0">
            <a:spAutoFit/>
          </a:bodyPr>
          <a:lstStyle/>
          <a:p>
            <a:pPr marL="11527"/>
            <a:r>
              <a:rPr sz="1271" spc="-9" dirty="0">
                <a:latin typeface="Arial"/>
                <a:cs typeface="Arial"/>
              </a:rPr>
              <a:t>Directive</a:t>
            </a:r>
            <a:r>
              <a:rPr sz="1271" spc="-32" dirty="0">
                <a:latin typeface="Arial"/>
                <a:cs typeface="Arial"/>
              </a:rPr>
              <a:t> </a:t>
            </a:r>
            <a:r>
              <a:rPr sz="1271" spc="-9" dirty="0">
                <a:latin typeface="Arial"/>
                <a:cs typeface="Arial"/>
              </a:rPr>
              <a:t>2007/2/EC</a:t>
            </a:r>
            <a:endParaRPr sz="1271">
              <a:latin typeface="Arial"/>
              <a:cs typeface="Arial"/>
            </a:endParaRPr>
          </a:p>
        </p:txBody>
      </p:sp>
      <p:sp>
        <p:nvSpPr>
          <p:cNvPr id="7" name="object 7"/>
          <p:cNvSpPr txBox="1"/>
          <p:nvPr/>
        </p:nvSpPr>
        <p:spPr>
          <a:xfrm>
            <a:off x="6944893" y="1656281"/>
            <a:ext cx="2588751" cy="745204"/>
          </a:xfrm>
          <a:prstGeom prst="rect">
            <a:avLst/>
          </a:prstGeom>
        </p:spPr>
        <p:txBody>
          <a:bodyPr vert="horz" wrap="square" lIns="0" tIns="0" rIns="0" bIns="0" rtlCol="0">
            <a:spAutoFit/>
          </a:bodyPr>
          <a:lstStyle/>
          <a:p>
            <a:pPr marL="805127"/>
            <a:r>
              <a:rPr sz="1634" dirty="0">
                <a:latin typeface="Arial"/>
                <a:cs typeface="Arial"/>
              </a:rPr>
              <a:t>INSPIRE</a:t>
            </a:r>
            <a:endParaRPr sz="1634">
              <a:latin typeface="Arial"/>
              <a:cs typeface="Arial"/>
            </a:endParaRPr>
          </a:p>
          <a:p>
            <a:pPr marL="11527" marR="4611">
              <a:spcBef>
                <a:spcPts val="834"/>
              </a:spcBef>
            </a:pPr>
            <a:r>
              <a:rPr sz="1271" spc="-9" dirty="0">
                <a:latin typeface="Arial"/>
                <a:cs typeface="Arial"/>
              </a:rPr>
              <a:t>Infrastructure </a:t>
            </a:r>
            <a:r>
              <a:rPr sz="1271" spc="-5" dirty="0">
                <a:latin typeface="Arial"/>
                <a:cs typeface="Arial"/>
              </a:rPr>
              <a:t>for Spatial </a:t>
            </a:r>
            <a:r>
              <a:rPr sz="1271" spc="-9" dirty="0">
                <a:latin typeface="Arial"/>
                <a:cs typeface="Arial"/>
              </a:rPr>
              <a:t>Information  </a:t>
            </a:r>
            <a:r>
              <a:rPr sz="1271" spc="-5" dirty="0">
                <a:latin typeface="Arial"/>
                <a:cs typeface="Arial"/>
              </a:rPr>
              <a:t>in the </a:t>
            </a:r>
            <a:r>
              <a:rPr sz="1271" spc="-9" dirty="0">
                <a:latin typeface="Arial"/>
                <a:cs typeface="Arial"/>
              </a:rPr>
              <a:t>European</a:t>
            </a:r>
            <a:r>
              <a:rPr sz="1271" spc="-32" dirty="0">
                <a:latin typeface="Arial"/>
                <a:cs typeface="Arial"/>
              </a:rPr>
              <a:t> </a:t>
            </a:r>
            <a:r>
              <a:rPr sz="1271" spc="-9" dirty="0">
                <a:latin typeface="Arial"/>
                <a:cs typeface="Arial"/>
              </a:rPr>
              <a:t>Community</a:t>
            </a:r>
            <a:endParaRPr sz="1271">
              <a:latin typeface="Arial"/>
              <a:cs typeface="Arial"/>
            </a:endParaRPr>
          </a:p>
        </p:txBody>
      </p:sp>
      <p:sp>
        <p:nvSpPr>
          <p:cNvPr id="8" name="object 8"/>
          <p:cNvSpPr txBox="1"/>
          <p:nvPr/>
        </p:nvSpPr>
        <p:spPr>
          <a:xfrm>
            <a:off x="3377120" y="5231241"/>
            <a:ext cx="6565238" cy="737381"/>
          </a:xfrm>
          <a:prstGeom prst="rect">
            <a:avLst/>
          </a:prstGeom>
        </p:spPr>
        <p:txBody>
          <a:bodyPr vert="horz" wrap="square" lIns="0" tIns="0" rIns="0" bIns="0" rtlCol="0">
            <a:spAutoFit/>
          </a:bodyPr>
          <a:lstStyle/>
          <a:p>
            <a:pPr marL="11527" marR="4611">
              <a:lnSpc>
                <a:spcPct val="165300"/>
              </a:lnSpc>
              <a:tabLst>
                <a:tab pos="3963394" algn="l"/>
              </a:tabLst>
            </a:pPr>
            <a:r>
              <a:rPr sz="1452" b="1" spc="-5" dirty="0">
                <a:solidFill>
                  <a:srgbClr val="A50021"/>
                </a:solidFill>
                <a:latin typeface="Arial"/>
                <a:cs typeface="Arial"/>
                <a:hlinkClick r:id="rId2"/>
              </a:rPr>
              <a:t>http://www.esa.int/esaLP/LPgmes.html</a:t>
            </a:r>
            <a:r>
              <a:rPr sz="1452" b="1" spc="-5" dirty="0">
                <a:solidFill>
                  <a:srgbClr val="A50021"/>
                </a:solidFill>
                <a:latin typeface="Arial"/>
                <a:cs typeface="Arial"/>
              </a:rPr>
              <a:t>	</a:t>
            </a:r>
            <a:r>
              <a:rPr sz="1452" b="1" spc="-5" dirty="0">
                <a:solidFill>
                  <a:srgbClr val="A50021"/>
                </a:solidFill>
                <a:latin typeface="Arial"/>
                <a:cs typeface="Arial"/>
                <a:hlinkClick r:id="rId3"/>
              </a:rPr>
              <a:t>http://www.ec-gis.org/inspire/ </a:t>
            </a:r>
            <a:r>
              <a:rPr sz="1452" b="1" spc="-5" dirty="0">
                <a:solidFill>
                  <a:srgbClr val="A50021"/>
                </a:solidFill>
                <a:latin typeface="Arial"/>
                <a:cs typeface="Arial"/>
              </a:rPr>
              <a:t> </a:t>
            </a:r>
            <a:r>
              <a:rPr sz="1452" b="1" dirty="0">
                <a:solidFill>
                  <a:srgbClr val="A50021"/>
                </a:solidFill>
                <a:latin typeface="Arial"/>
                <a:cs typeface="Arial"/>
                <a:hlinkClick r:id="rId4"/>
              </a:rPr>
              <a:t>http://www.gmes.info/</a:t>
            </a:r>
            <a:r>
              <a:rPr sz="1452" b="1" dirty="0">
                <a:solidFill>
                  <a:srgbClr val="A50021"/>
                </a:solidFill>
                <a:latin typeface="Arial"/>
                <a:cs typeface="Arial"/>
              </a:rPr>
              <a:t> </a:t>
            </a:r>
            <a:r>
              <a:rPr sz="1452" b="1" spc="-5" dirty="0">
                <a:solidFill>
                  <a:srgbClr val="A50021"/>
                </a:solidFill>
                <a:latin typeface="Arial"/>
                <a:cs typeface="Arial"/>
              </a:rPr>
              <a:t>or</a:t>
            </a:r>
            <a:r>
              <a:rPr sz="1452" b="1" spc="-27" dirty="0">
                <a:solidFill>
                  <a:srgbClr val="A50021"/>
                </a:solidFill>
                <a:latin typeface="Arial"/>
                <a:cs typeface="Arial"/>
              </a:rPr>
              <a:t> </a:t>
            </a:r>
            <a:r>
              <a:rPr sz="1452" b="1" dirty="0">
                <a:solidFill>
                  <a:srgbClr val="A50021"/>
                </a:solidFill>
                <a:latin typeface="Arial"/>
                <a:cs typeface="Arial"/>
                <a:hlinkClick r:id="rId5"/>
              </a:rPr>
              <a:t>http://ec.europa.eu/gmes</a:t>
            </a:r>
            <a:endParaRPr sz="1452">
              <a:latin typeface="Arial"/>
              <a:cs typeface="Arial"/>
            </a:endParaRPr>
          </a:p>
        </p:txBody>
      </p:sp>
      <p:sp>
        <p:nvSpPr>
          <p:cNvPr id="9" name="object 9"/>
          <p:cNvSpPr/>
          <p:nvPr/>
        </p:nvSpPr>
        <p:spPr>
          <a:xfrm>
            <a:off x="7539419" y="2391425"/>
            <a:ext cx="1616873" cy="1385891"/>
          </a:xfrm>
          <a:prstGeom prst="rect">
            <a:avLst/>
          </a:prstGeom>
          <a:blipFill>
            <a:blip r:embed="rId6" cstate="print"/>
            <a:stretch>
              <a:fillRect/>
            </a:stretch>
          </a:blipFill>
        </p:spPr>
        <p:txBody>
          <a:bodyPr wrap="square" lIns="0" tIns="0" rIns="0" bIns="0" rtlCol="0"/>
          <a:lstStyle/>
          <a:p>
            <a:endParaRPr sz="1634"/>
          </a:p>
        </p:txBody>
      </p:sp>
      <p:sp>
        <p:nvSpPr>
          <p:cNvPr id="10" name="object 10"/>
          <p:cNvSpPr/>
          <p:nvPr/>
        </p:nvSpPr>
        <p:spPr>
          <a:xfrm>
            <a:off x="2085055" y="2585754"/>
            <a:ext cx="1840941" cy="1188796"/>
          </a:xfrm>
          <a:prstGeom prst="rect">
            <a:avLst/>
          </a:prstGeom>
          <a:blipFill>
            <a:blip r:embed="rId7" cstate="print"/>
            <a:stretch>
              <a:fillRect/>
            </a:stretch>
          </a:blipFill>
        </p:spPr>
        <p:txBody>
          <a:bodyPr wrap="square" lIns="0" tIns="0" rIns="0" bIns="0" rtlCol="0"/>
          <a:lstStyle/>
          <a:p>
            <a:endParaRPr sz="1634"/>
          </a:p>
        </p:txBody>
      </p:sp>
      <p:sp>
        <p:nvSpPr>
          <p:cNvPr id="11" name="object 11"/>
          <p:cNvSpPr txBox="1"/>
          <p:nvPr/>
        </p:nvSpPr>
        <p:spPr>
          <a:xfrm>
            <a:off x="2061773" y="3810974"/>
            <a:ext cx="3737322" cy="391133"/>
          </a:xfrm>
          <a:prstGeom prst="rect">
            <a:avLst/>
          </a:prstGeom>
        </p:spPr>
        <p:txBody>
          <a:bodyPr vert="horz" wrap="square" lIns="0" tIns="0" rIns="0" bIns="0" rtlCol="0">
            <a:spAutoFit/>
          </a:bodyPr>
          <a:lstStyle/>
          <a:p>
            <a:pPr marL="11527" marR="4611"/>
            <a:r>
              <a:rPr sz="1271" spc="-5" dirty="0">
                <a:latin typeface="Arial"/>
                <a:cs typeface="Arial"/>
              </a:rPr>
              <a:t>COM </a:t>
            </a:r>
            <a:r>
              <a:rPr sz="1271" spc="-9" dirty="0">
                <a:latin typeface="Arial"/>
                <a:cs typeface="Arial"/>
              </a:rPr>
              <a:t>(2004) </a:t>
            </a:r>
            <a:r>
              <a:rPr sz="1271" spc="-5" dirty="0">
                <a:latin typeface="Arial"/>
                <a:cs typeface="Arial"/>
              </a:rPr>
              <a:t>65 final – GMES: </a:t>
            </a:r>
            <a:r>
              <a:rPr sz="1271" spc="-9" dirty="0">
                <a:latin typeface="Arial"/>
                <a:cs typeface="Arial"/>
              </a:rPr>
              <a:t>Establishing </a:t>
            </a:r>
            <a:r>
              <a:rPr sz="1271" spc="-5" dirty="0">
                <a:latin typeface="Arial"/>
                <a:cs typeface="Arial"/>
              </a:rPr>
              <a:t>a </a:t>
            </a:r>
            <a:r>
              <a:rPr sz="1271" spc="-9" dirty="0">
                <a:latin typeface="Arial"/>
                <a:cs typeface="Arial"/>
              </a:rPr>
              <a:t>GMES  capacity </a:t>
            </a:r>
            <a:r>
              <a:rPr sz="1271" spc="-5" dirty="0">
                <a:latin typeface="Arial"/>
                <a:cs typeface="Arial"/>
              </a:rPr>
              <a:t>by 2008 - (Action Plan</a:t>
            </a:r>
            <a:r>
              <a:rPr sz="1271" dirty="0">
                <a:latin typeface="Arial"/>
                <a:cs typeface="Arial"/>
              </a:rPr>
              <a:t> </a:t>
            </a:r>
            <a:r>
              <a:rPr sz="1271" spc="-9" dirty="0">
                <a:latin typeface="Arial"/>
                <a:cs typeface="Arial"/>
              </a:rPr>
              <a:t>(2004-2008))</a:t>
            </a:r>
            <a:endParaRPr sz="1271">
              <a:latin typeface="Arial"/>
              <a:cs typeface="Arial"/>
            </a:endParaRPr>
          </a:p>
        </p:txBody>
      </p:sp>
      <p:sp>
        <p:nvSpPr>
          <p:cNvPr id="12" name="object 12"/>
          <p:cNvSpPr txBox="1"/>
          <p:nvPr/>
        </p:nvSpPr>
        <p:spPr>
          <a:xfrm>
            <a:off x="2061773" y="4424390"/>
            <a:ext cx="4073883" cy="558743"/>
          </a:xfrm>
          <a:prstGeom prst="rect">
            <a:avLst/>
          </a:prstGeom>
        </p:spPr>
        <p:txBody>
          <a:bodyPr vert="horz" wrap="square" lIns="0" tIns="0" rIns="0" bIns="0" rtlCol="0">
            <a:spAutoFit/>
          </a:bodyPr>
          <a:lstStyle/>
          <a:p>
            <a:pPr marL="11527"/>
            <a:r>
              <a:rPr sz="1271" spc="-9" dirty="0">
                <a:latin typeface="Arial"/>
                <a:cs typeface="Arial"/>
              </a:rPr>
              <a:t>COM(2005) </a:t>
            </a:r>
            <a:r>
              <a:rPr sz="1271" spc="-5" dirty="0">
                <a:latin typeface="Arial"/>
                <a:cs typeface="Arial"/>
              </a:rPr>
              <a:t>565 final - </a:t>
            </a:r>
            <a:r>
              <a:rPr sz="1271" spc="-9" dirty="0">
                <a:latin typeface="Arial"/>
                <a:cs typeface="Arial"/>
              </a:rPr>
              <a:t>GMES: </a:t>
            </a:r>
            <a:r>
              <a:rPr sz="1271" spc="-5" dirty="0">
                <a:latin typeface="Arial"/>
                <a:cs typeface="Arial"/>
              </a:rPr>
              <a:t>From </a:t>
            </a:r>
            <a:r>
              <a:rPr sz="1271" spc="-9" dirty="0">
                <a:latin typeface="Arial"/>
                <a:cs typeface="Arial"/>
              </a:rPr>
              <a:t>Concept </a:t>
            </a:r>
            <a:r>
              <a:rPr sz="1271" spc="-5" dirty="0">
                <a:latin typeface="Arial"/>
                <a:cs typeface="Arial"/>
              </a:rPr>
              <a:t>to</a:t>
            </a:r>
            <a:r>
              <a:rPr sz="1271" spc="41" dirty="0">
                <a:latin typeface="Arial"/>
                <a:cs typeface="Arial"/>
              </a:rPr>
              <a:t> </a:t>
            </a:r>
            <a:r>
              <a:rPr sz="1271" spc="-9" dirty="0">
                <a:latin typeface="Arial"/>
                <a:cs typeface="Arial"/>
              </a:rPr>
              <a:t>Reality</a:t>
            </a:r>
            <a:endParaRPr sz="1271">
              <a:latin typeface="Arial"/>
              <a:cs typeface="Arial"/>
            </a:endParaRPr>
          </a:p>
          <a:p>
            <a:pPr>
              <a:spcBef>
                <a:spcPts val="14"/>
              </a:spcBef>
            </a:pPr>
            <a:endParaRPr sz="1089">
              <a:latin typeface="Times New Roman"/>
              <a:cs typeface="Times New Roman"/>
            </a:endParaRPr>
          </a:p>
          <a:p>
            <a:pPr marL="11527"/>
            <a:r>
              <a:rPr sz="1271" spc="-9" dirty="0">
                <a:latin typeface="Arial"/>
                <a:cs typeface="Arial"/>
              </a:rPr>
              <a:t>COM(2008) </a:t>
            </a:r>
            <a:r>
              <a:rPr sz="1271" spc="-5" dirty="0">
                <a:latin typeface="Arial"/>
                <a:cs typeface="Arial"/>
              </a:rPr>
              <a:t>748 final - </a:t>
            </a:r>
            <a:r>
              <a:rPr sz="1271" spc="-9" dirty="0">
                <a:latin typeface="Arial"/>
                <a:cs typeface="Arial"/>
              </a:rPr>
              <a:t>GMES: </a:t>
            </a:r>
            <a:r>
              <a:rPr sz="1271" spc="-5" dirty="0">
                <a:latin typeface="Arial"/>
                <a:cs typeface="Arial"/>
              </a:rPr>
              <a:t>We care for a safer</a:t>
            </a:r>
            <a:r>
              <a:rPr sz="1271" spc="18" dirty="0">
                <a:latin typeface="Arial"/>
                <a:cs typeface="Arial"/>
              </a:rPr>
              <a:t> </a:t>
            </a:r>
            <a:r>
              <a:rPr sz="1271" spc="-9" dirty="0">
                <a:latin typeface="Arial"/>
                <a:cs typeface="Arial"/>
              </a:rPr>
              <a:t>planet</a:t>
            </a:r>
            <a:endParaRPr sz="1271">
              <a:latin typeface="Arial"/>
              <a:cs typeface="Arial"/>
            </a:endParaRPr>
          </a:p>
        </p:txBody>
      </p:sp>
      <p:sp>
        <p:nvSpPr>
          <p:cNvPr id="13" name="object 13"/>
          <p:cNvSpPr/>
          <p:nvPr/>
        </p:nvSpPr>
        <p:spPr>
          <a:xfrm>
            <a:off x="4159750" y="2668049"/>
            <a:ext cx="2022822" cy="778008"/>
          </a:xfrm>
          <a:prstGeom prst="rect">
            <a:avLst/>
          </a:prstGeom>
          <a:blipFill>
            <a:blip r:embed="rId8" cstate="print"/>
            <a:stretch>
              <a:fillRect/>
            </a:stretch>
          </a:blipFill>
        </p:spPr>
        <p:txBody>
          <a:bodyPr wrap="square" lIns="0" tIns="0" rIns="0" bIns="0" rtlCol="0"/>
          <a:lstStyle/>
          <a:p>
            <a:endParaRPr sz="1634"/>
          </a:p>
        </p:txBody>
      </p:sp>
    </p:spTree>
    <p:extLst>
      <p:ext uri="{BB962C8B-B14F-4D97-AF65-F5344CB8AC3E}">
        <p14:creationId xmlns:p14="http://schemas.microsoft.com/office/powerpoint/2010/main" val="531042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04252" y="798237"/>
            <a:ext cx="9543570" cy="269304"/>
          </a:xfrm>
          <a:prstGeom prst="rect">
            <a:avLst/>
          </a:prstGeom>
        </p:spPr>
        <p:txBody>
          <a:bodyPr vert="horz" wrap="square" lIns="0" tIns="0" rIns="0" bIns="0" rtlCol="0" anchor="ctr">
            <a:spAutoFit/>
          </a:bodyPr>
          <a:lstStyle/>
          <a:p>
            <a:pPr marL="11527">
              <a:lnSpc>
                <a:spcPts val="2056"/>
              </a:lnSpc>
            </a:pPr>
            <a:r>
              <a:rPr sz="1815" b="1" spc="-9" dirty="0">
                <a:latin typeface="Arial"/>
                <a:cs typeface="Arial"/>
              </a:rPr>
              <a:t>GMES</a:t>
            </a:r>
            <a:endParaRPr sz="1815">
              <a:latin typeface="Arial"/>
              <a:cs typeface="Arial"/>
            </a:endParaRPr>
          </a:p>
        </p:txBody>
      </p:sp>
      <p:sp>
        <p:nvSpPr>
          <p:cNvPr id="3" name="object 3"/>
          <p:cNvSpPr txBox="1"/>
          <p:nvPr/>
        </p:nvSpPr>
        <p:spPr>
          <a:xfrm>
            <a:off x="2018896" y="4756121"/>
            <a:ext cx="3428424" cy="1083951"/>
          </a:xfrm>
          <a:prstGeom prst="rect">
            <a:avLst/>
          </a:prstGeom>
        </p:spPr>
        <p:txBody>
          <a:bodyPr vert="horz" wrap="square" lIns="0" tIns="0" rIns="0" bIns="0" rtlCol="0">
            <a:spAutoFit/>
          </a:bodyPr>
          <a:lstStyle/>
          <a:p>
            <a:pPr marL="11527" marR="4611"/>
            <a:r>
              <a:rPr sz="1452" spc="-5" dirty="0">
                <a:latin typeface="Arial"/>
                <a:cs typeface="Arial"/>
              </a:rPr>
              <a:t>GMES is the European contribution to the  Global Earth Observation System of  Systems</a:t>
            </a:r>
            <a:r>
              <a:rPr sz="1452" spc="-32" dirty="0">
                <a:latin typeface="Arial"/>
                <a:cs typeface="Arial"/>
              </a:rPr>
              <a:t> </a:t>
            </a:r>
            <a:r>
              <a:rPr sz="1452" spc="-5" dirty="0">
                <a:latin typeface="Arial"/>
                <a:cs typeface="Arial"/>
              </a:rPr>
              <a:t>(GEOSS)</a:t>
            </a:r>
            <a:endParaRPr sz="1452">
              <a:latin typeface="Arial"/>
              <a:cs typeface="Arial"/>
            </a:endParaRPr>
          </a:p>
          <a:p>
            <a:pPr marL="11527">
              <a:lnSpc>
                <a:spcPts val="1516"/>
              </a:lnSpc>
            </a:pPr>
            <a:r>
              <a:rPr sz="1271" spc="-5" dirty="0">
                <a:latin typeface="Arial"/>
                <a:cs typeface="Arial"/>
              </a:rPr>
              <a:t>(in 2005 61 countries </a:t>
            </a:r>
            <a:r>
              <a:rPr sz="1271" spc="-9" dirty="0">
                <a:latin typeface="Arial"/>
                <a:cs typeface="Arial"/>
              </a:rPr>
              <a:t>agreed </a:t>
            </a:r>
            <a:r>
              <a:rPr sz="1271" spc="-5" dirty="0">
                <a:latin typeface="Arial"/>
                <a:cs typeface="Arial"/>
              </a:rPr>
              <a:t>on a</a:t>
            </a:r>
            <a:r>
              <a:rPr sz="1271" spc="-32" dirty="0">
                <a:latin typeface="Arial"/>
                <a:cs typeface="Arial"/>
              </a:rPr>
              <a:t> </a:t>
            </a:r>
            <a:r>
              <a:rPr sz="1271" spc="-9" dirty="0">
                <a:latin typeface="Arial"/>
                <a:cs typeface="Arial"/>
              </a:rPr>
              <a:t>10-year</a:t>
            </a:r>
            <a:endParaRPr sz="1271">
              <a:latin typeface="Arial"/>
              <a:cs typeface="Arial"/>
            </a:endParaRPr>
          </a:p>
          <a:p>
            <a:pPr marL="11527">
              <a:spcBef>
                <a:spcPts val="191"/>
              </a:spcBef>
            </a:pPr>
            <a:r>
              <a:rPr sz="1271" spc="-5" dirty="0">
                <a:latin typeface="Arial"/>
                <a:cs typeface="Arial"/>
              </a:rPr>
              <a:t>GEOSS implementation</a:t>
            </a:r>
            <a:r>
              <a:rPr sz="1271" spc="-64" dirty="0">
                <a:latin typeface="Arial"/>
                <a:cs typeface="Arial"/>
              </a:rPr>
              <a:t> </a:t>
            </a:r>
            <a:r>
              <a:rPr sz="1271" spc="-9" dirty="0">
                <a:latin typeface="Arial"/>
                <a:cs typeface="Arial"/>
              </a:rPr>
              <a:t>plan).</a:t>
            </a:r>
            <a:endParaRPr sz="1271">
              <a:latin typeface="Arial"/>
              <a:cs typeface="Arial"/>
            </a:endParaRPr>
          </a:p>
        </p:txBody>
      </p:sp>
      <p:sp>
        <p:nvSpPr>
          <p:cNvPr id="4" name="object 4"/>
          <p:cNvSpPr txBox="1"/>
          <p:nvPr/>
        </p:nvSpPr>
        <p:spPr>
          <a:xfrm>
            <a:off x="2018896" y="1360305"/>
            <a:ext cx="8067659" cy="2025876"/>
          </a:xfrm>
          <a:prstGeom prst="rect">
            <a:avLst/>
          </a:prstGeom>
        </p:spPr>
        <p:txBody>
          <a:bodyPr vert="horz" wrap="square" lIns="0" tIns="0" rIns="0" bIns="0" rtlCol="0">
            <a:spAutoFit/>
          </a:bodyPr>
          <a:lstStyle/>
          <a:p>
            <a:pPr marL="11527">
              <a:lnSpc>
                <a:spcPts val="1620"/>
              </a:lnSpc>
            </a:pPr>
            <a:r>
              <a:rPr sz="1452" spc="-5" dirty="0">
                <a:latin typeface="Arial"/>
                <a:cs typeface="Arial"/>
              </a:rPr>
              <a:t>GMES is </a:t>
            </a:r>
            <a:r>
              <a:rPr sz="1452" dirty="0">
                <a:latin typeface="Arial"/>
                <a:cs typeface="Arial"/>
              </a:rPr>
              <a:t>a </a:t>
            </a:r>
            <a:r>
              <a:rPr sz="1452" spc="-5" dirty="0">
                <a:latin typeface="Arial"/>
                <a:cs typeface="Arial"/>
              </a:rPr>
              <a:t>joint initiative of </a:t>
            </a:r>
            <a:r>
              <a:rPr sz="1452" spc="-9" dirty="0">
                <a:latin typeface="Arial"/>
                <a:cs typeface="Arial"/>
              </a:rPr>
              <a:t>the </a:t>
            </a:r>
            <a:r>
              <a:rPr sz="1452" spc="-5" dirty="0">
                <a:latin typeface="Arial"/>
                <a:cs typeface="Arial"/>
              </a:rPr>
              <a:t>EC and the ESA, designed to establish </a:t>
            </a:r>
            <a:r>
              <a:rPr sz="1452" dirty="0">
                <a:latin typeface="Arial"/>
                <a:cs typeface="Arial"/>
              </a:rPr>
              <a:t>a </a:t>
            </a:r>
            <a:r>
              <a:rPr sz="1452" spc="-5" dirty="0">
                <a:latin typeface="Arial"/>
                <a:cs typeface="Arial"/>
              </a:rPr>
              <a:t>European capacity for</a:t>
            </a:r>
            <a:r>
              <a:rPr sz="1452" spc="118" dirty="0">
                <a:latin typeface="Arial"/>
                <a:cs typeface="Arial"/>
              </a:rPr>
              <a:t> </a:t>
            </a:r>
            <a:r>
              <a:rPr sz="1452" spc="-5" dirty="0">
                <a:latin typeface="Arial"/>
                <a:cs typeface="Arial"/>
              </a:rPr>
              <a:t>the</a:t>
            </a:r>
            <a:endParaRPr sz="1452">
              <a:latin typeface="Arial"/>
              <a:cs typeface="Arial"/>
            </a:endParaRPr>
          </a:p>
          <a:p>
            <a:pPr marL="11527"/>
            <a:r>
              <a:rPr sz="1452" spc="-5" dirty="0">
                <a:latin typeface="Arial"/>
                <a:cs typeface="Arial"/>
              </a:rPr>
              <a:t>operational delivery and use of </a:t>
            </a:r>
            <a:r>
              <a:rPr sz="1452" dirty="0">
                <a:latin typeface="Arial"/>
                <a:cs typeface="Arial"/>
              </a:rPr>
              <a:t>information in support of </a:t>
            </a:r>
            <a:r>
              <a:rPr sz="1452" spc="-5" dirty="0">
                <a:latin typeface="Arial"/>
                <a:cs typeface="Arial"/>
              </a:rPr>
              <a:t>Environment and Security</a:t>
            </a:r>
            <a:r>
              <a:rPr sz="1452" spc="14" dirty="0">
                <a:latin typeface="Arial"/>
                <a:cs typeface="Arial"/>
              </a:rPr>
              <a:t> </a:t>
            </a:r>
            <a:r>
              <a:rPr sz="1452" spc="-5" dirty="0">
                <a:latin typeface="Arial"/>
                <a:cs typeface="Arial"/>
              </a:rPr>
              <a:t>policies.</a:t>
            </a:r>
            <a:endParaRPr sz="1452">
              <a:latin typeface="Arial"/>
              <a:cs typeface="Arial"/>
            </a:endParaRPr>
          </a:p>
          <a:p>
            <a:pPr>
              <a:lnSpc>
                <a:spcPct val="100000"/>
              </a:lnSpc>
            </a:pPr>
            <a:endParaRPr sz="1452">
              <a:latin typeface="Times New Roman"/>
              <a:cs typeface="Times New Roman"/>
            </a:endParaRPr>
          </a:p>
          <a:p>
            <a:pPr marL="11527" marR="265110">
              <a:spcBef>
                <a:spcPts val="980"/>
              </a:spcBef>
            </a:pPr>
            <a:r>
              <a:rPr sz="1452" spc="-5" dirty="0">
                <a:latin typeface="Arial"/>
                <a:cs typeface="Arial"/>
              </a:rPr>
              <a:t>It provides autonomous and independent access to information for policy-makers, particularly in  relation to environment and</a:t>
            </a:r>
            <a:r>
              <a:rPr sz="1452" spc="-36" dirty="0">
                <a:latin typeface="Arial"/>
                <a:cs typeface="Arial"/>
              </a:rPr>
              <a:t> </a:t>
            </a:r>
            <a:r>
              <a:rPr sz="1452" spc="-5" dirty="0">
                <a:latin typeface="Arial"/>
                <a:cs typeface="Arial"/>
              </a:rPr>
              <a:t>security.</a:t>
            </a:r>
            <a:endParaRPr sz="1452">
              <a:latin typeface="Arial"/>
              <a:cs typeface="Arial"/>
            </a:endParaRPr>
          </a:p>
          <a:p>
            <a:pPr>
              <a:lnSpc>
                <a:spcPct val="100000"/>
              </a:lnSpc>
            </a:pPr>
            <a:endParaRPr sz="1452">
              <a:latin typeface="Times New Roman"/>
              <a:cs typeface="Times New Roman"/>
            </a:endParaRPr>
          </a:p>
          <a:p>
            <a:pPr marL="11527" marR="4611">
              <a:spcBef>
                <a:spcPts val="980"/>
              </a:spcBef>
            </a:pPr>
            <a:r>
              <a:rPr sz="1452" spc="-5" dirty="0">
                <a:latin typeface="Arial"/>
                <a:cs typeface="Arial"/>
              </a:rPr>
              <a:t>ESA implements the space component and the EC manages actions for identifying and developing  services.</a:t>
            </a:r>
            <a:endParaRPr sz="1452">
              <a:latin typeface="Arial"/>
              <a:cs typeface="Arial"/>
            </a:endParaRPr>
          </a:p>
        </p:txBody>
      </p:sp>
      <p:sp>
        <p:nvSpPr>
          <p:cNvPr id="5" name="object 5"/>
          <p:cNvSpPr txBox="1"/>
          <p:nvPr/>
        </p:nvSpPr>
        <p:spPr>
          <a:xfrm>
            <a:off x="2018896" y="3697326"/>
            <a:ext cx="3970148" cy="670376"/>
          </a:xfrm>
          <a:prstGeom prst="rect">
            <a:avLst/>
          </a:prstGeom>
        </p:spPr>
        <p:txBody>
          <a:bodyPr vert="horz" wrap="square" lIns="0" tIns="0" rIns="0" bIns="0" rtlCol="0">
            <a:spAutoFit/>
          </a:bodyPr>
          <a:lstStyle/>
          <a:p>
            <a:pPr marL="11527" marR="4611"/>
            <a:r>
              <a:rPr sz="1452" spc="-5" dirty="0">
                <a:latin typeface="Arial"/>
                <a:cs typeface="Arial"/>
              </a:rPr>
              <a:t>GMES will use, to the </a:t>
            </a:r>
            <a:r>
              <a:rPr sz="1452" spc="-9" dirty="0">
                <a:latin typeface="Arial"/>
                <a:cs typeface="Arial"/>
              </a:rPr>
              <a:t>maximum </a:t>
            </a:r>
            <a:r>
              <a:rPr sz="1452" spc="-5" dirty="0">
                <a:latin typeface="Arial"/>
                <a:cs typeface="Arial"/>
              </a:rPr>
              <a:t>extent possible,  existing capacities in </a:t>
            </a:r>
            <a:r>
              <a:rPr sz="1452" dirty="0">
                <a:latin typeface="Arial"/>
                <a:cs typeface="Arial"/>
              </a:rPr>
              <a:t>Member States or at  </a:t>
            </a:r>
            <a:r>
              <a:rPr sz="1452" spc="-5" dirty="0">
                <a:latin typeface="Arial"/>
                <a:cs typeface="Arial"/>
              </a:rPr>
              <a:t>European</a:t>
            </a:r>
            <a:r>
              <a:rPr sz="1452" spc="-82" dirty="0">
                <a:latin typeface="Arial"/>
                <a:cs typeface="Arial"/>
              </a:rPr>
              <a:t> </a:t>
            </a:r>
            <a:r>
              <a:rPr sz="1452" spc="-5" dirty="0">
                <a:latin typeface="Arial"/>
                <a:cs typeface="Arial"/>
              </a:rPr>
              <a:t>level.</a:t>
            </a:r>
            <a:endParaRPr sz="1452">
              <a:latin typeface="Arial"/>
              <a:cs typeface="Arial"/>
            </a:endParaRPr>
          </a:p>
        </p:txBody>
      </p:sp>
      <p:sp>
        <p:nvSpPr>
          <p:cNvPr id="6" name="object 6"/>
          <p:cNvSpPr/>
          <p:nvPr/>
        </p:nvSpPr>
        <p:spPr>
          <a:xfrm>
            <a:off x="7561548" y="4007607"/>
            <a:ext cx="1434993" cy="1486861"/>
          </a:xfrm>
          <a:custGeom>
            <a:avLst/>
            <a:gdLst/>
            <a:ahLst/>
            <a:cxnLst/>
            <a:rect l="l" t="t" r="r" b="b"/>
            <a:pathLst>
              <a:path w="1581150" h="1638300">
                <a:moveTo>
                  <a:pt x="1581150" y="819150"/>
                </a:moveTo>
                <a:lnTo>
                  <a:pt x="790181" y="0"/>
                </a:lnTo>
                <a:lnTo>
                  <a:pt x="0" y="819150"/>
                </a:lnTo>
                <a:lnTo>
                  <a:pt x="790181" y="1638300"/>
                </a:lnTo>
                <a:lnTo>
                  <a:pt x="1581150" y="819150"/>
                </a:lnTo>
                <a:close/>
              </a:path>
            </a:pathLst>
          </a:custGeom>
          <a:solidFill>
            <a:srgbClr val="A50021"/>
          </a:solidFill>
        </p:spPr>
        <p:txBody>
          <a:bodyPr wrap="square" lIns="0" tIns="0" rIns="0" bIns="0" rtlCol="0"/>
          <a:lstStyle/>
          <a:p>
            <a:endParaRPr sz="1634"/>
          </a:p>
        </p:txBody>
      </p:sp>
      <p:sp>
        <p:nvSpPr>
          <p:cNvPr id="7" name="object 7"/>
          <p:cNvSpPr/>
          <p:nvPr/>
        </p:nvSpPr>
        <p:spPr>
          <a:xfrm>
            <a:off x="7561548" y="4007607"/>
            <a:ext cx="1434993" cy="1486861"/>
          </a:xfrm>
          <a:custGeom>
            <a:avLst/>
            <a:gdLst/>
            <a:ahLst/>
            <a:cxnLst/>
            <a:rect l="l" t="t" r="r" b="b"/>
            <a:pathLst>
              <a:path w="1581150" h="1638300">
                <a:moveTo>
                  <a:pt x="790181" y="0"/>
                </a:moveTo>
                <a:lnTo>
                  <a:pt x="0" y="819150"/>
                </a:lnTo>
                <a:lnTo>
                  <a:pt x="790181" y="1638300"/>
                </a:lnTo>
                <a:lnTo>
                  <a:pt x="1581150" y="819150"/>
                </a:lnTo>
                <a:lnTo>
                  <a:pt x="790181" y="0"/>
                </a:lnTo>
                <a:close/>
              </a:path>
            </a:pathLst>
          </a:custGeom>
          <a:ln w="9525">
            <a:solidFill>
              <a:srgbClr val="000000"/>
            </a:solidFill>
          </a:ln>
        </p:spPr>
        <p:txBody>
          <a:bodyPr wrap="square" lIns="0" tIns="0" rIns="0" bIns="0" rtlCol="0"/>
          <a:lstStyle/>
          <a:p>
            <a:endParaRPr sz="1634"/>
          </a:p>
        </p:txBody>
      </p:sp>
      <p:sp>
        <p:nvSpPr>
          <p:cNvPr id="8" name="object 8"/>
          <p:cNvSpPr txBox="1"/>
          <p:nvPr/>
        </p:nvSpPr>
        <p:spPr>
          <a:xfrm>
            <a:off x="7962182" y="4620332"/>
            <a:ext cx="633933" cy="251479"/>
          </a:xfrm>
          <a:prstGeom prst="rect">
            <a:avLst/>
          </a:prstGeom>
        </p:spPr>
        <p:txBody>
          <a:bodyPr vert="horz" wrap="square" lIns="0" tIns="0" rIns="0" bIns="0" rtlCol="0">
            <a:spAutoFit/>
          </a:bodyPr>
          <a:lstStyle/>
          <a:p>
            <a:pPr marL="11527"/>
            <a:r>
              <a:rPr sz="1634" b="1" spc="-5" dirty="0">
                <a:solidFill>
                  <a:srgbClr val="FDD7A9"/>
                </a:solidFill>
                <a:latin typeface="Arial"/>
                <a:cs typeface="Arial"/>
              </a:rPr>
              <a:t>GMES</a:t>
            </a:r>
            <a:endParaRPr sz="1634">
              <a:latin typeface="Arial"/>
              <a:cs typeface="Arial"/>
            </a:endParaRPr>
          </a:p>
        </p:txBody>
      </p:sp>
      <p:sp>
        <p:nvSpPr>
          <p:cNvPr id="9" name="object 9"/>
          <p:cNvSpPr txBox="1"/>
          <p:nvPr/>
        </p:nvSpPr>
        <p:spPr>
          <a:xfrm>
            <a:off x="7888197" y="3745735"/>
            <a:ext cx="781466" cy="223459"/>
          </a:xfrm>
          <a:prstGeom prst="rect">
            <a:avLst/>
          </a:prstGeom>
        </p:spPr>
        <p:txBody>
          <a:bodyPr vert="horz" wrap="square" lIns="0" tIns="0" rIns="0" bIns="0" rtlCol="0">
            <a:spAutoFit/>
          </a:bodyPr>
          <a:lstStyle/>
          <a:p>
            <a:pPr marL="11527"/>
            <a:r>
              <a:rPr sz="1452" b="1" spc="-5" dirty="0">
                <a:latin typeface="Arial"/>
                <a:cs typeface="Arial"/>
              </a:rPr>
              <a:t>Services</a:t>
            </a:r>
            <a:endParaRPr sz="1452">
              <a:latin typeface="Arial"/>
              <a:cs typeface="Arial"/>
            </a:endParaRPr>
          </a:p>
        </p:txBody>
      </p:sp>
      <p:sp>
        <p:nvSpPr>
          <p:cNvPr id="10" name="object 10"/>
          <p:cNvSpPr txBox="1"/>
          <p:nvPr/>
        </p:nvSpPr>
        <p:spPr>
          <a:xfrm>
            <a:off x="6833563" y="4525820"/>
            <a:ext cx="761296" cy="446917"/>
          </a:xfrm>
          <a:prstGeom prst="rect">
            <a:avLst/>
          </a:prstGeom>
        </p:spPr>
        <p:txBody>
          <a:bodyPr vert="horz" wrap="square" lIns="0" tIns="0" rIns="0" bIns="0" rtlCol="0">
            <a:spAutoFit/>
          </a:bodyPr>
          <a:lstStyle/>
          <a:p>
            <a:pPr marL="11527" marR="4611" indent="97398"/>
            <a:r>
              <a:rPr sz="1452" b="1" spc="-5" dirty="0">
                <a:latin typeface="Arial"/>
                <a:cs typeface="Arial"/>
              </a:rPr>
              <a:t>Space  systems</a:t>
            </a:r>
            <a:endParaRPr sz="1452">
              <a:latin typeface="Arial"/>
              <a:cs typeface="Arial"/>
            </a:endParaRPr>
          </a:p>
        </p:txBody>
      </p:sp>
      <p:sp>
        <p:nvSpPr>
          <p:cNvPr id="11" name="object 11"/>
          <p:cNvSpPr txBox="1"/>
          <p:nvPr/>
        </p:nvSpPr>
        <p:spPr>
          <a:xfrm>
            <a:off x="8915859" y="4525820"/>
            <a:ext cx="761296" cy="446917"/>
          </a:xfrm>
          <a:prstGeom prst="rect">
            <a:avLst/>
          </a:prstGeom>
        </p:spPr>
        <p:txBody>
          <a:bodyPr vert="horz" wrap="square" lIns="0" tIns="0" rIns="0" bIns="0" rtlCol="0">
            <a:spAutoFit/>
          </a:bodyPr>
          <a:lstStyle/>
          <a:p>
            <a:pPr algn="ctr">
              <a:lnSpc>
                <a:spcPct val="100000"/>
              </a:lnSpc>
            </a:pPr>
            <a:r>
              <a:rPr sz="1452" b="1" i="1" dirty="0">
                <a:latin typeface="Arial"/>
                <a:cs typeface="Arial"/>
              </a:rPr>
              <a:t>In</a:t>
            </a:r>
            <a:r>
              <a:rPr sz="1452" b="1" i="1" spc="-86" dirty="0">
                <a:latin typeface="Arial"/>
                <a:cs typeface="Arial"/>
              </a:rPr>
              <a:t> </a:t>
            </a:r>
            <a:r>
              <a:rPr sz="1452" b="1" i="1" dirty="0">
                <a:latin typeface="Arial"/>
                <a:cs typeface="Arial"/>
              </a:rPr>
              <a:t>situ</a:t>
            </a:r>
            <a:endParaRPr sz="1452">
              <a:latin typeface="Arial"/>
              <a:cs typeface="Arial"/>
            </a:endParaRPr>
          </a:p>
          <a:p>
            <a:pPr algn="ctr">
              <a:lnSpc>
                <a:spcPct val="100000"/>
              </a:lnSpc>
            </a:pPr>
            <a:r>
              <a:rPr sz="1452" b="1" spc="-5" dirty="0">
                <a:latin typeface="Arial"/>
                <a:cs typeface="Arial"/>
              </a:rPr>
              <a:t>systems</a:t>
            </a:r>
            <a:endParaRPr sz="1452">
              <a:latin typeface="Arial"/>
              <a:cs typeface="Arial"/>
            </a:endParaRPr>
          </a:p>
        </p:txBody>
      </p:sp>
      <p:sp>
        <p:nvSpPr>
          <p:cNvPr id="12" name="object 12"/>
          <p:cNvSpPr txBox="1"/>
          <p:nvPr/>
        </p:nvSpPr>
        <p:spPr>
          <a:xfrm>
            <a:off x="7165513" y="5542405"/>
            <a:ext cx="2226833" cy="446917"/>
          </a:xfrm>
          <a:prstGeom prst="rect">
            <a:avLst/>
          </a:prstGeom>
        </p:spPr>
        <p:txBody>
          <a:bodyPr vert="horz" wrap="square" lIns="0" tIns="0" rIns="0" bIns="0" rtlCol="0">
            <a:spAutoFit/>
          </a:bodyPr>
          <a:lstStyle/>
          <a:p>
            <a:pPr marL="11527" marR="4611" indent="209205"/>
            <a:r>
              <a:rPr sz="1452" b="1" spc="-5" dirty="0">
                <a:latin typeface="Arial"/>
                <a:cs typeface="Arial"/>
              </a:rPr>
              <a:t>Data integration and  information</a:t>
            </a:r>
            <a:r>
              <a:rPr sz="1452" b="1" spc="-77" dirty="0">
                <a:latin typeface="Arial"/>
                <a:cs typeface="Arial"/>
              </a:rPr>
              <a:t> </a:t>
            </a:r>
            <a:r>
              <a:rPr sz="1452" b="1" spc="-5" dirty="0">
                <a:latin typeface="Arial"/>
                <a:cs typeface="Arial"/>
              </a:rPr>
              <a:t>management</a:t>
            </a:r>
            <a:endParaRPr sz="1452">
              <a:latin typeface="Arial"/>
              <a:cs typeface="Arial"/>
            </a:endParaRPr>
          </a:p>
        </p:txBody>
      </p:sp>
    </p:spTree>
    <p:extLst>
      <p:ext uri="{BB962C8B-B14F-4D97-AF65-F5344CB8AC3E}">
        <p14:creationId xmlns:p14="http://schemas.microsoft.com/office/powerpoint/2010/main" val="1848764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18895" y="1098519"/>
            <a:ext cx="7413556" cy="1000980"/>
          </a:xfrm>
          <a:prstGeom prst="rect">
            <a:avLst/>
          </a:prstGeom>
        </p:spPr>
        <p:txBody>
          <a:bodyPr vert="horz" wrap="square" lIns="0" tIns="0" rIns="0" bIns="0" rtlCol="0" anchor="ctr">
            <a:spAutoFit/>
          </a:bodyPr>
          <a:lstStyle/>
          <a:p>
            <a:pPr marL="11527">
              <a:lnSpc>
                <a:spcPct val="100000"/>
              </a:lnSpc>
            </a:pPr>
            <a:r>
              <a:rPr sz="1815" b="1" spc="-5" dirty="0">
                <a:latin typeface="Arial"/>
                <a:cs typeface="Arial"/>
              </a:rPr>
              <a:t>INSPIRE</a:t>
            </a:r>
            <a:endParaRPr sz="1815">
              <a:latin typeface="Arial"/>
              <a:cs typeface="Arial"/>
            </a:endParaRPr>
          </a:p>
          <a:p>
            <a:pPr marL="11527" marR="4611">
              <a:lnSpc>
                <a:spcPct val="100000"/>
              </a:lnSpc>
              <a:spcBef>
                <a:spcPts val="371"/>
              </a:spcBef>
            </a:pPr>
            <a:r>
              <a:rPr sz="1452" spc="-5" dirty="0"/>
              <a:t>INSPIRE is </a:t>
            </a:r>
            <a:r>
              <a:rPr sz="1452" dirty="0"/>
              <a:t>a </a:t>
            </a:r>
            <a:r>
              <a:rPr sz="1452" spc="-5" dirty="0"/>
              <a:t>Directive proposed by the EC in July 2004 setting the legal framework for the  establishment and operation of an Infrastructure for Spatial Information in the European  Community.</a:t>
            </a:r>
            <a:endParaRPr sz="1452"/>
          </a:p>
        </p:txBody>
      </p:sp>
      <p:sp>
        <p:nvSpPr>
          <p:cNvPr id="3" name="object 3"/>
          <p:cNvSpPr txBox="1"/>
          <p:nvPr/>
        </p:nvSpPr>
        <p:spPr>
          <a:xfrm>
            <a:off x="2018896" y="2310719"/>
            <a:ext cx="8050370" cy="3597716"/>
          </a:xfrm>
          <a:prstGeom prst="rect">
            <a:avLst/>
          </a:prstGeom>
        </p:spPr>
        <p:txBody>
          <a:bodyPr vert="horz" wrap="square" lIns="0" tIns="0" rIns="0" bIns="0" rtlCol="0">
            <a:spAutoFit/>
          </a:bodyPr>
          <a:lstStyle/>
          <a:p>
            <a:pPr marL="11527" marR="239175"/>
            <a:r>
              <a:rPr sz="1452" spc="-5" dirty="0">
                <a:latin typeface="Arial"/>
                <a:cs typeface="Arial"/>
              </a:rPr>
              <a:t>The purpose of INSPIRE is to support the formulation, implementation, monitoring activities and  evaluation of Community policies and activities that may have </a:t>
            </a:r>
            <a:r>
              <a:rPr sz="1452" dirty="0">
                <a:latin typeface="Arial"/>
                <a:cs typeface="Arial"/>
              </a:rPr>
              <a:t>a </a:t>
            </a:r>
            <a:r>
              <a:rPr sz="1452" spc="-5" dirty="0">
                <a:latin typeface="Arial"/>
                <a:cs typeface="Arial"/>
              </a:rPr>
              <a:t>direct or </a:t>
            </a:r>
            <a:r>
              <a:rPr sz="1452" dirty="0">
                <a:latin typeface="Arial"/>
                <a:cs typeface="Arial"/>
              </a:rPr>
              <a:t>indirect impact on the  </a:t>
            </a:r>
            <a:r>
              <a:rPr sz="1452" spc="-5" dirty="0">
                <a:latin typeface="Arial"/>
                <a:cs typeface="Arial"/>
              </a:rPr>
              <a:t>environment at various levels of public authority, European, national and</a:t>
            </a:r>
            <a:r>
              <a:rPr sz="1452" spc="18" dirty="0">
                <a:latin typeface="Arial"/>
                <a:cs typeface="Arial"/>
              </a:rPr>
              <a:t> </a:t>
            </a:r>
            <a:r>
              <a:rPr sz="1452" spc="-5" dirty="0">
                <a:latin typeface="Arial"/>
                <a:cs typeface="Arial"/>
              </a:rPr>
              <a:t>local.</a:t>
            </a:r>
            <a:endParaRPr sz="1452">
              <a:latin typeface="Arial"/>
              <a:cs typeface="Arial"/>
            </a:endParaRPr>
          </a:p>
          <a:p>
            <a:pPr>
              <a:spcBef>
                <a:spcPts val="18"/>
              </a:spcBef>
            </a:pPr>
            <a:endParaRPr sz="1724">
              <a:latin typeface="Times New Roman"/>
              <a:cs typeface="Times New Roman"/>
            </a:endParaRPr>
          </a:p>
          <a:p>
            <a:pPr marL="11527" marR="4611" indent="-576"/>
            <a:r>
              <a:rPr sz="1452" spc="-5" dirty="0">
                <a:latin typeface="Arial"/>
                <a:cs typeface="Arial"/>
              </a:rPr>
              <a:t>The components of INSPIRE infrastructures include: metadata; spatial data themes; spatial data  services; network services and technologies; agreements on data and service sharing, access and  use; coordination and monitoring mechanisms, processes and</a:t>
            </a:r>
            <a:r>
              <a:rPr sz="1452" spc="9" dirty="0">
                <a:latin typeface="Arial"/>
                <a:cs typeface="Arial"/>
              </a:rPr>
              <a:t> </a:t>
            </a:r>
            <a:r>
              <a:rPr sz="1452" spc="-5" dirty="0">
                <a:latin typeface="Arial"/>
                <a:cs typeface="Arial"/>
              </a:rPr>
              <a:t>procedures.</a:t>
            </a:r>
            <a:endParaRPr sz="1452">
              <a:latin typeface="Arial"/>
              <a:cs typeface="Arial"/>
            </a:endParaRPr>
          </a:p>
          <a:p>
            <a:pPr>
              <a:spcBef>
                <a:spcPts val="27"/>
              </a:spcBef>
            </a:pPr>
            <a:endParaRPr sz="1815">
              <a:latin typeface="Times New Roman"/>
              <a:cs typeface="Times New Roman"/>
            </a:endParaRPr>
          </a:p>
          <a:p>
            <a:pPr marL="11527" marR="583818">
              <a:spcBef>
                <a:spcPts val="5"/>
              </a:spcBef>
            </a:pPr>
            <a:r>
              <a:rPr sz="1452" spc="-5" dirty="0">
                <a:latin typeface="Arial"/>
                <a:cs typeface="Arial"/>
              </a:rPr>
              <a:t>INSPIRE should be based on the infrastructures for spatial information that are created and  maintained by the Member</a:t>
            </a:r>
            <a:r>
              <a:rPr sz="1452" spc="-32" dirty="0">
                <a:latin typeface="Arial"/>
                <a:cs typeface="Arial"/>
              </a:rPr>
              <a:t> </a:t>
            </a:r>
            <a:r>
              <a:rPr sz="1452" spc="-5" dirty="0">
                <a:latin typeface="Arial"/>
                <a:cs typeface="Arial"/>
              </a:rPr>
              <a:t>States.</a:t>
            </a:r>
            <a:endParaRPr sz="1452">
              <a:latin typeface="Arial"/>
              <a:cs typeface="Arial"/>
            </a:endParaRPr>
          </a:p>
          <a:p>
            <a:pPr marL="11527" marR="405157">
              <a:spcBef>
                <a:spcPts val="1144"/>
              </a:spcBef>
            </a:pPr>
            <a:r>
              <a:rPr sz="1452" spc="-5" dirty="0">
                <a:latin typeface="Arial"/>
                <a:cs typeface="Arial"/>
              </a:rPr>
              <a:t>Member States will also ensure that the information is shared between public bodies and they  would take steps to make geographical information more</a:t>
            </a:r>
            <a:r>
              <a:rPr sz="1452" spc="27" dirty="0">
                <a:latin typeface="Arial"/>
                <a:cs typeface="Arial"/>
              </a:rPr>
              <a:t> </a:t>
            </a:r>
            <a:r>
              <a:rPr sz="1452" spc="-5" dirty="0">
                <a:latin typeface="Arial"/>
                <a:cs typeface="Arial"/>
              </a:rPr>
              <a:t>coherent.</a:t>
            </a:r>
            <a:endParaRPr sz="1452">
              <a:latin typeface="Arial"/>
              <a:cs typeface="Arial"/>
            </a:endParaRPr>
          </a:p>
          <a:p>
            <a:pPr>
              <a:spcBef>
                <a:spcPts val="27"/>
              </a:spcBef>
            </a:pPr>
            <a:endParaRPr sz="1498">
              <a:latin typeface="Times New Roman"/>
              <a:cs typeface="Times New Roman"/>
            </a:endParaRPr>
          </a:p>
          <a:p>
            <a:pPr marL="11527" marR="183272">
              <a:spcBef>
                <a:spcPts val="5"/>
              </a:spcBef>
            </a:pPr>
            <a:r>
              <a:rPr sz="1452" spc="-5" dirty="0">
                <a:latin typeface="Arial"/>
                <a:cs typeface="Arial"/>
              </a:rPr>
              <a:t>Member States would make accessible their existing public sector geographical information over  the</a:t>
            </a:r>
            <a:r>
              <a:rPr sz="1452" spc="-77" dirty="0">
                <a:latin typeface="Arial"/>
                <a:cs typeface="Arial"/>
              </a:rPr>
              <a:t> </a:t>
            </a:r>
            <a:r>
              <a:rPr sz="1452" spc="-5" dirty="0">
                <a:latin typeface="Arial"/>
                <a:cs typeface="Arial"/>
              </a:rPr>
              <a:t>INTERNET.</a:t>
            </a:r>
            <a:endParaRPr sz="1452">
              <a:latin typeface="Arial"/>
              <a:cs typeface="Arial"/>
            </a:endParaRPr>
          </a:p>
        </p:txBody>
      </p:sp>
    </p:spTree>
    <p:extLst>
      <p:ext uri="{BB962C8B-B14F-4D97-AF65-F5344CB8AC3E}">
        <p14:creationId xmlns:p14="http://schemas.microsoft.com/office/powerpoint/2010/main" val="27235216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15490" y="1364453"/>
            <a:ext cx="7624482" cy="4444676"/>
          </a:xfrm>
          <a:prstGeom prst="rect">
            <a:avLst/>
          </a:prstGeom>
          <a:blipFill>
            <a:blip r:embed="rId2" cstate="print"/>
            <a:stretch>
              <a:fillRect/>
            </a:stretch>
          </a:blipFill>
        </p:spPr>
        <p:txBody>
          <a:bodyPr wrap="square" lIns="0" tIns="0" rIns="0" bIns="0" rtlCol="0"/>
          <a:lstStyle/>
          <a:p>
            <a:endParaRPr sz="1634"/>
          </a:p>
        </p:txBody>
      </p:sp>
      <p:sp>
        <p:nvSpPr>
          <p:cNvPr id="3" name="object 3"/>
          <p:cNvSpPr txBox="1"/>
          <p:nvPr/>
        </p:nvSpPr>
        <p:spPr>
          <a:xfrm>
            <a:off x="5747799" y="1126556"/>
            <a:ext cx="4425427" cy="251479"/>
          </a:xfrm>
          <a:prstGeom prst="rect">
            <a:avLst/>
          </a:prstGeom>
        </p:spPr>
        <p:txBody>
          <a:bodyPr vert="horz" wrap="square" lIns="0" tIns="0" rIns="0" bIns="0" rtlCol="0">
            <a:spAutoFit/>
          </a:bodyPr>
          <a:lstStyle/>
          <a:p>
            <a:pPr marL="11527"/>
            <a:r>
              <a:rPr sz="1634" spc="-5" dirty="0">
                <a:latin typeface="Arial"/>
                <a:cs typeface="Arial"/>
              </a:rPr>
              <a:t>Building the European Spatial Data</a:t>
            </a:r>
            <a:r>
              <a:rPr sz="1634" spc="-77" dirty="0">
                <a:latin typeface="Arial"/>
                <a:cs typeface="Arial"/>
              </a:rPr>
              <a:t> </a:t>
            </a:r>
            <a:r>
              <a:rPr sz="1634" spc="-5" dirty="0">
                <a:latin typeface="Arial"/>
                <a:cs typeface="Arial"/>
              </a:rPr>
              <a:t>Infrastruture</a:t>
            </a:r>
            <a:endParaRPr sz="1634">
              <a:latin typeface="Arial"/>
              <a:cs typeface="Arial"/>
            </a:endParaRPr>
          </a:p>
        </p:txBody>
      </p:sp>
      <p:sp>
        <p:nvSpPr>
          <p:cNvPr id="4" name="object 4"/>
          <p:cNvSpPr txBox="1">
            <a:spLocks noGrp="1"/>
          </p:cNvSpPr>
          <p:nvPr>
            <p:ph type="title"/>
          </p:nvPr>
        </p:nvSpPr>
        <p:spPr>
          <a:xfrm>
            <a:off x="2004252" y="793237"/>
            <a:ext cx="9543570" cy="279307"/>
          </a:xfrm>
          <a:prstGeom prst="rect">
            <a:avLst/>
          </a:prstGeom>
        </p:spPr>
        <p:txBody>
          <a:bodyPr vert="horz" wrap="square" lIns="0" tIns="0" rIns="0" bIns="0" rtlCol="0" anchor="ctr">
            <a:spAutoFit/>
          </a:bodyPr>
          <a:lstStyle/>
          <a:p>
            <a:pPr marL="11527">
              <a:lnSpc>
                <a:spcPct val="100000"/>
              </a:lnSpc>
            </a:pPr>
            <a:r>
              <a:rPr sz="1815" b="1" spc="-5" dirty="0">
                <a:latin typeface="Arial"/>
                <a:cs typeface="Arial"/>
              </a:rPr>
              <a:t>INSPIRE</a:t>
            </a:r>
            <a:endParaRPr sz="1815">
              <a:latin typeface="Arial"/>
              <a:cs typeface="Arial"/>
            </a:endParaRPr>
          </a:p>
        </p:txBody>
      </p:sp>
      <p:sp>
        <p:nvSpPr>
          <p:cNvPr id="5" name="object 5"/>
          <p:cNvSpPr txBox="1"/>
          <p:nvPr/>
        </p:nvSpPr>
        <p:spPr>
          <a:xfrm>
            <a:off x="9227051" y="5885663"/>
            <a:ext cx="999309" cy="195566"/>
          </a:xfrm>
          <a:prstGeom prst="rect">
            <a:avLst/>
          </a:prstGeom>
        </p:spPr>
        <p:txBody>
          <a:bodyPr vert="horz" wrap="square" lIns="0" tIns="0" rIns="0" bIns="0" rtlCol="0">
            <a:spAutoFit/>
          </a:bodyPr>
          <a:lstStyle/>
          <a:p>
            <a:pPr marL="11527"/>
            <a:r>
              <a:rPr sz="1271" b="1" spc="-5" dirty="0">
                <a:latin typeface="Arial"/>
                <a:cs typeface="Arial"/>
              </a:rPr>
              <a:t>Source:</a:t>
            </a:r>
            <a:r>
              <a:rPr sz="1271" b="1" spc="-64" dirty="0">
                <a:latin typeface="Arial"/>
                <a:cs typeface="Arial"/>
              </a:rPr>
              <a:t> </a:t>
            </a:r>
            <a:r>
              <a:rPr sz="1271" b="1" spc="-5" dirty="0">
                <a:latin typeface="Arial"/>
                <a:cs typeface="Arial"/>
              </a:rPr>
              <a:t>EEA</a:t>
            </a:r>
            <a:endParaRPr sz="1271">
              <a:latin typeface="Arial"/>
              <a:cs typeface="Arial"/>
            </a:endParaRPr>
          </a:p>
        </p:txBody>
      </p:sp>
    </p:spTree>
    <p:extLst>
      <p:ext uri="{BB962C8B-B14F-4D97-AF65-F5344CB8AC3E}">
        <p14:creationId xmlns:p14="http://schemas.microsoft.com/office/powerpoint/2010/main" val="28339504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845780" y="1395574"/>
            <a:ext cx="2330567" cy="899032"/>
          </a:xfrm>
          <a:custGeom>
            <a:avLst/>
            <a:gdLst/>
            <a:ahLst/>
            <a:cxnLst/>
            <a:rect l="l" t="t" r="r" b="b"/>
            <a:pathLst>
              <a:path w="2567940" h="990600">
                <a:moveTo>
                  <a:pt x="2567927" y="495300"/>
                </a:moveTo>
                <a:lnTo>
                  <a:pt x="2560871" y="443045"/>
                </a:lnTo>
                <a:lnTo>
                  <a:pt x="2540174" y="392359"/>
                </a:lnTo>
                <a:lnTo>
                  <a:pt x="2506547" y="343515"/>
                </a:lnTo>
                <a:lnTo>
                  <a:pt x="2460695" y="296785"/>
                </a:lnTo>
                <a:lnTo>
                  <a:pt x="2403329" y="252446"/>
                </a:lnTo>
                <a:lnTo>
                  <a:pt x="2370549" y="231257"/>
                </a:lnTo>
                <a:lnTo>
                  <a:pt x="2335156" y="210769"/>
                </a:lnTo>
                <a:lnTo>
                  <a:pt x="2297239" y="191014"/>
                </a:lnTo>
                <a:lnTo>
                  <a:pt x="2256885" y="172028"/>
                </a:lnTo>
                <a:lnTo>
                  <a:pt x="2214184" y="153845"/>
                </a:lnTo>
                <a:lnTo>
                  <a:pt x="2169225" y="136499"/>
                </a:lnTo>
                <a:lnTo>
                  <a:pt x="2122094" y="120024"/>
                </a:lnTo>
                <a:lnTo>
                  <a:pt x="2072882" y="104454"/>
                </a:lnTo>
                <a:lnTo>
                  <a:pt x="2021677" y="89823"/>
                </a:lnTo>
                <a:lnTo>
                  <a:pt x="1968567" y="76167"/>
                </a:lnTo>
                <a:lnTo>
                  <a:pt x="1913641" y="63518"/>
                </a:lnTo>
                <a:lnTo>
                  <a:pt x="1856987" y="51911"/>
                </a:lnTo>
                <a:lnTo>
                  <a:pt x="1798694" y="41381"/>
                </a:lnTo>
                <a:lnTo>
                  <a:pt x="1738851" y="31962"/>
                </a:lnTo>
                <a:lnTo>
                  <a:pt x="1677545" y="23687"/>
                </a:lnTo>
                <a:lnTo>
                  <a:pt x="1614866" y="16592"/>
                </a:lnTo>
                <a:lnTo>
                  <a:pt x="1550903" y="10710"/>
                </a:lnTo>
                <a:lnTo>
                  <a:pt x="1485743" y="6075"/>
                </a:lnTo>
                <a:lnTo>
                  <a:pt x="1419475" y="2723"/>
                </a:lnTo>
                <a:lnTo>
                  <a:pt x="1352187" y="686"/>
                </a:lnTo>
                <a:lnTo>
                  <a:pt x="1283969" y="0"/>
                </a:lnTo>
                <a:lnTo>
                  <a:pt x="1215752" y="686"/>
                </a:lnTo>
                <a:lnTo>
                  <a:pt x="1148464" y="2723"/>
                </a:lnTo>
                <a:lnTo>
                  <a:pt x="1082196" y="6075"/>
                </a:lnTo>
                <a:lnTo>
                  <a:pt x="1017036" y="10710"/>
                </a:lnTo>
                <a:lnTo>
                  <a:pt x="953072" y="16592"/>
                </a:lnTo>
                <a:lnTo>
                  <a:pt x="890392" y="23687"/>
                </a:lnTo>
                <a:lnTo>
                  <a:pt x="829087" y="31962"/>
                </a:lnTo>
                <a:lnTo>
                  <a:pt x="769243" y="41381"/>
                </a:lnTo>
                <a:lnTo>
                  <a:pt x="710949" y="51911"/>
                </a:lnTo>
                <a:lnTo>
                  <a:pt x="654295" y="63518"/>
                </a:lnTo>
                <a:lnTo>
                  <a:pt x="599368" y="76167"/>
                </a:lnTo>
                <a:lnTo>
                  <a:pt x="546258" y="89823"/>
                </a:lnTo>
                <a:lnTo>
                  <a:pt x="495052" y="104454"/>
                </a:lnTo>
                <a:lnTo>
                  <a:pt x="445839" y="120024"/>
                </a:lnTo>
                <a:lnTo>
                  <a:pt x="398708" y="136499"/>
                </a:lnTo>
                <a:lnTo>
                  <a:pt x="353748" y="153845"/>
                </a:lnTo>
                <a:lnTo>
                  <a:pt x="311046" y="172028"/>
                </a:lnTo>
                <a:lnTo>
                  <a:pt x="270692" y="191014"/>
                </a:lnTo>
                <a:lnTo>
                  <a:pt x="232774" y="210769"/>
                </a:lnTo>
                <a:lnTo>
                  <a:pt x="197381" y="231257"/>
                </a:lnTo>
                <a:lnTo>
                  <a:pt x="164600" y="252446"/>
                </a:lnTo>
                <a:lnTo>
                  <a:pt x="107233" y="296785"/>
                </a:lnTo>
                <a:lnTo>
                  <a:pt x="61381" y="343515"/>
                </a:lnTo>
                <a:lnTo>
                  <a:pt x="27752" y="392359"/>
                </a:lnTo>
                <a:lnTo>
                  <a:pt x="7056" y="443045"/>
                </a:lnTo>
                <a:lnTo>
                  <a:pt x="0" y="495300"/>
                </a:lnTo>
                <a:lnTo>
                  <a:pt x="1778" y="521605"/>
                </a:lnTo>
                <a:lnTo>
                  <a:pt x="15743" y="573110"/>
                </a:lnTo>
                <a:lnTo>
                  <a:pt x="42995" y="622909"/>
                </a:lnTo>
                <a:lnTo>
                  <a:pt x="82823" y="670730"/>
                </a:lnTo>
                <a:lnTo>
                  <a:pt x="134522" y="716299"/>
                </a:lnTo>
                <a:lnTo>
                  <a:pt x="197381" y="759342"/>
                </a:lnTo>
                <a:lnTo>
                  <a:pt x="232774" y="779830"/>
                </a:lnTo>
                <a:lnTo>
                  <a:pt x="270692" y="799585"/>
                </a:lnTo>
                <a:lnTo>
                  <a:pt x="311046" y="818571"/>
                </a:lnTo>
                <a:lnTo>
                  <a:pt x="353748" y="836754"/>
                </a:lnTo>
                <a:lnTo>
                  <a:pt x="398708" y="854100"/>
                </a:lnTo>
                <a:lnTo>
                  <a:pt x="445839" y="870575"/>
                </a:lnTo>
                <a:lnTo>
                  <a:pt x="495052" y="886145"/>
                </a:lnTo>
                <a:lnTo>
                  <a:pt x="546258" y="900776"/>
                </a:lnTo>
                <a:lnTo>
                  <a:pt x="599368" y="914432"/>
                </a:lnTo>
                <a:lnTo>
                  <a:pt x="654295" y="927081"/>
                </a:lnTo>
                <a:lnTo>
                  <a:pt x="710949" y="938688"/>
                </a:lnTo>
                <a:lnTo>
                  <a:pt x="769243" y="949218"/>
                </a:lnTo>
                <a:lnTo>
                  <a:pt x="829087" y="958637"/>
                </a:lnTo>
                <a:lnTo>
                  <a:pt x="890392" y="966912"/>
                </a:lnTo>
                <a:lnTo>
                  <a:pt x="953072" y="974007"/>
                </a:lnTo>
                <a:lnTo>
                  <a:pt x="1017036" y="979889"/>
                </a:lnTo>
                <a:lnTo>
                  <a:pt x="1082196" y="984524"/>
                </a:lnTo>
                <a:lnTo>
                  <a:pt x="1148464" y="987876"/>
                </a:lnTo>
                <a:lnTo>
                  <a:pt x="1215752" y="989913"/>
                </a:lnTo>
                <a:lnTo>
                  <a:pt x="1283969" y="990600"/>
                </a:lnTo>
                <a:lnTo>
                  <a:pt x="1352187" y="989913"/>
                </a:lnTo>
                <a:lnTo>
                  <a:pt x="1419475" y="987876"/>
                </a:lnTo>
                <a:lnTo>
                  <a:pt x="1485743" y="984524"/>
                </a:lnTo>
                <a:lnTo>
                  <a:pt x="1550903" y="979889"/>
                </a:lnTo>
                <a:lnTo>
                  <a:pt x="1614866" y="974007"/>
                </a:lnTo>
                <a:lnTo>
                  <a:pt x="1677545" y="966912"/>
                </a:lnTo>
                <a:lnTo>
                  <a:pt x="1738851" y="958637"/>
                </a:lnTo>
                <a:lnTo>
                  <a:pt x="1798694" y="949218"/>
                </a:lnTo>
                <a:lnTo>
                  <a:pt x="1856987" y="938688"/>
                </a:lnTo>
                <a:lnTo>
                  <a:pt x="1913641" y="927081"/>
                </a:lnTo>
                <a:lnTo>
                  <a:pt x="1968567" y="914432"/>
                </a:lnTo>
                <a:lnTo>
                  <a:pt x="2021677" y="900776"/>
                </a:lnTo>
                <a:lnTo>
                  <a:pt x="2072882" y="886145"/>
                </a:lnTo>
                <a:lnTo>
                  <a:pt x="2122094" y="870575"/>
                </a:lnTo>
                <a:lnTo>
                  <a:pt x="2169225" y="854100"/>
                </a:lnTo>
                <a:lnTo>
                  <a:pt x="2214184" y="836754"/>
                </a:lnTo>
                <a:lnTo>
                  <a:pt x="2256885" y="818571"/>
                </a:lnTo>
                <a:lnTo>
                  <a:pt x="2297239" y="799585"/>
                </a:lnTo>
                <a:lnTo>
                  <a:pt x="2335156" y="779830"/>
                </a:lnTo>
                <a:lnTo>
                  <a:pt x="2370549" y="759342"/>
                </a:lnTo>
                <a:lnTo>
                  <a:pt x="2403329" y="738153"/>
                </a:lnTo>
                <a:lnTo>
                  <a:pt x="2460695" y="693814"/>
                </a:lnTo>
                <a:lnTo>
                  <a:pt x="2506547" y="647084"/>
                </a:lnTo>
                <a:lnTo>
                  <a:pt x="2540174" y="598240"/>
                </a:lnTo>
                <a:lnTo>
                  <a:pt x="2560871" y="547554"/>
                </a:lnTo>
                <a:lnTo>
                  <a:pt x="2567927" y="495300"/>
                </a:lnTo>
                <a:close/>
              </a:path>
            </a:pathLst>
          </a:custGeom>
          <a:solidFill>
            <a:srgbClr val="99CC00"/>
          </a:solidFill>
        </p:spPr>
        <p:txBody>
          <a:bodyPr wrap="square" lIns="0" tIns="0" rIns="0" bIns="0" rtlCol="0"/>
          <a:lstStyle/>
          <a:p>
            <a:endParaRPr sz="1634"/>
          </a:p>
        </p:txBody>
      </p:sp>
      <p:sp>
        <p:nvSpPr>
          <p:cNvPr id="3" name="object 3"/>
          <p:cNvSpPr/>
          <p:nvPr/>
        </p:nvSpPr>
        <p:spPr>
          <a:xfrm>
            <a:off x="4845780" y="1395574"/>
            <a:ext cx="2330567" cy="899032"/>
          </a:xfrm>
          <a:custGeom>
            <a:avLst/>
            <a:gdLst/>
            <a:ahLst/>
            <a:cxnLst/>
            <a:rect l="l" t="t" r="r" b="b"/>
            <a:pathLst>
              <a:path w="2567940" h="990600">
                <a:moveTo>
                  <a:pt x="1283969" y="0"/>
                </a:moveTo>
                <a:lnTo>
                  <a:pt x="1215752" y="686"/>
                </a:lnTo>
                <a:lnTo>
                  <a:pt x="1148464" y="2723"/>
                </a:lnTo>
                <a:lnTo>
                  <a:pt x="1082196" y="6075"/>
                </a:lnTo>
                <a:lnTo>
                  <a:pt x="1017036" y="10710"/>
                </a:lnTo>
                <a:lnTo>
                  <a:pt x="953072" y="16592"/>
                </a:lnTo>
                <a:lnTo>
                  <a:pt x="890392" y="23687"/>
                </a:lnTo>
                <a:lnTo>
                  <a:pt x="829087" y="31962"/>
                </a:lnTo>
                <a:lnTo>
                  <a:pt x="769243" y="41381"/>
                </a:lnTo>
                <a:lnTo>
                  <a:pt x="710949" y="51911"/>
                </a:lnTo>
                <a:lnTo>
                  <a:pt x="654295" y="63518"/>
                </a:lnTo>
                <a:lnTo>
                  <a:pt x="599368" y="76167"/>
                </a:lnTo>
                <a:lnTo>
                  <a:pt x="546258" y="89823"/>
                </a:lnTo>
                <a:lnTo>
                  <a:pt x="495052" y="104454"/>
                </a:lnTo>
                <a:lnTo>
                  <a:pt x="445839" y="120024"/>
                </a:lnTo>
                <a:lnTo>
                  <a:pt x="398708" y="136499"/>
                </a:lnTo>
                <a:lnTo>
                  <a:pt x="353748" y="153845"/>
                </a:lnTo>
                <a:lnTo>
                  <a:pt x="311046" y="172028"/>
                </a:lnTo>
                <a:lnTo>
                  <a:pt x="270692" y="191014"/>
                </a:lnTo>
                <a:lnTo>
                  <a:pt x="232774" y="210769"/>
                </a:lnTo>
                <a:lnTo>
                  <a:pt x="197381" y="231257"/>
                </a:lnTo>
                <a:lnTo>
                  <a:pt x="164600" y="252446"/>
                </a:lnTo>
                <a:lnTo>
                  <a:pt x="107233" y="296785"/>
                </a:lnTo>
                <a:lnTo>
                  <a:pt x="61381" y="343515"/>
                </a:lnTo>
                <a:lnTo>
                  <a:pt x="27752" y="392359"/>
                </a:lnTo>
                <a:lnTo>
                  <a:pt x="7056" y="443045"/>
                </a:lnTo>
                <a:lnTo>
                  <a:pt x="0" y="495300"/>
                </a:lnTo>
                <a:lnTo>
                  <a:pt x="1778" y="521605"/>
                </a:lnTo>
                <a:lnTo>
                  <a:pt x="15743" y="573110"/>
                </a:lnTo>
                <a:lnTo>
                  <a:pt x="42995" y="622909"/>
                </a:lnTo>
                <a:lnTo>
                  <a:pt x="82823" y="670730"/>
                </a:lnTo>
                <a:lnTo>
                  <a:pt x="134522" y="716299"/>
                </a:lnTo>
                <a:lnTo>
                  <a:pt x="197381" y="759342"/>
                </a:lnTo>
                <a:lnTo>
                  <a:pt x="232774" y="779830"/>
                </a:lnTo>
                <a:lnTo>
                  <a:pt x="270692" y="799585"/>
                </a:lnTo>
                <a:lnTo>
                  <a:pt x="311046" y="818571"/>
                </a:lnTo>
                <a:lnTo>
                  <a:pt x="353748" y="836754"/>
                </a:lnTo>
                <a:lnTo>
                  <a:pt x="398708" y="854100"/>
                </a:lnTo>
                <a:lnTo>
                  <a:pt x="445839" y="870575"/>
                </a:lnTo>
                <a:lnTo>
                  <a:pt x="495052" y="886145"/>
                </a:lnTo>
                <a:lnTo>
                  <a:pt x="546258" y="900776"/>
                </a:lnTo>
                <a:lnTo>
                  <a:pt x="599368" y="914432"/>
                </a:lnTo>
                <a:lnTo>
                  <a:pt x="654295" y="927081"/>
                </a:lnTo>
                <a:lnTo>
                  <a:pt x="710949" y="938688"/>
                </a:lnTo>
                <a:lnTo>
                  <a:pt x="769243" y="949218"/>
                </a:lnTo>
                <a:lnTo>
                  <a:pt x="829087" y="958637"/>
                </a:lnTo>
                <a:lnTo>
                  <a:pt x="890392" y="966912"/>
                </a:lnTo>
                <a:lnTo>
                  <a:pt x="953072" y="974007"/>
                </a:lnTo>
                <a:lnTo>
                  <a:pt x="1017036" y="979889"/>
                </a:lnTo>
                <a:lnTo>
                  <a:pt x="1082196" y="984524"/>
                </a:lnTo>
                <a:lnTo>
                  <a:pt x="1148464" y="987876"/>
                </a:lnTo>
                <a:lnTo>
                  <a:pt x="1215752" y="989913"/>
                </a:lnTo>
                <a:lnTo>
                  <a:pt x="1283969" y="990600"/>
                </a:lnTo>
                <a:lnTo>
                  <a:pt x="1352187" y="989913"/>
                </a:lnTo>
                <a:lnTo>
                  <a:pt x="1419475" y="987876"/>
                </a:lnTo>
                <a:lnTo>
                  <a:pt x="1485743" y="984524"/>
                </a:lnTo>
                <a:lnTo>
                  <a:pt x="1550903" y="979889"/>
                </a:lnTo>
                <a:lnTo>
                  <a:pt x="1614866" y="974007"/>
                </a:lnTo>
                <a:lnTo>
                  <a:pt x="1677545" y="966912"/>
                </a:lnTo>
                <a:lnTo>
                  <a:pt x="1738851" y="958637"/>
                </a:lnTo>
                <a:lnTo>
                  <a:pt x="1798694" y="949218"/>
                </a:lnTo>
                <a:lnTo>
                  <a:pt x="1856987" y="938688"/>
                </a:lnTo>
                <a:lnTo>
                  <a:pt x="1913641" y="927081"/>
                </a:lnTo>
                <a:lnTo>
                  <a:pt x="1968567" y="914432"/>
                </a:lnTo>
                <a:lnTo>
                  <a:pt x="2021677" y="900776"/>
                </a:lnTo>
                <a:lnTo>
                  <a:pt x="2072882" y="886145"/>
                </a:lnTo>
                <a:lnTo>
                  <a:pt x="2122094" y="870575"/>
                </a:lnTo>
                <a:lnTo>
                  <a:pt x="2169225" y="854100"/>
                </a:lnTo>
                <a:lnTo>
                  <a:pt x="2214184" y="836754"/>
                </a:lnTo>
                <a:lnTo>
                  <a:pt x="2256885" y="818571"/>
                </a:lnTo>
                <a:lnTo>
                  <a:pt x="2297239" y="799585"/>
                </a:lnTo>
                <a:lnTo>
                  <a:pt x="2335156" y="779830"/>
                </a:lnTo>
                <a:lnTo>
                  <a:pt x="2370549" y="759342"/>
                </a:lnTo>
                <a:lnTo>
                  <a:pt x="2403329" y="738153"/>
                </a:lnTo>
                <a:lnTo>
                  <a:pt x="2460695" y="693814"/>
                </a:lnTo>
                <a:lnTo>
                  <a:pt x="2506547" y="647084"/>
                </a:lnTo>
                <a:lnTo>
                  <a:pt x="2540174" y="598240"/>
                </a:lnTo>
                <a:lnTo>
                  <a:pt x="2560871" y="547554"/>
                </a:lnTo>
                <a:lnTo>
                  <a:pt x="2567927" y="495300"/>
                </a:lnTo>
                <a:lnTo>
                  <a:pt x="2566148" y="468994"/>
                </a:lnTo>
                <a:lnTo>
                  <a:pt x="2552183" y="417489"/>
                </a:lnTo>
                <a:lnTo>
                  <a:pt x="2524933" y="367690"/>
                </a:lnTo>
                <a:lnTo>
                  <a:pt x="2485105" y="319869"/>
                </a:lnTo>
                <a:lnTo>
                  <a:pt x="2433407" y="274300"/>
                </a:lnTo>
                <a:lnTo>
                  <a:pt x="2370549" y="231257"/>
                </a:lnTo>
                <a:lnTo>
                  <a:pt x="2335156" y="210769"/>
                </a:lnTo>
                <a:lnTo>
                  <a:pt x="2297239" y="191014"/>
                </a:lnTo>
                <a:lnTo>
                  <a:pt x="2256885" y="172028"/>
                </a:lnTo>
                <a:lnTo>
                  <a:pt x="2214184" y="153845"/>
                </a:lnTo>
                <a:lnTo>
                  <a:pt x="2169225" y="136499"/>
                </a:lnTo>
                <a:lnTo>
                  <a:pt x="2122094" y="120024"/>
                </a:lnTo>
                <a:lnTo>
                  <a:pt x="2072882" y="104454"/>
                </a:lnTo>
                <a:lnTo>
                  <a:pt x="2021677" y="89823"/>
                </a:lnTo>
                <a:lnTo>
                  <a:pt x="1968567" y="76167"/>
                </a:lnTo>
                <a:lnTo>
                  <a:pt x="1913641" y="63518"/>
                </a:lnTo>
                <a:lnTo>
                  <a:pt x="1856987" y="51911"/>
                </a:lnTo>
                <a:lnTo>
                  <a:pt x="1798694" y="41381"/>
                </a:lnTo>
                <a:lnTo>
                  <a:pt x="1738851" y="31962"/>
                </a:lnTo>
                <a:lnTo>
                  <a:pt x="1677545" y="23687"/>
                </a:lnTo>
                <a:lnTo>
                  <a:pt x="1614866" y="16592"/>
                </a:lnTo>
                <a:lnTo>
                  <a:pt x="1550903" y="10710"/>
                </a:lnTo>
                <a:lnTo>
                  <a:pt x="1485743" y="6075"/>
                </a:lnTo>
                <a:lnTo>
                  <a:pt x="1419475" y="2723"/>
                </a:lnTo>
                <a:lnTo>
                  <a:pt x="1352187" y="686"/>
                </a:lnTo>
                <a:lnTo>
                  <a:pt x="1283969" y="0"/>
                </a:lnTo>
                <a:close/>
              </a:path>
            </a:pathLst>
          </a:custGeom>
          <a:ln w="28575">
            <a:solidFill>
              <a:srgbClr val="336600"/>
            </a:solidFill>
          </a:ln>
        </p:spPr>
        <p:txBody>
          <a:bodyPr wrap="square" lIns="0" tIns="0" rIns="0" bIns="0" rtlCol="0"/>
          <a:lstStyle/>
          <a:p>
            <a:endParaRPr sz="1634"/>
          </a:p>
        </p:txBody>
      </p:sp>
      <p:sp>
        <p:nvSpPr>
          <p:cNvPr id="4" name="object 4"/>
          <p:cNvSpPr txBox="1"/>
          <p:nvPr/>
        </p:nvSpPr>
        <p:spPr>
          <a:xfrm>
            <a:off x="2141078" y="2862379"/>
            <a:ext cx="1870102" cy="1293475"/>
          </a:xfrm>
          <a:prstGeom prst="rect">
            <a:avLst/>
          </a:prstGeom>
          <a:solidFill>
            <a:srgbClr val="FAD264"/>
          </a:solidFill>
          <a:ln w="28575">
            <a:solidFill>
              <a:srgbClr val="A50021"/>
            </a:solidFill>
          </a:ln>
        </p:spPr>
        <p:txBody>
          <a:bodyPr vert="horz" wrap="square" lIns="0" tIns="35731" rIns="0" bIns="0" rtlCol="0">
            <a:spAutoFit/>
          </a:bodyPr>
          <a:lstStyle/>
          <a:p>
            <a:pPr marL="190188" marR="182695" indent="-576" algn="ctr">
              <a:spcBef>
                <a:spcPts val="281"/>
              </a:spcBef>
            </a:pPr>
            <a:r>
              <a:rPr sz="1634" spc="-5" dirty="0">
                <a:latin typeface="Arial"/>
                <a:cs typeface="Arial"/>
              </a:rPr>
              <a:t>Landscape  </a:t>
            </a:r>
            <a:r>
              <a:rPr sz="1634" spc="-9" dirty="0">
                <a:latin typeface="Arial"/>
                <a:cs typeface="Arial"/>
              </a:rPr>
              <a:t>characterisation  </a:t>
            </a:r>
            <a:r>
              <a:rPr sz="1634" spc="-5" dirty="0">
                <a:latin typeface="Arial"/>
                <a:cs typeface="Arial"/>
              </a:rPr>
              <a:t>(composition,  condition and  dynamics)</a:t>
            </a:r>
            <a:endParaRPr sz="1634">
              <a:latin typeface="Arial"/>
              <a:cs typeface="Arial"/>
            </a:endParaRPr>
          </a:p>
        </p:txBody>
      </p:sp>
      <p:sp>
        <p:nvSpPr>
          <p:cNvPr id="5" name="object 5"/>
          <p:cNvSpPr txBox="1">
            <a:spLocks noGrp="1"/>
          </p:cNvSpPr>
          <p:nvPr>
            <p:ph type="title"/>
          </p:nvPr>
        </p:nvSpPr>
        <p:spPr>
          <a:xfrm>
            <a:off x="2004252" y="793237"/>
            <a:ext cx="9543570" cy="279307"/>
          </a:xfrm>
          <a:prstGeom prst="rect">
            <a:avLst/>
          </a:prstGeom>
        </p:spPr>
        <p:txBody>
          <a:bodyPr vert="horz" wrap="square" lIns="0" tIns="0" rIns="0" bIns="0" rtlCol="0" anchor="ctr">
            <a:spAutoFit/>
          </a:bodyPr>
          <a:lstStyle/>
          <a:p>
            <a:pPr marL="11527">
              <a:lnSpc>
                <a:spcPct val="100000"/>
              </a:lnSpc>
            </a:pPr>
            <a:r>
              <a:rPr sz="1815" b="1" spc="-5" dirty="0">
                <a:latin typeface="Arial"/>
                <a:cs typeface="Arial"/>
              </a:rPr>
              <a:t>The need for LCLU</a:t>
            </a:r>
            <a:r>
              <a:rPr sz="1815" b="1" dirty="0">
                <a:latin typeface="Arial"/>
                <a:cs typeface="Arial"/>
              </a:rPr>
              <a:t> </a:t>
            </a:r>
            <a:r>
              <a:rPr sz="1815" b="1" spc="-5" dirty="0">
                <a:latin typeface="Arial"/>
                <a:cs typeface="Arial"/>
              </a:rPr>
              <a:t>data</a:t>
            </a:r>
            <a:endParaRPr sz="1815">
              <a:latin typeface="Arial"/>
              <a:cs typeface="Arial"/>
            </a:endParaRPr>
          </a:p>
        </p:txBody>
      </p:sp>
      <p:sp>
        <p:nvSpPr>
          <p:cNvPr id="6" name="object 6"/>
          <p:cNvSpPr txBox="1"/>
          <p:nvPr/>
        </p:nvSpPr>
        <p:spPr>
          <a:xfrm>
            <a:off x="5375748" y="1687194"/>
            <a:ext cx="1177386" cy="279307"/>
          </a:xfrm>
          <a:prstGeom prst="rect">
            <a:avLst/>
          </a:prstGeom>
        </p:spPr>
        <p:txBody>
          <a:bodyPr vert="horz" wrap="square" lIns="0" tIns="0" rIns="0" bIns="0" rtlCol="0">
            <a:spAutoFit/>
          </a:bodyPr>
          <a:lstStyle/>
          <a:p>
            <a:pPr marL="11527"/>
            <a:r>
              <a:rPr sz="1815" b="1" spc="-5" dirty="0">
                <a:latin typeface="Arial"/>
                <a:cs typeface="Arial"/>
              </a:rPr>
              <a:t>LCLU</a:t>
            </a:r>
            <a:r>
              <a:rPr sz="1815" b="1" spc="-64" dirty="0">
                <a:latin typeface="Arial"/>
                <a:cs typeface="Arial"/>
              </a:rPr>
              <a:t> </a:t>
            </a:r>
            <a:r>
              <a:rPr sz="1815" b="1" spc="-5" dirty="0">
                <a:latin typeface="Arial"/>
                <a:cs typeface="Arial"/>
              </a:rPr>
              <a:t>data</a:t>
            </a:r>
            <a:endParaRPr sz="1815">
              <a:latin typeface="Arial"/>
              <a:cs typeface="Arial"/>
            </a:endParaRPr>
          </a:p>
        </p:txBody>
      </p:sp>
      <p:sp>
        <p:nvSpPr>
          <p:cNvPr id="7" name="object 7"/>
          <p:cNvSpPr/>
          <p:nvPr/>
        </p:nvSpPr>
        <p:spPr>
          <a:xfrm>
            <a:off x="2964038" y="1722683"/>
            <a:ext cx="977985" cy="1081144"/>
          </a:xfrm>
          <a:custGeom>
            <a:avLst/>
            <a:gdLst/>
            <a:ahLst/>
            <a:cxnLst/>
            <a:rect l="l" t="t" r="r" b="b"/>
            <a:pathLst>
              <a:path w="1077595" h="1191260">
                <a:moveTo>
                  <a:pt x="1077468" y="357377"/>
                </a:moveTo>
                <a:lnTo>
                  <a:pt x="1077468" y="0"/>
                </a:lnTo>
                <a:lnTo>
                  <a:pt x="606552" y="0"/>
                </a:lnTo>
                <a:lnTo>
                  <a:pt x="531798" y="8976"/>
                </a:lnTo>
                <a:lnTo>
                  <a:pt x="460875" y="34960"/>
                </a:lnTo>
                <a:lnTo>
                  <a:pt x="427148" y="53887"/>
                </a:lnTo>
                <a:lnTo>
                  <a:pt x="394735" y="76535"/>
                </a:lnTo>
                <a:lnTo>
                  <a:pt x="363756" y="102726"/>
                </a:lnTo>
                <a:lnTo>
                  <a:pt x="334329" y="132283"/>
                </a:lnTo>
                <a:lnTo>
                  <a:pt x="306572" y="165029"/>
                </a:lnTo>
                <a:lnTo>
                  <a:pt x="280606" y="200787"/>
                </a:lnTo>
                <a:lnTo>
                  <a:pt x="256549" y="239379"/>
                </a:lnTo>
                <a:lnTo>
                  <a:pt x="234519" y="280629"/>
                </a:lnTo>
                <a:lnTo>
                  <a:pt x="214635" y="324359"/>
                </a:lnTo>
                <a:lnTo>
                  <a:pt x="197018" y="370392"/>
                </a:lnTo>
                <a:lnTo>
                  <a:pt x="181784" y="418552"/>
                </a:lnTo>
                <a:lnTo>
                  <a:pt x="169054" y="468660"/>
                </a:lnTo>
                <a:lnTo>
                  <a:pt x="158945" y="520540"/>
                </a:lnTo>
                <a:lnTo>
                  <a:pt x="151578" y="574014"/>
                </a:lnTo>
                <a:lnTo>
                  <a:pt x="147070" y="628906"/>
                </a:lnTo>
                <a:lnTo>
                  <a:pt x="145542" y="685038"/>
                </a:lnTo>
                <a:lnTo>
                  <a:pt x="145542" y="833628"/>
                </a:lnTo>
                <a:lnTo>
                  <a:pt x="0" y="833628"/>
                </a:lnTo>
                <a:lnTo>
                  <a:pt x="303276" y="1191006"/>
                </a:lnTo>
                <a:lnTo>
                  <a:pt x="461010" y="1005133"/>
                </a:lnTo>
                <a:lnTo>
                  <a:pt x="461010" y="685038"/>
                </a:lnTo>
                <a:lnTo>
                  <a:pt x="463982" y="618889"/>
                </a:lnTo>
                <a:lnTo>
                  <a:pt x="472499" y="557331"/>
                </a:lnTo>
                <a:lnTo>
                  <a:pt x="485964" y="501666"/>
                </a:lnTo>
                <a:lnTo>
                  <a:pt x="503777" y="453199"/>
                </a:lnTo>
                <a:lnTo>
                  <a:pt x="525340" y="413233"/>
                </a:lnTo>
                <a:lnTo>
                  <a:pt x="550056" y="383071"/>
                </a:lnTo>
                <a:lnTo>
                  <a:pt x="606552" y="357378"/>
                </a:lnTo>
                <a:lnTo>
                  <a:pt x="1077468" y="357377"/>
                </a:lnTo>
                <a:close/>
              </a:path>
              <a:path w="1077595" h="1191260">
                <a:moveTo>
                  <a:pt x="606552" y="833628"/>
                </a:moveTo>
                <a:lnTo>
                  <a:pt x="461010" y="833628"/>
                </a:lnTo>
                <a:lnTo>
                  <a:pt x="461010" y="1005133"/>
                </a:lnTo>
                <a:lnTo>
                  <a:pt x="606552" y="833628"/>
                </a:lnTo>
                <a:close/>
              </a:path>
            </a:pathLst>
          </a:custGeom>
          <a:solidFill>
            <a:srgbClr val="B2B2B2"/>
          </a:solidFill>
        </p:spPr>
        <p:txBody>
          <a:bodyPr wrap="square" lIns="0" tIns="0" rIns="0" bIns="0" rtlCol="0"/>
          <a:lstStyle/>
          <a:p>
            <a:endParaRPr sz="1634"/>
          </a:p>
        </p:txBody>
      </p:sp>
      <p:sp>
        <p:nvSpPr>
          <p:cNvPr id="8" name="object 8"/>
          <p:cNvSpPr/>
          <p:nvPr/>
        </p:nvSpPr>
        <p:spPr>
          <a:xfrm>
            <a:off x="2964038" y="1722683"/>
            <a:ext cx="977985" cy="1081144"/>
          </a:xfrm>
          <a:custGeom>
            <a:avLst/>
            <a:gdLst/>
            <a:ahLst/>
            <a:cxnLst/>
            <a:rect l="l" t="t" r="r" b="b"/>
            <a:pathLst>
              <a:path w="1077595" h="1191260">
                <a:moveTo>
                  <a:pt x="303276" y="1191006"/>
                </a:moveTo>
                <a:lnTo>
                  <a:pt x="0" y="833628"/>
                </a:lnTo>
                <a:lnTo>
                  <a:pt x="145542" y="833628"/>
                </a:lnTo>
                <a:lnTo>
                  <a:pt x="145542" y="685038"/>
                </a:lnTo>
                <a:lnTo>
                  <a:pt x="147070" y="628906"/>
                </a:lnTo>
                <a:lnTo>
                  <a:pt x="151578" y="574014"/>
                </a:lnTo>
                <a:lnTo>
                  <a:pt x="158945" y="520540"/>
                </a:lnTo>
                <a:lnTo>
                  <a:pt x="169054" y="468660"/>
                </a:lnTo>
                <a:lnTo>
                  <a:pt x="181784" y="418552"/>
                </a:lnTo>
                <a:lnTo>
                  <a:pt x="197018" y="370392"/>
                </a:lnTo>
                <a:lnTo>
                  <a:pt x="214635" y="324359"/>
                </a:lnTo>
                <a:lnTo>
                  <a:pt x="234519" y="280629"/>
                </a:lnTo>
                <a:lnTo>
                  <a:pt x="256549" y="239379"/>
                </a:lnTo>
                <a:lnTo>
                  <a:pt x="280606" y="200787"/>
                </a:lnTo>
                <a:lnTo>
                  <a:pt x="306572" y="165029"/>
                </a:lnTo>
                <a:lnTo>
                  <a:pt x="334329" y="132283"/>
                </a:lnTo>
                <a:lnTo>
                  <a:pt x="363756" y="102726"/>
                </a:lnTo>
                <a:lnTo>
                  <a:pt x="394735" y="76535"/>
                </a:lnTo>
                <a:lnTo>
                  <a:pt x="427148" y="53887"/>
                </a:lnTo>
                <a:lnTo>
                  <a:pt x="460875" y="34960"/>
                </a:lnTo>
                <a:lnTo>
                  <a:pt x="531798" y="8976"/>
                </a:lnTo>
                <a:lnTo>
                  <a:pt x="606552" y="0"/>
                </a:lnTo>
                <a:lnTo>
                  <a:pt x="1077468" y="0"/>
                </a:lnTo>
                <a:lnTo>
                  <a:pt x="1077468" y="357377"/>
                </a:lnTo>
                <a:lnTo>
                  <a:pt x="606552" y="357378"/>
                </a:lnTo>
                <a:lnTo>
                  <a:pt x="577326" y="364018"/>
                </a:lnTo>
                <a:lnTo>
                  <a:pt x="525340" y="413233"/>
                </a:lnTo>
                <a:lnTo>
                  <a:pt x="503777" y="453199"/>
                </a:lnTo>
                <a:lnTo>
                  <a:pt x="485964" y="501666"/>
                </a:lnTo>
                <a:lnTo>
                  <a:pt x="472499" y="557331"/>
                </a:lnTo>
                <a:lnTo>
                  <a:pt x="463982" y="618889"/>
                </a:lnTo>
                <a:lnTo>
                  <a:pt x="461010" y="685038"/>
                </a:lnTo>
                <a:lnTo>
                  <a:pt x="461010" y="833628"/>
                </a:lnTo>
                <a:lnTo>
                  <a:pt x="606552" y="833628"/>
                </a:lnTo>
                <a:lnTo>
                  <a:pt x="303276" y="1191006"/>
                </a:lnTo>
                <a:close/>
              </a:path>
            </a:pathLst>
          </a:custGeom>
          <a:ln w="28575">
            <a:solidFill>
              <a:srgbClr val="808080"/>
            </a:solidFill>
          </a:ln>
        </p:spPr>
        <p:txBody>
          <a:bodyPr wrap="square" lIns="0" tIns="0" rIns="0" bIns="0" rtlCol="0"/>
          <a:lstStyle/>
          <a:p>
            <a:endParaRPr sz="1634"/>
          </a:p>
        </p:txBody>
      </p:sp>
      <p:sp>
        <p:nvSpPr>
          <p:cNvPr id="9" name="object 9"/>
          <p:cNvSpPr txBox="1"/>
          <p:nvPr/>
        </p:nvSpPr>
        <p:spPr>
          <a:xfrm>
            <a:off x="5048408" y="3862380"/>
            <a:ext cx="1870678" cy="790517"/>
          </a:xfrm>
          <a:prstGeom prst="rect">
            <a:avLst/>
          </a:prstGeom>
          <a:solidFill>
            <a:srgbClr val="FAD264"/>
          </a:solidFill>
          <a:ln w="28575">
            <a:solidFill>
              <a:srgbClr val="A50021"/>
            </a:solidFill>
          </a:ln>
        </p:spPr>
        <p:txBody>
          <a:bodyPr vert="horz" wrap="square" lIns="0" tIns="35731" rIns="0" bIns="0" rtlCol="0">
            <a:spAutoFit/>
          </a:bodyPr>
          <a:lstStyle/>
          <a:p>
            <a:pPr marL="270297" marR="264534" algn="ctr">
              <a:spcBef>
                <a:spcPts val="281"/>
              </a:spcBef>
            </a:pPr>
            <a:r>
              <a:rPr sz="1634" spc="-5" dirty="0">
                <a:latin typeface="Arial"/>
                <a:cs typeface="Arial"/>
              </a:rPr>
              <a:t>Input for  </a:t>
            </a:r>
            <a:r>
              <a:rPr sz="1634" spc="-9" dirty="0">
                <a:latin typeface="Arial"/>
                <a:cs typeface="Arial"/>
              </a:rPr>
              <a:t>environmental  </a:t>
            </a:r>
            <a:r>
              <a:rPr sz="1634" spc="-5" dirty="0">
                <a:latin typeface="Arial"/>
                <a:cs typeface="Arial"/>
              </a:rPr>
              <a:t>models</a:t>
            </a:r>
            <a:endParaRPr sz="1634">
              <a:latin typeface="Arial"/>
              <a:cs typeface="Arial"/>
            </a:endParaRPr>
          </a:p>
        </p:txBody>
      </p:sp>
      <p:sp>
        <p:nvSpPr>
          <p:cNvPr id="10" name="object 10"/>
          <p:cNvSpPr/>
          <p:nvPr/>
        </p:nvSpPr>
        <p:spPr>
          <a:xfrm>
            <a:off x="5845089" y="2681189"/>
            <a:ext cx="500231" cy="852928"/>
          </a:xfrm>
          <a:custGeom>
            <a:avLst/>
            <a:gdLst/>
            <a:ahLst/>
            <a:cxnLst/>
            <a:rect l="l" t="t" r="r" b="b"/>
            <a:pathLst>
              <a:path w="551179" h="939800">
                <a:moveTo>
                  <a:pt x="550926" y="704850"/>
                </a:moveTo>
                <a:lnTo>
                  <a:pt x="413765" y="704850"/>
                </a:lnTo>
                <a:lnTo>
                  <a:pt x="413765" y="0"/>
                </a:lnTo>
                <a:lnTo>
                  <a:pt x="137922" y="0"/>
                </a:lnTo>
                <a:lnTo>
                  <a:pt x="137922" y="704850"/>
                </a:lnTo>
                <a:lnTo>
                  <a:pt x="0" y="704850"/>
                </a:lnTo>
                <a:lnTo>
                  <a:pt x="275844" y="939546"/>
                </a:lnTo>
                <a:lnTo>
                  <a:pt x="550926" y="704850"/>
                </a:lnTo>
                <a:close/>
              </a:path>
            </a:pathLst>
          </a:custGeom>
          <a:solidFill>
            <a:srgbClr val="B2B2B2"/>
          </a:solidFill>
        </p:spPr>
        <p:txBody>
          <a:bodyPr wrap="square" lIns="0" tIns="0" rIns="0" bIns="0" rtlCol="0"/>
          <a:lstStyle/>
          <a:p>
            <a:endParaRPr sz="1634"/>
          </a:p>
        </p:txBody>
      </p:sp>
      <p:sp>
        <p:nvSpPr>
          <p:cNvPr id="11" name="object 11"/>
          <p:cNvSpPr/>
          <p:nvPr/>
        </p:nvSpPr>
        <p:spPr>
          <a:xfrm>
            <a:off x="5845089" y="2681189"/>
            <a:ext cx="500231" cy="852928"/>
          </a:xfrm>
          <a:custGeom>
            <a:avLst/>
            <a:gdLst/>
            <a:ahLst/>
            <a:cxnLst/>
            <a:rect l="l" t="t" r="r" b="b"/>
            <a:pathLst>
              <a:path w="551179" h="939800">
                <a:moveTo>
                  <a:pt x="0" y="704850"/>
                </a:moveTo>
                <a:lnTo>
                  <a:pt x="137922" y="704850"/>
                </a:lnTo>
                <a:lnTo>
                  <a:pt x="137922" y="0"/>
                </a:lnTo>
                <a:lnTo>
                  <a:pt x="413765" y="0"/>
                </a:lnTo>
                <a:lnTo>
                  <a:pt x="413765" y="704850"/>
                </a:lnTo>
                <a:lnTo>
                  <a:pt x="550926" y="704850"/>
                </a:lnTo>
                <a:lnTo>
                  <a:pt x="275844" y="939546"/>
                </a:lnTo>
                <a:lnTo>
                  <a:pt x="0" y="704850"/>
                </a:lnTo>
                <a:close/>
              </a:path>
            </a:pathLst>
          </a:custGeom>
          <a:ln w="28575">
            <a:solidFill>
              <a:srgbClr val="808080"/>
            </a:solidFill>
          </a:ln>
        </p:spPr>
        <p:txBody>
          <a:bodyPr wrap="square" lIns="0" tIns="0" rIns="0" bIns="0" rtlCol="0"/>
          <a:lstStyle/>
          <a:p>
            <a:endParaRPr sz="1634"/>
          </a:p>
        </p:txBody>
      </p:sp>
      <p:sp>
        <p:nvSpPr>
          <p:cNvPr id="12" name="object 12"/>
          <p:cNvSpPr txBox="1"/>
          <p:nvPr/>
        </p:nvSpPr>
        <p:spPr>
          <a:xfrm>
            <a:off x="5374354" y="5159290"/>
            <a:ext cx="4592555" cy="893834"/>
          </a:xfrm>
          <a:prstGeom prst="rect">
            <a:avLst/>
          </a:prstGeom>
        </p:spPr>
        <p:txBody>
          <a:bodyPr vert="horz" wrap="square" lIns="0" tIns="0" rIns="0" bIns="0" rtlCol="0">
            <a:spAutoFit/>
          </a:bodyPr>
          <a:lstStyle/>
          <a:p>
            <a:pPr marL="127368" indent="-115842">
              <a:buChar char="•"/>
              <a:tabLst>
                <a:tab pos="127944" algn="l"/>
              </a:tabLst>
            </a:pPr>
            <a:r>
              <a:rPr sz="1452" spc="-5" dirty="0">
                <a:latin typeface="Arial"/>
                <a:cs typeface="Arial"/>
              </a:rPr>
              <a:t>Atmospheric emissions in air quality</a:t>
            </a:r>
            <a:r>
              <a:rPr sz="1452" spc="-36" dirty="0">
                <a:latin typeface="Arial"/>
                <a:cs typeface="Arial"/>
              </a:rPr>
              <a:t> </a:t>
            </a:r>
            <a:r>
              <a:rPr sz="1452" spc="-5" dirty="0">
                <a:latin typeface="Arial"/>
                <a:cs typeface="Arial"/>
              </a:rPr>
              <a:t>models</a:t>
            </a:r>
            <a:endParaRPr sz="1452">
              <a:latin typeface="Arial"/>
              <a:cs typeface="Arial"/>
            </a:endParaRPr>
          </a:p>
          <a:p>
            <a:pPr marL="127368" indent="-115842">
              <a:spcBef>
                <a:spcPts val="5"/>
              </a:spcBef>
              <a:buChar char="•"/>
              <a:tabLst>
                <a:tab pos="127944" algn="l"/>
              </a:tabLst>
            </a:pPr>
            <a:r>
              <a:rPr sz="1452" spc="-5" dirty="0">
                <a:latin typeface="Arial"/>
                <a:cs typeface="Arial"/>
              </a:rPr>
              <a:t>Potential for food production in models of food</a:t>
            </a:r>
            <a:r>
              <a:rPr sz="1452" spc="14" dirty="0">
                <a:latin typeface="Arial"/>
                <a:cs typeface="Arial"/>
              </a:rPr>
              <a:t> </a:t>
            </a:r>
            <a:r>
              <a:rPr sz="1452" spc="-5" dirty="0">
                <a:latin typeface="Arial"/>
                <a:cs typeface="Arial"/>
              </a:rPr>
              <a:t>security</a:t>
            </a:r>
            <a:endParaRPr sz="1452">
              <a:latin typeface="Arial"/>
              <a:cs typeface="Arial"/>
            </a:endParaRPr>
          </a:p>
          <a:p>
            <a:pPr marL="127368" indent="-115842">
              <a:spcBef>
                <a:spcPts val="5"/>
              </a:spcBef>
              <a:buChar char="•"/>
              <a:tabLst>
                <a:tab pos="127944" algn="l"/>
              </a:tabLst>
            </a:pPr>
            <a:r>
              <a:rPr sz="1452" spc="-5" dirty="0">
                <a:latin typeface="Arial"/>
                <a:cs typeface="Arial"/>
              </a:rPr>
              <a:t>Fuel availability in models of wildfire</a:t>
            </a:r>
            <a:r>
              <a:rPr sz="1452" spc="-45" dirty="0">
                <a:latin typeface="Arial"/>
                <a:cs typeface="Arial"/>
              </a:rPr>
              <a:t> </a:t>
            </a:r>
            <a:r>
              <a:rPr sz="1452" spc="-5" dirty="0">
                <a:latin typeface="Arial"/>
                <a:cs typeface="Arial"/>
              </a:rPr>
              <a:t>risk</a:t>
            </a:r>
            <a:endParaRPr sz="1452">
              <a:latin typeface="Arial"/>
              <a:cs typeface="Arial"/>
            </a:endParaRPr>
          </a:p>
          <a:p>
            <a:pPr marL="127368" indent="-115842">
              <a:spcBef>
                <a:spcPts val="5"/>
              </a:spcBef>
              <a:buChar char="•"/>
              <a:tabLst>
                <a:tab pos="127944" algn="l"/>
              </a:tabLst>
            </a:pPr>
            <a:r>
              <a:rPr sz="1452" spc="-5" dirty="0">
                <a:latin typeface="Arial"/>
                <a:cs typeface="Arial"/>
              </a:rPr>
              <a:t>Ground permeability in flood risk</a:t>
            </a:r>
            <a:r>
              <a:rPr sz="1452" spc="-32" dirty="0">
                <a:latin typeface="Arial"/>
                <a:cs typeface="Arial"/>
              </a:rPr>
              <a:t> </a:t>
            </a:r>
            <a:r>
              <a:rPr sz="1452" spc="-5" dirty="0">
                <a:latin typeface="Arial"/>
                <a:cs typeface="Arial"/>
              </a:rPr>
              <a:t>models</a:t>
            </a:r>
            <a:endParaRPr sz="1452">
              <a:latin typeface="Arial"/>
              <a:cs typeface="Arial"/>
            </a:endParaRPr>
          </a:p>
        </p:txBody>
      </p:sp>
      <p:sp>
        <p:nvSpPr>
          <p:cNvPr id="13" name="object 13"/>
          <p:cNvSpPr txBox="1"/>
          <p:nvPr/>
        </p:nvSpPr>
        <p:spPr>
          <a:xfrm>
            <a:off x="7941908" y="2802213"/>
            <a:ext cx="1870102" cy="789935"/>
          </a:xfrm>
          <a:prstGeom prst="rect">
            <a:avLst/>
          </a:prstGeom>
          <a:solidFill>
            <a:srgbClr val="FAD264"/>
          </a:solidFill>
          <a:ln w="28575">
            <a:solidFill>
              <a:srgbClr val="A50021"/>
            </a:solidFill>
          </a:ln>
        </p:spPr>
        <p:txBody>
          <a:bodyPr vert="horz" wrap="square" lIns="0" tIns="35154" rIns="0" bIns="0" rtlCol="0">
            <a:spAutoFit/>
          </a:bodyPr>
          <a:lstStyle/>
          <a:p>
            <a:pPr marL="91060" marR="85296" indent="-576" algn="ctr">
              <a:spcBef>
                <a:spcPts val="277"/>
              </a:spcBef>
            </a:pPr>
            <a:r>
              <a:rPr sz="1634" spc="-5" dirty="0">
                <a:latin typeface="Arial"/>
                <a:cs typeface="Arial"/>
              </a:rPr>
              <a:t>As          </a:t>
            </a:r>
            <a:r>
              <a:rPr sz="1634" spc="-9" dirty="0">
                <a:latin typeface="Arial"/>
                <a:cs typeface="Arial"/>
              </a:rPr>
              <a:t>surrogate/proxies  </a:t>
            </a:r>
            <a:r>
              <a:rPr sz="1634" dirty="0">
                <a:latin typeface="Arial"/>
                <a:cs typeface="Arial"/>
              </a:rPr>
              <a:t>for </a:t>
            </a:r>
            <a:r>
              <a:rPr sz="1634" spc="-5" dirty="0">
                <a:latin typeface="Arial"/>
                <a:cs typeface="Arial"/>
              </a:rPr>
              <a:t>other</a:t>
            </a:r>
            <a:r>
              <a:rPr sz="1634" spc="-41" dirty="0">
                <a:latin typeface="Arial"/>
                <a:cs typeface="Arial"/>
              </a:rPr>
              <a:t> </a:t>
            </a:r>
            <a:r>
              <a:rPr sz="1634" spc="-5" dirty="0">
                <a:latin typeface="Arial"/>
                <a:cs typeface="Arial"/>
              </a:rPr>
              <a:t>variables</a:t>
            </a:r>
            <a:endParaRPr sz="1634">
              <a:latin typeface="Arial"/>
              <a:cs typeface="Arial"/>
            </a:endParaRPr>
          </a:p>
        </p:txBody>
      </p:sp>
      <p:sp>
        <p:nvSpPr>
          <p:cNvPr id="14" name="object 14"/>
          <p:cNvSpPr/>
          <p:nvPr/>
        </p:nvSpPr>
        <p:spPr>
          <a:xfrm>
            <a:off x="8011065" y="1652143"/>
            <a:ext cx="977985" cy="1081144"/>
          </a:xfrm>
          <a:custGeom>
            <a:avLst/>
            <a:gdLst/>
            <a:ahLst/>
            <a:cxnLst/>
            <a:rect l="l" t="t" r="r" b="b"/>
            <a:pathLst>
              <a:path w="1077595" h="1191260">
                <a:moveTo>
                  <a:pt x="1077455" y="833627"/>
                </a:moveTo>
                <a:lnTo>
                  <a:pt x="932688" y="833627"/>
                </a:lnTo>
                <a:lnTo>
                  <a:pt x="932688" y="685038"/>
                </a:lnTo>
                <a:lnTo>
                  <a:pt x="931153" y="628906"/>
                </a:lnTo>
                <a:lnTo>
                  <a:pt x="926630" y="574014"/>
                </a:lnTo>
                <a:lnTo>
                  <a:pt x="919237" y="520540"/>
                </a:lnTo>
                <a:lnTo>
                  <a:pt x="909096" y="468660"/>
                </a:lnTo>
                <a:lnTo>
                  <a:pt x="896326" y="418552"/>
                </a:lnTo>
                <a:lnTo>
                  <a:pt x="881046" y="370392"/>
                </a:lnTo>
                <a:lnTo>
                  <a:pt x="863378" y="324359"/>
                </a:lnTo>
                <a:lnTo>
                  <a:pt x="843441" y="280629"/>
                </a:lnTo>
                <a:lnTo>
                  <a:pt x="821355" y="239379"/>
                </a:lnTo>
                <a:lnTo>
                  <a:pt x="797240" y="200787"/>
                </a:lnTo>
                <a:lnTo>
                  <a:pt x="771217" y="165029"/>
                </a:lnTo>
                <a:lnTo>
                  <a:pt x="743404" y="132283"/>
                </a:lnTo>
                <a:lnTo>
                  <a:pt x="713922" y="102726"/>
                </a:lnTo>
                <a:lnTo>
                  <a:pt x="682892" y="76535"/>
                </a:lnTo>
                <a:lnTo>
                  <a:pt x="650433" y="53887"/>
                </a:lnTo>
                <a:lnTo>
                  <a:pt x="616664" y="34960"/>
                </a:lnTo>
                <a:lnTo>
                  <a:pt x="545681" y="8976"/>
                </a:lnTo>
                <a:lnTo>
                  <a:pt x="470903" y="0"/>
                </a:lnTo>
                <a:lnTo>
                  <a:pt x="0" y="0"/>
                </a:lnTo>
                <a:lnTo>
                  <a:pt x="0" y="357377"/>
                </a:lnTo>
                <a:lnTo>
                  <a:pt x="470903" y="357377"/>
                </a:lnTo>
                <a:lnTo>
                  <a:pt x="500132" y="364018"/>
                </a:lnTo>
                <a:lnTo>
                  <a:pt x="552119" y="413233"/>
                </a:lnTo>
                <a:lnTo>
                  <a:pt x="573682" y="453199"/>
                </a:lnTo>
                <a:lnTo>
                  <a:pt x="591494" y="501666"/>
                </a:lnTo>
                <a:lnTo>
                  <a:pt x="604957" y="557331"/>
                </a:lnTo>
                <a:lnTo>
                  <a:pt x="613473" y="618889"/>
                </a:lnTo>
                <a:lnTo>
                  <a:pt x="616445" y="685038"/>
                </a:lnTo>
                <a:lnTo>
                  <a:pt x="616445" y="1005133"/>
                </a:lnTo>
                <a:lnTo>
                  <a:pt x="774179" y="1191006"/>
                </a:lnTo>
                <a:lnTo>
                  <a:pt x="1077455" y="833627"/>
                </a:lnTo>
                <a:close/>
              </a:path>
              <a:path w="1077595" h="1191260">
                <a:moveTo>
                  <a:pt x="616445" y="1005133"/>
                </a:moveTo>
                <a:lnTo>
                  <a:pt x="616445" y="833627"/>
                </a:lnTo>
                <a:lnTo>
                  <a:pt x="470903" y="833627"/>
                </a:lnTo>
                <a:lnTo>
                  <a:pt x="616445" y="1005133"/>
                </a:lnTo>
                <a:close/>
              </a:path>
            </a:pathLst>
          </a:custGeom>
          <a:solidFill>
            <a:srgbClr val="B2B2B2"/>
          </a:solidFill>
        </p:spPr>
        <p:txBody>
          <a:bodyPr wrap="square" lIns="0" tIns="0" rIns="0" bIns="0" rtlCol="0"/>
          <a:lstStyle/>
          <a:p>
            <a:endParaRPr sz="1634"/>
          </a:p>
        </p:txBody>
      </p:sp>
      <p:sp>
        <p:nvSpPr>
          <p:cNvPr id="15" name="object 15"/>
          <p:cNvSpPr/>
          <p:nvPr/>
        </p:nvSpPr>
        <p:spPr>
          <a:xfrm>
            <a:off x="8011065" y="1652143"/>
            <a:ext cx="977985" cy="1081144"/>
          </a:xfrm>
          <a:custGeom>
            <a:avLst/>
            <a:gdLst/>
            <a:ahLst/>
            <a:cxnLst/>
            <a:rect l="l" t="t" r="r" b="b"/>
            <a:pathLst>
              <a:path w="1077595" h="1191260">
                <a:moveTo>
                  <a:pt x="774179" y="1191006"/>
                </a:moveTo>
                <a:lnTo>
                  <a:pt x="1077455" y="833627"/>
                </a:lnTo>
                <a:lnTo>
                  <a:pt x="932688" y="833627"/>
                </a:lnTo>
                <a:lnTo>
                  <a:pt x="932688" y="685038"/>
                </a:lnTo>
                <a:lnTo>
                  <a:pt x="931153" y="628906"/>
                </a:lnTo>
                <a:lnTo>
                  <a:pt x="926630" y="574014"/>
                </a:lnTo>
                <a:lnTo>
                  <a:pt x="919237" y="520540"/>
                </a:lnTo>
                <a:lnTo>
                  <a:pt x="909096" y="468660"/>
                </a:lnTo>
                <a:lnTo>
                  <a:pt x="896326" y="418552"/>
                </a:lnTo>
                <a:lnTo>
                  <a:pt x="881046" y="370392"/>
                </a:lnTo>
                <a:lnTo>
                  <a:pt x="863378" y="324359"/>
                </a:lnTo>
                <a:lnTo>
                  <a:pt x="843441" y="280629"/>
                </a:lnTo>
                <a:lnTo>
                  <a:pt x="821355" y="239379"/>
                </a:lnTo>
                <a:lnTo>
                  <a:pt x="797240" y="200787"/>
                </a:lnTo>
                <a:lnTo>
                  <a:pt x="771217" y="165029"/>
                </a:lnTo>
                <a:lnTo>
                  <a:pt x="743404" y="132283"/>
                </a:lnTo>
                <a:lnTo>
                  <a:pt x="713922" y="102726"/>
                </a:lnTo>
                <a:lnTo>
                  <a:pt x="682892" y="76535"/>
                </a:lnTo>
                <a:lnTo>
                  <a:pt x="650433" y="53887"/>
                </a:lnTo>
                <a:lnTo>
                  <a:pt x="616664" y="34960"/>
                </a:lnTo>
                <a:lnTo>
                  <a:pt x="545681" y="8976"/>
                </a:lnTo>
                <a:lnTo>
                  <a:pt x="470903" y="0"/>
                </a:lnTo>
                <a:lnTo>
                  <a:pt x="0" y="0"/>
                </a:lnTo>
                <a:lnTo>
                  <a:pt x="0" y="357377"/>
                </a:lnTo>
                <a:lnTo>
                  <a:pt x="470903" y="357377"/>
                </a:lnTo>
                <a:lnTo>
                  <a:pt x="500132" y="364018"/>
                </a:lnTo>
                <a:lnTo>
                  <a:pt x="552119" y="413233"/>
                </a:lnTo>
                <a:lnTo>
                  <a:pt x="573682" y="453199"/>
                </a:lnTo>
                <a:lnTo>
                  <a:pt x="591494" y="501666"/>
                </a:lnTo>
                <a:lnTo>
                  <a:pt x="604957" y="557331"/>
                </a:lnTo>
                <a:lnTo>
                  <a:pt x="613473" y="618889"/>
                </a:lnTo>
                <a:lnTo>
                  <a:pt x="616445" y="685038"/>
                </a:lnTo>
                <a:lnTo>
                  <a:pt x="616445" y="833627"/>
                </a:lnTo>
                <a:lnTo>
                  <a:pt x="470903" y="833627"/>
                </a:lnTo>
                <a:lnTo>
                  <a:pt x="774179" y="1191006"/>
                </a:lnTo>
                <a:close/>
              </a:path>
            </a:pathLst>
          </a:custGeom>
          <a:ln w="28574">
            <a:solidFill>
              <a:srgbClr val="808080"/>
            </a:solidFill>
          </a:ln>
        </p:spPr>
        <p:txBody>
          <a:bodyPr wrap="square" lIns="0" tIns="0" rIns="0" bIns="0" rtlCol="0"/>
          <a:lstStyle/>
          <a:p>
            <a:endParaRPr sz="1634"/>
          </a:p>
        </p:txBody>
      </p:sp>
      <p:sp>
        <p:nvSpPr>
          <p:cNvPr id="16" name="object 16"/>
          <p:cNvSpPr/>
          <p:nvPr/>
        </p:nvSpPr>
        <p:spPr>
          <a:xfrm>
            <a:off x="8660430" y="4029046"/>
            <a:ext cx="340595" cy="1111688"/>
          </a:xfrm>
          <a:custGeom>
            <a:avLst/>
            <a:gdLst/>
            <a:ahLst/>
            <a:cxnLst/>
            <a:rect l="l" t="t" r="r" b="b"/>
            <a:pathLst>
              <a:path w="375284" h="1224914">
                <a:moveTo>
                  <a:pt x="374903" y="861822"/>
                </a:moveTo>
                <a:lnTo>
                  <a:pt x="281177" y="861822"/>
                </a:lnTo>
                <a:lnTo>
                  <a:pt x="281177" y="0"/>
                </a:lnTo>
                <a:lnTo>
                  <a:pt x="93725" y="0"/>
                </a:lnTo>
                <a:lnTo>
                  <a:pt x="93725" y="861822"/>
                </a:lnTo>
                <a:lnTo>
                  <a:pt x="0" y="861822"/>
                </a:lnTo>
                <a:lnTo>
                  <a:pt x="187451" y="1224534"/>
                </a:lnTo>
                <a:lnTo>
                  <a:pt x="374903" y="861822"/>
                </a:lnTo>
                <a:close/>
              </a:path>
            </a:pathLst>
          </a:custGeom>
          <a:solidFill>
            <a:srgbClr val="B2B2B2"/>
          </a:solidFill>
        </p:spPr>
        <p:txBody>
          <a:bodyPr wrap="square" lIns="0" tIns="0" rIns="0" bIns="0" rtlCol="0"/>
          <a:lstStyle/>
          <a:p>
            <a:endParaRPr sz="1634"/>
          </a:p>
        </p:txBody>
      </p:sp>
      <p:sp>
        <p:nvSpPr>
          <p:cNvPr id="17" name="object 17"/>
          <p:cNvSpPr/>
          <p:nvPr/>
        </p:nvSpPr>
        <p:spPr>
          <a:xfrm>
            <a:off x="8745492" y="3905949"/>
            <a:ext cx="170586" cy="82411"/>
          </a:xfrm>
          <a:custGeom>
            <a:avLst/>
            <a:gdLst/>
            <a:ahLst/>
            <a:cxnLst/>
            <a:rect l="l" t="t" r="r" b="b"/>
            <a:pathLst>
              <a:path w="187959" h="90804">
                <a:moveTo>
                  <a:pt x="0" y="0"/>
                </a:moveTo>
                <a:lnTo>
                  <a:pt x="0" y="90677"/>
                </a:lnTo>
                <a:lnTo>
                  <a:pt x="187451" y="90677"/>
                </a:lnTo>
                <a:lnTo>
                  <a:pt x="187451" y="0"/>
                </a:lnTo>
                <a:lnTo>
                  <a:pt x="0" y="0"/>
                </a:lnTo>
                <a:close/>
              </a:path>
            </a:pathLst>
          </a:custGeom>
          <a:solidFill>
            <a:srgbClr val="B2B2B2"/>
          </a:solidFill>
        </p:spPr>
        <p:txBody>
          <a:bodyPr wrap="square" lIns="0" tIns="0" rIns="0" bIns="0" rtlCol="0"/>
          <a:lstStyle/>
          <a:p>
            <a:endParaRPr sz="1634"/>
          </a:p>
        </p:txBody>
      </p:sp>
      <p:sp>
        <p:nvSpPr>
          <p:cNvPr id="18" name="object 18"/>
          <p:cNvSpPr/>
          <p:nvPr/>
        </p:nvSpPr>
        <p:spPr>
          <a:xfrm>
            <a:off x="8745492" y="3844053"/>
            <a:ext cx="170586" cy="0"/>
          </a:xfrm>
          <a:custGeom>
            <a:avLst/>
            <a:gdLst/>
            <a:ahLst/>
            <a:cxnLst/>
            <a:rect l="l" t="t" r="r" b="b"/>
            <a:pathLst>
              <a:path w="187959">
                <a:moveTo>
                  <a:pt x="0" y="0"/>
                </a:moveTo>
                <a:lnTo>
                  <a:pt x="187451" y="0"/>
                </a:lnTo>
              </a:path>
            </a:pathLst>
          </a:custGeom>
          <a:ln w="44958">
            <a:solidFill>
              <a:srgbClr val="B2B2B2"/>
            </a:solidFill>
          </a:ln>
        </p:spPr>
        <p:txBody>
          <a:bodyPr wrap="square" lIns="0" tIns="0" rIns="0" bIns="0" rtlCol="0"/>
          <a:lstStyle/>
          <a:p>
            <a:endParaRPr sz="1634"/>
          </a:p>
        </p:txBody>
      </p:sp>
      <p:sp>
        <p:nvSpPr>
          <p:cNvPr id="19" name="object 19"/>
          <p:cNvSpPr/>
          <p:nvPr/>
        </p:nvSpPr>
        <p:spPr>
          <a:xfrm>
            <a:off x="8660430" y="4029046"/>
            <a:ext cx="340595" cy="1111688"/>
          </a:xfrm>
          <a:custGeom>
            <a:avLst/>
            <a:gdLst/>
            <a:ahLst/>
            <a:cxnLst/>
            <a:rect l="l" t="t" r="r" b="b"/>
            <a:pathLst>
              <a:path w="375284" h="1224914">
                <a:moveTo>
                  <a:pt x="374903" y="861822"/>
                </a:moveTo>
                <a:lnTo>
                  <a:pt x="281177" y="861822"/>
                </a:lnTo>
                <a:lnTo>
                  <a:pt x="281177" y="0"/>
                </a:lnTo>
                <a:lnTo>
                  <a:pt x="93725" y="0"/>
                </a:lnTo>
                <a:lnTo>
                  <a:pt x="93725" y="861822"/>
                </a:lnTo>
                <a:lnTo>
                  <a:pt x="0" y="861822"/>
                </a:lnTo>
                <a:lnTo>
                  <a:pt x="187451" y="1224534"/>
                </a:lnTo>
                <a:lnTo>
                  <a:pt x="374903" y="861822"/>
                </a:lnTo>
                <a:close/>
              </a:path>
            </a:pathLst>
          </a:custGeom>
          <a:ln w="28575">
            <a:solidFill>
              <a:srgbClr val="808080"/>
            </a:solidFill>
          </a:ln>
        </p:spPr>
        <p:txBody>
          <a:bodyPr wrap="square" lIns="0" tIns="0" rIns="0" bIns="0" rtlCol="0"/>
          <a:lstStyle/>
          <a:p>
            <a:endParaRPr sz="1634"/>
          </a:p>
        </p:txBody>
      </p:sp>
      <p:sp>
        <p:nvSpPr>
          <p:cNvPr id="20" name="object 20"/>
          <p:cNvSpPr/>
          <p:nvPr/>
        </p:nvSpPr>
        <p:spPr>
          <a:xfrm>
            <a:off x="8745492" y="3905949"/>
            <a:ext cx="170586" cy="82411"/>
          </a:xfrm>
          <a:custGeom>
            <a:avLst/>
            <a:gdLst/>
            <a:ahLst/>
            <a:cxnLst/>
            <a:rect l="l" t="t" r="r" b="b"/>
            <a:pathLst>
              <a:path w="187959" h="90804">
                <a:moveTo>
                  <a:pt x="187451" y="90677"/>
                </a:moveTo>
                <a:lnTo>
                  <a:pt x="187451" y="0"/>
                </a:lnTo>
                <a:lnTo>
                  <a:pt x="0" y="0"/>
                </a:lnTo>
                <a:lnTo>
                  <a:pt x="0" y="90677"/>
                </a:lnTo>
                <a:lnTo>
                  <a:pt x="187451" y="90677"/>
                </a:lnTo>
                <a:close/>
              </a:path>
            </a:pathLst>
          </a:custGeom>
          <a:ln w="28575">
            <a:solidFill>
              <a:srgbClr val="808080"/>
            </a:solidFill>
          </a:ln>
        </p:spPr>
        <p:txBody>
          <a:bodyPr wrap="square" lIns="0" tIns="0" rIns="0" bIns="0" rtlCol="0"/>
          <a:lstStyle/>
          <a:p>
            <a:endParaRPr sz="1634"/>
          </a:p>
        </p:txBody>
      </p:sp>
      <p:sp>
        <p:nvSpPr>
          <p:cNvPr id="21" name="object 21"/>
          <p:cNvSpPr/>
          <p:nvPr/>
        </p:nvSpPr>
        <p:spPr>
          <a:xfrm>
            <a:off x="8745492" y="3823652"/>
            <a:ext cx="170586" cy="40917"/>
          </a:xfrm>
          <a:custGeom>
            <a:avLst/>
            <a:gdLst/>
            <a:ahLst/>
            <a:cxnLst/>
            <a:rect l="l" t="t" r="r" b="b"/>
            <a:pathLst>
              <a:path w="187959" h="45085">
                <a:moveTo>
                  <a:pt x="187451" y="44958"/>
                </a:moveTo>
                <a:lnTo>
                  <a:pt x="187451" y="0"/>
                </a:lnTo>
                <a:lnTo>
                  <a:pt x="0" y="0"/>
                </a:lnTo>
                <a:lnTo>
                  <a:pt x="0" y="44958"/>
                </a:lnTo>
                <a:lnTo>
                  <a:pt x="187451" y="44958"/>
                </a:lnTo>
                <a:close/>
              </a:path>
            </a:pathLst>
          </a:custGeom>
          <a:ln w="28575">
            <a:solidFill>
              <a:srgbClr val="808080"/>
            </a:solidFill>
          </a:ln>
        </p:spPr>
        <p:txBody>
          <a:bodyPr wrap="square" lIns="0" tIns="0" rIns="0" bIns="0" rtlCol="0"/>
          <a:lstStyle/>
          <a:p>
            <a:endParaRPr sz="1634"/>
          </a:p>
        </p:txBody>
      </p:sp>
    </p:spTree>
    <p:extLst>
      <p:ext uri="{BB962C8B-B14F-4D97-AF65-F5344CB8AC3E}">
        <p14:creationId xmlns:p14="http://schemas.microsoft.com/office/powerpoint/2010/main" val="8773465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477407" y="2553941"/>
            <a:ext cx="7181882" cy="1005916"/>
          </a:xfrm>
          <a:prstGeom prst="rect">
            <a:avLst/>
          </a:prstGeom>
        </p:spPr>
        <p:txBody>
          <a:bodyPr vert="horz" wrap="square" lIns="0" tIns="0" rIns="0" bIns="0" rtlCol="0">
            <a:spAutoFit/>
          </a:bodyPr>
          <a:lstStyle/>
          <a:p>
            <a:pPr marL="1402777" indent="-129097">
              <a:buChar char="•"/>
              <a:tabLst>
                <a:tab pos="1403354" algn="l"/>
              </a:tabLst>
            </a:pPr>
            <a:r>
              <a:rPr sz="1634" spc="-5" dirty="0">
                <a:latin typeface="Arial"/>
                <a:cs typeface="Arial"/>
              </a:rPr>
              <a:t>to help guide policy formulation and</a:t>
            </a:r>
            <a:r>
              <a:rPr sz="1634" spc="-27" dirty="0">
                <a:latin typeface="Arial"/>
                <a:cs typeface="Arial"/>
              </a:rPr>
              <a:t> </a:t>
            </a:r>
            <a:r>
              <a:rPr sz="1634" spc="-9" dirty="0">
                <a:latin typeface="Arial"/>
                <a:cs typeface="Arial"/>
              </a:rPr>
              <a:t>development</a:t>
            </a:r>
            <a:endParaRPr sz="1634">
              <a:latin typeface="Arial"/>
              <a:cs typeface="Arial"/>
            </a:endParaRPr>
          </a:p>
          <a:p>
            <a:pPr marL="717526" indent="-129673">
              <a:spcBef>
                <a:spcPts val="5"/>
              </a:spcBef>
              <a:buChar char="•"/>
              <a:tabLst>
                <a:tab pos="718102" algn="l"/>
              </a:tabLst>
            </a:pPr>
            <a:r>
              <a:rPr sz="1634" spc="-5" dirty="0">
                <a:latin typeface="Arial"/>
                <a:cs typeface="Arial"/>
              </a:rPr>
              <a:t>to help monitor and enforce the implementation of these</a:t>
            </a:r>
            <a:r>
              <a:rPr sz="1634" spc="-27" dirty="0">
                <a:latin typeface="Arial"/>
                <a:cs typeface="Arial"/>
              </a:rPr>
              <a:t> </a:t>
            </a:r>
            <a:r>
              <a:rPr sz="1634" spc="-9" dirty="0">
                <a:latin typeface="Arial"/>
                <a:cs typeface="Arial"/>
              </a:rPr>
              <a:t>policies</a:t>
            </a:r>
            <a:endParaRPr sz="1634">
              <a:latin typeface="Arial"/>
              <a:cs typeface="Arial"/>
            </a:endParaRPr>
          </a:p>
          <a:p>
            <a:pPr marL="1321516" lvl="1" indent="-129097">
              <a:buChar char="•"/>
              <a:tabLst>
                <a:tab pos="1322092" algn="l"/>
              </a:tabLst>
            </a:pPr>
            <a:r>
              <a:rPr sz="1634" spc="-5" dirty="0">
                <a:latin typeface="Arial"/>
                <a:cs typeface="Arial"/>
              </a:rPr>
              <a:t>to </a:t>
            </a:r>
            <a:r>
              <a:rPr sz="1634" dirty="0">
                <a:latin typeface="Arial"/>
                <a:cs typeface="Arial"/>
              </a:rPr>
              <a:t>assess the impact of </a:t>
            </a:r>
            <a:r>
              <a:rPr sz="1634" spc="-5" dirty="0">
                <a:latin typeface="Arial"/>
                <a:cs typeface="Arial"/>
              </a:rPr>
              <a:t>existing or planned policies</a:t>
            </a:r>
            <a:endParaRPr sz="1634">
              <a:latin typeface="Arial"/>
              <a:cs typeface="Arial"/>
            </a:endParaRPr>
          </a:p>
          <a:p>
            <a:pPr marL="140624" indent="-129097">
              <a:buChar char="•"/>
              <a:tabLst>
                <a:tab pos="141200" algn="l"/>
              </a:tabLst>
            </a:pPr>
            <a:r>
              <a:rPr sz="1634" spc="-5" dirty="0">
                <a:latin typeface="Arial"/>
                <a:cs typeface="Arial"/>
              </a:rPr>
              <a:t>to maintain a watching brief in order to identify the need for new policy</a:t>
            </a:r>
            <a:r>
              <a:rPr sz="1634" spc="-14" dirty="0">
                <a:latin typeface="Arial"/>
                <a:cs typeface="Arial"/>
              </a:rPr>
              <a:t> </a:t>
            </a:r>
            <a:r>
              <a:rPr sz="1634" spc="-9" dirty="0">
                <a:latin typeface="Arial"/>
                <a:cs typeface="Arial"/>
              </a:rPr>
              <a:t>action</a:t>
            </a:r>
            <a:endParaRPr sz="1634">
              <a:latin typeface="Arial"/>
              <a:cs typeface="Arial"/>
            </a:endParaRPr>
          </a:p>
        </p:txBody>
      </p:sp>
      <p:sp>
        <p:nvSpPr>
          <p:cNvPr id="3" name="object 3"/>
          <p:cNvSpPr txBox="1"/>
          <p:nvPr/>
        </p:nvSpPr>
        <p:spPr>
          <a:xfrm>
            <a:off x="3810050" y="1136226"/>
            <a:ext cx="4517635" cy="502958"/>
          </a:xfrm>
          <a:prstGeom prst="rect">
            <a:avLst/>
          </a:prstGeom>
        </p:spPr>
        <p:txBody>
          <a:bodyPr vert="horz" wrap="square" lIns="0" tIns="0" rIns="0" bIns="0" rtlCol="0">
            <a:spAutoFit/>
          </a:bodyPr>
          <a:lstStyle/>
          <a:p>
            <a:pPr marL="1153" algn="ctr"/>
            <a:r>
              <a:rPr sz="1634" i="1" spc="-5" dirty="0">
                <a:latin typeface="Arial"/>
                <a:cs typeface="Arial"/>
              </a:rPr>
              <a:t>Ultimately</a:t>
            </a:r>
            <a:endParaRPr sz="1634">
              <a:latin typeface="Arial"/>
              <a:cs typeface="Arial"/>
            </a:endParaRPr>
          </a:p>
          <a:p>
            <a:pPr algn="ctr">
              <a:spcBef>
                <a:spcPts val="5"/>
              </a:spcBef>
            </a:pPr>
            <a:r>
              <a:rPr sz="1634" i="1" spc="-5" dirty="0">
                <a:latin typeface="Arial"/>
                <a:cs typeface="Arial"/>
              </a:rPr>
              <a:t>LCLU data is important for policy on</a:t>
            </a:r>
            <a:r>
              <a:rPr sz="1634" i="1" spc="-23" dirty="0">
                <a:latin typeface="Arial"/>
                <a:cs typeface="Arial"/>
              </a:rPr>
              <a:t> </a:t>
            </a:r>
            <a:r>
              <a:rPr sz="1634" i="1" spc="-9" dirty="0">
                <a:latin typeface="Arial"/>
                <a:cs typeface="Arial"/>
              </a:rPr>
              <a:t>environment</a:t>
            </a:r>
            <a:endParaRPr sz="1634">
              <a:latin typeface="Arial"/>
              <a:cs typeface="Arial"/>
            </a:endParaRPr>
          </a:p>
        </p:txBody>
      </p:sp>
      <p:sp>
        <p:nvSpPr>
          <p:cNvPr id="4" name="object 4"/>
          <p:cNvSpPr/>
          <p:nvPr/>
        </p:nvSpPr>
        <p:spPr>
          <a:xfrm>
            <a:off x="5665283" y="1852697"/>
            <a:ext cx="807400" cy="637391"/>
          </a:xfrm>
          <a:custGeom>
            <a:avLst/>
            <a:gdLst/>
            <a:ahLst/>
            <a:cxnLst/>
            <a:rect l="l" t="t" r="r" b="b"/>
            <a:pathLst>
              <a:path w="889635" h="702310">
                <a:moveTo>
                  <a:pt x="889254" y="525779"/>
                </a:moveTo>
                <a:lnTo>
                  <a:pt x="666750" y="525779"/>
                </a:lnTo>
                <a:lnTo>
                  <a:pt x="666750" y="0"/>
                </a:lnTo>
                <a:lnTo>
                  <a:pt x="222504" y="0"/>
                </a:lnTo>
                <a:lnTo>
                  <a:pt x="222504" y="525779"/>
                </a:lnTo>
                <a:lnTo>
                  <a:pt x="0" y="525779"/>
                </a:lnTo>
                <a:lnTo>
                  <a:pt x="444246" y="701801"/>
                </a:lnTo>
                <a:lnTo>
                  <a:pt x="889254" y="525779"/>
                </a:lnTo>
                <a:close/>
              </a:path>
            </a:pathLst>
          </a:custGeom>
          <a:solidFill>
            <a:srgbClr val="BBE0E3"/>
          </a:solidFill>
        </p:spPr>
        <p:txBody>
          <a:bodyPr wrap="square" lIns="0" tIns="0" rIns="0" bIns="0" rtlCol="0"/>
          <a:lstStyle/>
          <a:p>
            <a:endParaRPr sz="1634"/>
          </a:p>
        </p:txBody>
      </p:sp>
      <p:sp>
        <p:nvSpPr>
          <p:cNvPr id="5" name="object 5"/>
          <p:cNvSpPr/>
          <p:nvPr/>
        </p:nvSpPr>
        <p:spPr>
          <a:xfrm>
            <a:off x="5665283" y="1852697"/>
            <a:ext cx="807400" cy="637391"/>
          </a:xfrm>
          <a:custGeom>
            <a:avLst/>
            <a:gdLst/>
            <a:ahLst/>
            <a:cxnLst/>
            <a:rect l="l" t="t" r="r" b="b"/>
            <a:pathLst>
              <a:path w="889635" h="702310">
                <a:moveTo>
                  <a:pt x="0" y="525779"/>
                </a:moveTo>
                <a:lnTo>
                  <a:pt x="222504" y="525779"/>
                </a:lnTo>
                <a:lnTo>
                  <a:pt x="222504" y="0"/>
                </a:lnTo>
                <a:lnTo>
                  <a:pt x="666750" y="0"/>
                </a:lnTo>
                <a:lnTo>
                  <a:pt x="666750" y="525779"/>
                </a:lnTo>
                <a:lnTo>
                  <a:pt x="889254" y="525779"/>
                </a:lnTo>
                <a:lnTo>
                  <a:pt x="444246" y="701801"/>
                </a:lnTo>
                <a:lnTo>
                  <a:pt x="0" y="525779"/>
                </a:lnTo>
                <a:close/>
              </a:path>
            </a:pathLst>
          </a:custGeom>
          <a:ln w="9525">
            <a:solidFill>
              <a:srgbClr val="000000"/>
            </a:solidFill>
          </a:ln>
        </p:spPr>
        <p:txBody>
          <a:bodyPr wrap="square" lIns="0" tIns="0" rIns="0" bIns="0" rtlCol="0"/>
          <a:lstStyle/>
          <a:p>
            <a:endParaRPr sz="1634"/>
          </a:p>
        </p:txBody>
      </p:sp>
      <p:sp>
        <p:nvSpPr>
          <p:cNvPr id="6" name="object 6"/>
          <p:cNvSpPr txBox="1"/>
          <p:nvPr/>
        </p:nvSpPr>
        <p:spPr>
          <a:xfrm>
            <a:off x="2397648" y="4310513"/>
            <a:ext cx="7343823" cy="594694"/>
          </a:xfrm>
          <a:prstGeom prst="rect">
            <a:avLst/>
          </a:prstGeom>
          <a:solidFill>
            <a:srgbClr val="DDDDDD"/>
          </a:solidFill>
          <a:ln w="28574">
            <a:solidFill>
              <a:srgbClr val="808080"/>
            </a:solidFill>
          </a:ln>
        </p:spPr>
        <p:txBody>
          <a:bodyPr vert="horz" wrap="square" lIns="0" tIns="35731" rIns="0" bIns="0" rtlCol="0">
            <a:spAutoFit/>
          </a:bodyPr>
          <a:lstStyle/>
          <a:p>
            <a:pPr algn="ctr">
              <a:spcBef>
                <a:spcPts val="281"/>
              </a:spcBef>
            </a:pPr>
            <a:r>
              <a:rPr sz="1815" spc="-5" dirty="0">
                <a:latin typeface="Arial"/>
                <a:cs typeface="Arial"/>
              </a:rPr>
              <a:t>DPSIR</a:t>
            </a:r>
            <a:r>
              <a:rPr sz="1815" spc="-68" dirty="0">
                <a:latin typeface="Arial"/>
                <a:cs typeface="Arial"/>
              </a:rPr>
              <a:t> </a:t>
            </a:r>
            <a:r>
              <a:rPr sz="1815" spc="-5" dirty="0">
                <a:latin typeface="Arial"/>
                <a:cs typeface="Arial"/>
              </a:rPr>
              <a:t>system</a:t>
            </a:r>
            <a:endParaRPr sz="1815">
              <a:latin typeface="Arial"/>
              <a:cs typeface="Arial"/>
            </a:endParaRPr>
          </a:p>
          <a:p>
            <a:pPr algn="ctr">
              <a:lnSpc>
                <a:spcPct val="100000"/>
              </a:lnSpc>
            </a:pPr>
            <a:r>
              <a:rPr sz="1815" spc="-5" dirty="0">
                <a:latin typeface="Arial"/>
                <a:cs typeface="Arial"/>
              </a:rPr>
              <a:t>has been widely adopted as a framework for </a:t>
            </a:r>
            <a:r>
              <a:rPr sz="1815" spc="-9" dirty="0">
                <a:latin typeface="Arial"/>
                <a:cs typeface="Arial"/>
              </a:rPr>
              <a:t>policy</a:t>
            </a:r>
            <a:r>
              <a:rPr sz="1815" spc="59" dirty="0">
                <a:latin typeface="Arial"/>
                <a:cs typeface="Arial"/>
              </a:rPr>
              <a:t> </a:t>
            </a:r>
            <a:r>
              <a:rPr sz="1815" spc="-5" dirty="0">
                <a:latin typeface="Arial"/>
                <a:cs typeface="Arial"/>
              </a:rPr>
              <a:t>analysis</a:t>
            </a:r>
            <a:endParaRPr sz="1815">
              <a:latin typeface="Arial"/>
              <a:cs typeface="Arial"/>
            </a:endParaRPr>
          </a:p>
        </p:txBody>
      </p:sp>
      <p:sp>
        <p:nvSpPr>
          <p:cNvPr id="7" name="object 7"/>
          <p:cNvSpPr txBox="1"/>
          <p:nvPr/>
        </p:nvSpPr>
        <p:spPr>
          <a:xfrm>
            <a:off x="4658586" y="5749655"/>
            <a:ext cx="2811204" cy="251479"/>
          </a:xfrm>
          <a:prstGeom prst="rect">
            <a:avLst/>
          </a:prstGeom>
        </p:spPr>
        <p:txBody>
          <a:bodyPr vert="horz" wrap="square" lIns="0" tIns="0" rIns="0" bIns="0" rtlCol="0">
            <a:spAutoFit/>
          </a:bodyPr>
          <a:lstStyle/>
          <a:p>
            <a:pPr marL="11527"/>
            <a:r>
              <a:rPr sz="1634" i="1" spc="-5" dirty="0">
                <a:latin typeface="Arial"/>
                <a:cs typeface="Arial"/>
              </a:rPr>
              <a:t>The need for LCLU</a:t>
            </a:r>
            <a:r>
              <a:rPr sz="1634" i="1" spc="-36" dirty="0">
                <a:latin typeface="Arial"/>
                <a:cs typeface="Arial"/>
              </a:rPr>
              <a:t> </a:t>
            </a:r>
            <a:r>
              <a:rPr sz="1634" i="1" spc="-9" dirty="0">
                <a:latin typeface="Arial"/>
                <a:cs typeface="Arial"/>
              </a:rPr>
              <a:t>monitoring</a:t>
            </a:r>
            <a:endParaRPr sz="1634">
              <a:latin typeface="Arial"/>
              <a:cs typeface="Arial"/>
            </a:endParaRPr>
          </a:p>
        </p:txBody>
      </p:sp>
      <p:sp>
        <p:nvSpPr>
          <p:cNvPr id="8" name="object 8"/>
          <p:cNvSpPr/>
          <p:nvPr/>
        </p:nvSpPr>
        <p:spPr>
          <a:xfrm>
            <a:off x="5779391" y="3609959"/>
            <a:ext cx="580337" cy="614338"/>
          </a:xfrm>
          <a:custGeom>
            <a:avLst/>
            <a:gdLst/>
            <a:ahLst/>
            <a:cxnLst/>
            <a:rect l="l" t="t" r="r" b="b"/>
            <a:pathLst>
              <a:path w="639445" h="676910">
                <a:moveTo>
                  <a:pt x="639317" y="135636"/>
                </a:moveTo>
                <a:lnTo>
                  <a:pt x="319277" y="0"/>
                </a:lnTo>
                <a:lnTo>
                  <a:pt x="0" y="135636"/>
                </a:lnTo>
                <a:lnTo>
                  <a:pt x="160019" y="135636"/>
                </a:lnTo>
                <a:lnTo>
                  <a:pt x="160019" y="608999"/>
                </a:lnTo>
                <a:lnTo>
                  <a:pt x="319277" y="676656"/>
                </a:lnTo>
                <a:lnTo>
                  <a:pt x="479298" y="608838"/>
                </a:lnTo>
                <a:lnTo>
                  <a:pt x="479298" y="135636"/>
                </a:lnTo>
                <a:lnTo>
                  <a:pt x="639317" y="135636"/>
                </a:lnTo>
                <a:close/>
              </a:path>
              <a:path w="639445" h="676910">
                <a:moveTo>
                  <a:pt x="160019" y="608999"/>
                </a:moveTo>
                <a:lnTo>
                  <a:pt x="160019" y="541020"/>
                </a:lnTo>
                <a:lnTo>
                  <a:pt x="0" y="541020"/>
                </a:lnTo>
                <a:lnTo>
                  <a:pt x="160019" y="608999"/>
                </a:lnTo>
                <a:close/>
              </a:path>
              <a:path w="639445" h="676910">
                <a:moveTo>
                  <a:pt x="639317" y="541020"/>
                </a:moveTo>
                <a:lnTo>
                  <a:pt x="479298" y="541020"/>
                </a:lnTo>
                <a:lnTo>
                  <a:pt x="479298" y="608838"/>
                </a:lnTo>
                <a:lnTo>
                  <a:pt x="639317" y="541020"/>
                </a:lnTo>
                <a:close/>
              </a:path>
            </a:pathLst>
          </a:custGeom>
          <a:solidFill>
            <a:srgbClr val="BBE0E3"/>
          </a:solidFill>
        </p:spPr>
        <p:txBody>
          <a:bodyPr wrap="square" lIns="0" tIns="0" rIns="0" bIns="0" rtlCol="0"/>
          <a:lstStyle/>
          <a:p>
            <a:endParaRPr sz="1634"/>
          </a:p>
        </p:txBody>
      </p:sp>
      <p:sp>
        <p:nvSpPr>
          <p:cNvPr id="9" name="object 9"/>
          <p:cNvSpPr/>
          <p:nvPr/>
        </p:nvSpPr>
        <p:spPr>
          <a:xfrm>
            <a:off x="5779391" y="3609959"/>
            <a:ext cx="580337" cy="614338"/>
          </a:xfrm>
          <a:custGeom>
            <a:avLst/>
            <a:gdLst/>
            <a:ahLst/>
            <a:cxnLst/>
            <a:rect l="l" t="t" r="r" b="b"/>
            <a:pathLst>
              <a:path w="639445" h="676910">
                <a:moveTo>
                  <a:pt x="319277" y="0"/>
                </a:moveTo>
                <a:lnTo>
                  <a:pt x="0" y="135636"/>
                </a:lnTo>
                <a:lnTo>
                  <a:pt x="160019" y="135636"/>
                </a:lnTo>
                <a:lnTo>
                  <a:pt x="160019" y="541020"/>
                </a:lnTo>
                <a:lnTo>
                  <a:pt x="0" y="541020"/>
                </a:lnTo>
                <a:lnTo>
                  <a:pt x="319277" y="676656"/>
                </a:lnTo>
                <a:lnTo>
                  <a:pt x="639317" y="541020"/>
                </a:lnTo>
                <a:lnTo>
                  <a:pt x="479298" y="541020"/>
                </a:lnTo>
                <a:lnTo>
                  <a:pt x="479298" y="135636"/>
                </a:lnTo>
                <a:lnTo>
                  <a:pt x="639317" y="135636"/>
                </a:lnTo>
                <a:lnTo>
                  <a:pt x="319277" y="0"/>
                </a:lnTo>
                <a:close/>
              </a:path>
            </a:pathLst>
          </a:custGeom>
          <a:ln w="9525">
            <a:solidFill>
              <a:srgbClr val="000000"/>
            </a:solidFill>
          </a:ln>
        </p:spPr>
        <p:txBody>
          <a:bodyPr wrap="square" lIns="0" tIns="0" rIns="0" bIns="0" rtlCol="0"/>
          <a:lstStyle/>
          <a:p>
            <a:endParaRPr sz="1634"/>
          </a:p>
        </p:txBody>
      </p:sp>
      <p:sp>
        <p:nvSpPr>
          <p:cNvPr id="10" name="object 10"/>
          <p:cNvSpPr/>
          <p:nvPr/>
        </p:nvSpPr>
        <p:spPr>
          <a:xfrm>
            <a:off x="5665283" y="5088521"/>
            <a:ext cx="807400" cy="637391"/>
          </a:xfrm>
          <a:custGeom>
            <a:avLst/>
            <a:gdLst/>
            <a:ahLst/>
            <a:cxnLst/>
            <a:rect l="l" t="t" r="r" b="b"/>
            <a:pathLst>
              <a:path w="889635" h="702310">
                <a:moveTo>
                  <a:pt x="889254" y="526541"/>
                </a:moveTo>
                <a:lnTo>
                  <a:pt x="666750" y="526541"/>
                </a:lnTo>
                <a:lnTo>
                  <a:pt x="666749" y="0"/>
                </a:lnTo>
                <a:lnTo>
                  <a:pt x="222503" y="0"/>
                </a:lnTo>
                <a:lnTo>
                  <a:pt x="222504" y="526541"/>
                </a:lnTo>
                <a:lnTo>
                  <a:pt x="0" y="526541"/>
                </a:lnTo>
                <a:lnTo>
                  <a:pt x="444246" y="701801"/>
                </a:lnTo>
                <a:lnTo>
                  <a:pt x="889254" y="526541"/>
                </a:lnTo>
                <a:close/>
              </a:path>
            </a:pathLst>
          </a:custGeom>
          <a:solidFill>
            <a:srgbClr val="BBE0E3"/>
          </a:solidFill>
        </p:spPr>
        <p:txBody>
          <a:bodyPr wrap="square" lIns="0" tIns="0" rIns="0" bIns="0" rtlCol="0"/>
          <a:lstStyle/>
          <a:p>
            <a:endParaRPr sz="1634"/>
          </a:p>
        </p:txBody>
      </p:sp>
      <p:sp>
        <p:nvSpPr>
          <p:cNvPr id="11" name="object 11"/>
          <p:cNvSpPr/>
          <p:nvPr/>
        </p:nvSpPr>
        <p:spPr>
          <a:xfrm>
            <a:off x="5665283" y="5088521"/>
            <a:ext cx="807400" cy="637391"/>
          </a:xfrm>
          <a:custGeom>
            <a:avLst/>
            <a:gdLst/>
            <a:ahLst/>
            <a:cxnLst/>
            <a:rect l="l" t="t" r="r" b="b"/>
            <a:pathLst>
              <a:path w="889635" h="702310">
                <a:moveTo>
                  <a:pt x="0" y="526541"/>
                </a:moveTo>
                <a:lnTo>
                  <a:pt x="222504" y="526541"/>
                </a:lnTo>
                <a:lnTo>
                  <a:pt x="222503" y="0"/>
                </a:lnTo>
                <a:lnTo>
                  <a:pt x="666749" y="0"/>
                </a:lnTo>
                <a:lnTo>
                  <a:pt x="666750" y="526541"/>
                </a:lnTo>
                <a:lnTo>
                  <a:pt x="889254" y="526541"/>
                </a:lnTo>
                <a:lnTo>
                  <a:pt x="444246" y="701801"/>
                </a:lnTo>
                <a:lnTo>
                  <a:pt x="0" y="526541"/>
                </a:lnTo>
                <a:close/>
              </a:path>
            </a:pathLst>
          </a:custGeom>
          <a:ln w="9525">
            <a:solidFill>
              <a:srgbClr val="000000"/>
            </a:solidFill>
          </a:ln>
        </p:spPr>
        <p:txBody>
          <a:bodyPr wrap="square" lIns="0" tIns="0" rIns="0" bIns="0" rtlCol="0"/>
          <a:lstStyle/>
          <a:p>
            <a:endParaRPr sz="1634"/>
          </a:p>
        </p:txBody>
      </p:sp>
    </p:spTree>
    <p:extLst>
      <p:ext uri="{BB962C8B-B14F-4D97-AF65-F5344CB8AC3E}">
        <p14:creationId xmlns:p14="http://schemas.microsoft.com/office/powerpoint/2010/main" val="15124787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067300" y="5678194"/>
            <a:ext cx="3135662" cy="384721"/>
          </a:xfrm>
          <a:prstGeom prst="rect">
            <a:avLst/>
          </a:prstGeom>
        </p:spPr>
        <p:txBody>
          <a:bodyPr vert="horz" wrap="square" lIns="0" tIns="0" rIns="0" bIns="0" rtlCol="0">
            <a:spAutoFit/>
          </a:bodyPr>
          <a:lstStyle/>
          <a:p>
            <a:pPr marL="11527">
              <a:lnSpc>
                <a:spcPts val="1520"/>
              </a:lnSpc>
            </a:pPr>
            <a:r>
              <a:rPr sz="1271" b="1" spc="-9" dirty="0">
                <a:latin typeface="Arial"/>
                <a:cs typeface="Arial"/>
              </a:rPr>
              <a:t>Source: IG-LMCS</a:t>
            </a:r>
            <a:r>
              <a:rPr sz="1271" b="1" spc="-5" dirty="0">
                <a:latin typeface="Arial"/>
                <a:cs typeface="Arial"/>
              </a:rPr>
              <a:t> </a:t>
            </a:r>
            <a:r>
              <a:rPr sz="1271" b="1" spc="-9" dirty="0">
                <a:latin typeface="Arial"/>
                <a:cs typeface="Arial"/>
              </a:rPr>
              <a:t>(2007)</a:t>
            </a:r>
            <a:endParaRPr sz="1271">
              <a:latin typeface="Arial"/>
              <a:cs typeface="Arial"/>
            </a:endParaRPr>
          </a:p>
          <a:p>
            <a:pPr marL="11527">
              <a:lnSpc>
                <a:spcPts val="1520"/>
              </a:lnSpc>
            </a:pPr>
            <a:r>
              <a:rPr sz="1271" b="1" spc="-9" dirty="0">
                <a:latin typeface="Arial"/>
                <a:cs typeface="Arial"/>
              </a:rPr>
              <a:t>GMES </a:t>
            </a:r>
            <a:r>
              <a:rPr sz="1271" b="1" spc="-5" dirty="0">
                <a:latin typeface="Arial"/>
                <a:cs typeface="Arial"/>
              </a:rPr>
              <a:t>Global Land </a:t>
            </a:r>
            <a:r>
              <a:rPr sz="1271" b="1" spc="-9" dirty="0">
                <a:latin typeface="Arial"/>
                <a:cs typeface="Arial"/>
              </a:rPr>
              <a:t>Working Group,</a:t>
            </a:r>
            <a:r>
              <a:rPr sz="1271" b="1" spc="9" dirty="0">
                <a:latin typeface="Arial"/>
                <a:cs typeface="Arial"/>
              </a:rPr>
              <a:t> </a:t>
            </a:r>
            <a:r>
              <a:rPr sz="1271" b="1" spc="-9" dirty="0">
                <a:latin typeface="Arial"/>
                <a:cs typeface="Arial"/>
              </a:rPr>
              <a:t>2008</a:t>
            </a:r>
            <a:endParaRPr sz="1271">
              <a:latin typeface="Arial"/>
              <a:cs typeface="Arial"/>
            </a:endParaRPr>
          </a:p>
        </p:txBody>
      </p:sp>
      <p:sp>
        <p:nvSpPr>
          <p:cNvPr id="3" name="object 3"/>
          <p:cNvSpPr txBox="1"/>
          <p:nvPr/>
        </p:nvSpPr>
        <p:spPr>
          <a:xfrm>
            <a:off x="2018896" y="5570990"/>
            <a:ext cx="2530544" cy="195566"/>
          </a:xfrm>
          <a:prstGeom prst="rect">
            <a:avLst/>
          </a:prstGeom>
        </p:spPr>
        <p:txBody>
          <a:bodyPr vert="horz" wrap="square" lIns="0" tIns="0" rIns="0" bIns="0" rtlCol="0">
            <a:spAutoFit/>
          </a:bodyPr>
          <a:lstStyle/>
          <a:p>
            <a:pPr marL="112960" indent="-101433">
              <a:buChar char="•"/>
              <a:tabLst>
                <a:tab pos="113536" algn="l"/>
              </a:tabLst>
            </a:pPr>
            <a:r>
              <a:rPr sz="1271" spc="-9" dirty="0">
                <a:latin typeface="Arial"/>
                <a:cs typeface="Arial"/>
              </a:rPr>
              <a:t>Ramsar Convention </a:t>
            </a:r>
            <a:r>
              <a:rPr sz="1271" spc="-5" dirty="0">
                <a:latin typeface="Arial"/>
                <a:cs typeface="Arial"/>
              </a:rPr>
              <a:t>on</a:t>
            </a:r>
            <a:r>
              <a:rPr sz="1271" spc="9" dirty="0">
                <a:latin typeface="Arial"/>
                <a:cs typeface="Arial"/>
              </a:rPr>
              <a:t> </a:t>
            </a:r>
            <a:r>
              <a:rPr sz="1271" spc="-9" dirty="0">
                <a:latin typeface="Arial"/>
                <a:cs typeface="Arial"/>
              </a:rPr>
              <a:t>Wetlands.</a:t>
            </a:r>
            <a:endParaRPr sz="1271">
              <a:latin typeface="Arial"/>
              <a:cs typeface="Arial"/>
            </a:endParaRPr>
          </a:p>
        </p:txBody>
      </p:sp>
      <p:sp>
        <p:nvSpPr>
          <p:cNvPr id="4" name="object 4"/>
          <p:cNvSpPr txBox="1"/>
          <p:nvPr/>
        </p:nvSpPr>
        <p:spPr>
          <a:xfrm>
            <a:off x="2018879" y="1393038"/>
            <a:ext cx="8221532" cy="4214295"/>
          </a:xfrm>
          <a:prstGeom prst="rect">
            <a:avLst/>
          </a:prstGeom>
        </p:spPr>
        <p:txBody>
          <a:bodyPr vert="horz" wrap="square" lIns="0" tIns="0" rIns="0" bIns="0" rtlCol="0">
            <a:spAutoFit/>
          </a:bodyPr>
          <a:lstStyle/>
          <a:p>
            <a:pPr marL="11527"/>
            <a:r>
              <a:rPr sz="1452" b="1" spc="-5" dirty="0">
                <a:solidFill>
                  <a:srgbClr val="A50021"/>
                </a:solidFill>
                <a:latin typeface="Arial"/>
                <a:cs typeface="Arial"/>
              </a:rPr>
              <a:t>EU Policy</a:t>
            </a:r>
            <a:r>
              <a:rPr sz="1452" b="1" spc="-77" dirty="0">
                <a:solidFill>
                  <a:srgbClr val="A50021"/>
                </a:solidFill>
                <a:latin typeface="Arial"/>
                <a:cs typeface="Arial"/>
              </a:rPr>
              <a:t> </a:t>
            </a:r>
            <a:r>
              <a:rPr sz="1452" b="1" spc="-5" dirty="0">
                <a:solidFill>
                  <a:srgbClr val="A50021"/>
                </a:solidFill>
                <a:latin typeface="Arial"/>
                <a:cs typeface="Arial"/>
              </a:rPr>
              <a:t>areas</a:t>
            </a:r>
            <a:endParaRPr sz="1452">
              <a:latin typeface="Arial"/>
              <a:cs typeface="Arial"/>
            </a:endParaRPr>
          </a:p>
          <a:p>
            <a:pPr marL="11527">
              <a:lnSpc>
                <a:spcPts val="1520"/>
              </a:lnSpc>
              <a:spcBef>
                <a:spcPts val="290"/>
              </a:spcBef>
              <a:buChar char="•"/>
              <a:tabLst>
                <a:tab pos="113536" algn="l"/>
              </a:tabLst>
            </a:pPr>
            <a:r>
              <a:rPr sz="1271" spc="-9" dirty="0">
                <a:latin typeface="Arial"/>
                <a:cs typeface="Arial"/>
              </a:rPr>
              <a:t>Environmental thematic </a:t>
            </a:r>
            <a:r>
              <a:rPr sz="1271" spc="-5" dirty="0">
                <a:latin typeface="Arial"/>
                <a:cs typeface="Arial"/>
              </a:rPr>
              <a:t>strategies on </a:t>
            </a:r>
            <a:r>
              <a:rPr sz="1271" spc="-9" dirty="0">
                <a:latin typeface="Arial"/>
                <a:cs typeface="Arial"/>
              </a:rPr>
              <a:t>urban environment, </a:t>
            </a:r>
            <a:r>
              <a:rPr sz="1271" spc="-5" dirty="0">
                <a:latin typeface="Arial"/>
                <a:cs typeface="Arial"/>
              </a:rPr>
              <a:t>soil </a:t>
            </a:r>
            <a:r>
              <a:rPr sz="1271" spc="-9" dirty="0">
                <a:latin typeface="Arial"/>
                <a:cs typeface="Arial"/>
              </a:rPr>
              <a:t>protection </a:t>
            </a:r>
            <a:r>
              <a:rPr sz="1271" spc="-5" dirty="0">
                <a:latin typeface="Arial"/>
                <a:cs typeface="Arial"/>
              </a:rPr>
              <a:t>and </a:t>
            </a:r>
            <a:r>
              <a:rPr sz="1271" spc="-9" dirty="0">
                <a:latin typeface="Arial"/>
                <a:cs typeface="Arial"/>
              </a:rPr>
              <a:t>sustainable </a:t>
            </a:r>
            <a:r>
              <a:rPr sz="1271" spc="-5" dirty="0">
                <a:latin typeface="Arial"/>
                <a:cs typeface="Arial"/>
              </a:rPr>
              <a:t>use of </a:t>
            </a:r>
            <a:r>
              <a:rPr sz="1271" spc="-9" dirty="0">
                <a:latin typeface="Arial"/>
                <a:cs typeface="Arial"/>
              </a:rPr>
              <a:t>natural</a:t>
            </a:r>
            <a:r>
              <a:rPr sz="1271" spc="236" dirty="0">
                <a:latin typeface="Arial"/>
                <a:cs typeface="Arial"/>
              </a:rPr>
              <a:t> </a:t>
            </a:r>
            <a:r>
              <a:rPr sz="1271" spc="-9" dirty="0">
                <a:latin typeface="Arial"/>
                <a:cs typeface="Arial"/>
              </a:rPr>
              <a:t>resources;</a:t>
            </a:r>
            <a:endParaRPr sz="1271">
              <a:latin typeface="Arial"/>
              <a:cs typeface="Arial"/>
            </a:endParaRPr>
          </a:p>
          <a:p>
            <a:pPr marL="112960" indent="-101433">
              <a:lnSpc>
                <a:spcPts val="1520"/>
              </a:lnSpc>
              <a:buChar char="•"/>
              <a:tabLst>
                <a:tab pos="113536" algn="l"/>
              </a:tabLst>
            </a:pPr>
            <a:r>
              <a:rPr sz="1271" spc="-9" dirty="0">
                <a:latin typeface="Arial"/>
                <a:cs typeface="Arial"/>
              </a:rPr>
              <a:t>Reporting obligations under </a:t>
            </a:r>
            <a:r>
              <a:rPr sz="1271" dirty="0">
                <a:latin typeface="Arial"/>
                <a:cs typeface="Arial"/>
              </a:rPr>
              <a:t>the </a:t>
            </a:r>
            <a:r>
              <a:rPr sz="1271" spc="-5" dirty="0">
                <a:latin typeface="Arial"/>
                <a:cs typeface="Arial"/>
              </a:rPr>
              <a:t>Water </a:t>
            </a:r>
            <a:r>
              <a:rPr sz="1271" spc="-9" dirty="0">
                <a:latin typeface="Arial"/>
                <a:cs typeface="Arial"/>
              </a:rPr>
              <a:t>framework directive, management </a:t>
            </a:r>
            <a:r>
              <a:rPr sz="1271" spc="-5" dirty="0">
                <a:latin typeface="Arial"/>
                <a:cs typeface="Arial"/>
              </a:rPr>
              <a:t>of </a:t>
            </a:r>
            <a:r>
              <a:rPr sz="1271" spc="-9" dirty="0">
                <a:latin typeface="Arial"/>
                <a:cs typeface="Arial"/>
              </a:rPr>
              <a:t>Natura2000</a:t>
            </a:r>
            <a:r>
              <a:rPr sz="1271" spc="213" dirty="0">
                <a:latin typeface="Arial"/>
                <a:cs typeface="Arial"/>
              </a:rPr>
              <a:t> </a:t>
            </a:r>
            <a:r>
              <a:rPr sz="1271" spc="-9" dirty="0">
                <a:latin typeface="Arial"/>
                <a:cs typeface="Arial"/>
              </a:rPr>
              <a:t>sites,</a:t>
            </a:r>
            <a:endParaRPr sz="1271">
              <a:latin typeface="Arial"/>
              <a:cs typeface="Arial"/>
            </a:endParaRPr>
          </a:p>
          <a:p>
            <a:pPr marL="112960" indent="-101433">
              <a:lnSpc>
                <a:spcPts val="1520"/>
              </a:lnSpc>
              <a:buChar char="•"/>
              <a:tabLst>
                <a:tab pos="113536" algn="l"/>
              </a:tabLst>
            </a:pPr>
            <a:r>
              <a:rPr sz="1271" spc="-9" dirty="0">
                <a:latin typeface="Arial"/>
                <a:cs typeface="Arial"/>
              </a:rPr>
              <a:t>Environmental impact assessments </a:t>
            </a:r>
            <a:r>
              <a:rPr sz="1271" spc="-5" dirty="0">
                <a:latin typeface="Arial"/>
                <a:cs typeface="Arial"/>
              </a:rPr>
              <a:t>and</a:t>
            </a:r>
            <a:r>
              <a:rPr sz="1271" spc="68" dirty="0">
                <a:latin typeface="Arial"/>
                <a:cs typeface="Arial"/>
              </a:rPr>
              <a:t> </a:t>
            </a:r>
            <a:r>
              <a:rPr sz="1271" spc="-9" dirty="0">
                <a:latin typeface="Arial"/>
                <a:cs typeface="Arial"/>
              </a:rPr>
              <a:t>reporting;</a:t>
            </a:r>
            <a:endParaRPr sz="1271">
              <a:latin typeface="Arial"/>
              <a:cs typeface="Arial"/>
            </a:endParaRPr>
          </a:p>
          <a:p>
            <a:pPr marL="112960" indent="-101433">
              <a:lnSpc>
                <a:spcPts val="1520"/>
              </a:lnSpc>
              <a:buChar char="•"/>
              <a:tabLst>
                <a:tab pos="113536" algn="l"/>
              </a:tabLst>
            </a:pPr>
            <a:r>
              <a:rPr sz="1271" spc="-9" dirty="0">
                <a:latin typeface="Arial"/>
                <a:cs typeface="Arial"/>
              </a:rPr>
              <a:t>Regional policies, </a:t>
            </a:r>
            <a:r>
              <a:rPr sz="1271" spc="-5" dirty="0">
                <a:latin typeface="Arial"/>
                <a:cs typeface="Arial"/>
              </a:rPr>
              <a:t>territorial </a:t>
            </a:r>
            <a:r>
              <a:rPr sz="1271" spc="-9" dirty="0">
                <a:latin typeface="Arial"/>
                <a:cs typeface="Arial"/>
              </a:rPr>
              <a:t>cohesion </a:t>
            </a:r>
            <a:r>
              <a:rPr sz="1271" spc="-5" dirty="0">
                <a:latin typeface="Arial"/>
                <a:cs typeface="Arial"/>
              </a:rPr>
              <a:t>and European </a:t>
            </a:r>
            <a:r>
              <a:rPr sz="1271" spc="-9" dirty="0">
                <a:latin typeface="Arial"/>
                <a:cs typeface="Arial"/>
              </a:rPr>
              <a:t>spatial development</a:t>
            </a:r>
            <a:r>
              <a:rPr sz="1271" spc="163" dirty="0">
                <a:latin typeface="Arial"/>
                <a:cs typeface="Arial"/>
              </a:rPr>
              <a:t> </a:t>
            </a:r>
            <a:r>
              <a:rPr sz="1271" spc="-9" dirty="0">
                <a:latin typeface="Arial"/>
                <a:cs typeface="Arial"/>
              </a:rPr>
              <a:t>perspectives;</a:t>
            </a:r>
            <a:endParaRPr sz="1271">
              <a:latin typeface="Arial"/>
              <a:cs typeface="Arial"/>
            </a:endParaRPr>
          </a:p>
          <a:p>
            <a:pPr marL="112960" indent="-101433">
              <a:lnSpc>
                <a:spcPts val="1520"/>
              </a:lnSpc>
              <a:buChar char="•"/>
              <a:tabLst>
                <a:tab pos="113536" algn="l"/>
              </a:tabLst>
            </a:pPr>
            <a:r>
              <a:rPr sz="1271" spc="-9" dirty="0">
                <a:latin typeface="Arial"/>
                <a:cs typeface="Arial"/>
              </a:rPr>
              <a:t>Common </a:t>
            </a:r>
            <a:r>
              <a:rPr sz="1271" spc="-5" dirty="0">
                <a:latin typeface="Arial"/>
                <a:cs typeface="Arial"/>
              </a:rPr>
              <a:t>Agricultural Policy</a:t>
            </a:r>
            <a:r>
              <a:rPr sz="1271" spc="14" dirty="0">
                <a:latin typeface="Arial"/>
                <a:cs typeface="Arial"/>
              </a:rPr>
              <a:t> </a:t>
            </a:r>
            <a:r>
              <a:rPr sz="1271" spc="-5" dirty="0">
                <a:latin typeface="Arial"/>
                <a:cs typeface="Arial"/>
              </a:rPr>
              <a:t>(CAP);</a:t>
            </a:r>
            <a:endParaRPr sz="1271">
              <a:latin typeface="Arial"/>
              <a:cs typeface="Arial"/>
            </a:endParaRPr>
          </a:p>
          <a:p>
            <a:pPr marL="112960" indent="-101433">
              <a:lnSpc>
                <a:spcPts val="1520"/>
              </a:lnSpc>
              <a:buChar char="•"/>
              <a:tabLst>
                <a:tab pos="113536" algn="l"/>
              </a:tabLst>
            </a:pPr>
            <a:r>
              <a:rPr sz="1271" spc="-9" dirty="0">
                <a:latin typeface="Arial"/>
                <a:cs typeface="Arial"/>
              </a:rPr>
              <a:t>Common Transport</a:t>
            </a:r>
            <a:r>
              <a:rPr sz="1271" spc="-5" dirty="0">
                <a:latin typeface="Arial"/>
                <a:cs typeface="Arial"/>
              </a:rPr>
              <a:t> </a:t>
            </a:r>
            <a:r>
              <a:rPr sz="1271" spc="-9" dirty="0">
                <a:latin typeface="Arial"/>
                <a:cs typeface="Arial"/>
              </a:rPr>
              <a:t>Policy;</a:t>
            </a:r>
            <a:endParaRPr sz="1271">
              <a:latin typeface="Arial"/>
              <a:cs typeface="Arial"/>
            </a:endParaRPr>
          </a:p>
          <a:p>
            <a:pPr marL="112960" indent="-101433">
              <a:lnSpc>
                <a:spcPts val="1520"/>
              </a:lnSpc>
              <a:buChar char="•"/>
              <a:tabLst>
                <a:tab pos="113536" algn="l"/>
              </a:tabLst>
            </a:pPr>
            <a:r>
              <a:rPr sz="1271" spc="-5" dirty="0">
                <a:latin typeface="Arial"/>
                <a:cs typeface="Arial"/>
              </a:rPr>
              <a:t>EU </a:t>
            </a:r>
            <a:r>
              <a:rPr sz="1271" spc="-9" dirty="0">
                <a:latin typeface="Arial"/>
                <a:cs typeface="Arial"/>
              </a:rPr>
              <a:t>Development Policies </a:t>
            </a:r>
            <a:r>
              <a:rPr sz="1271" spc="-5" dirty="0">
                <a:latin typeface="Arial"/>
                <a:cs typeface="Arial"/>
              </a:rPr>
              <a:t>(i.e. </a:t>
            </a:r>
            <a:r>
              <a:rPr sz="1271" spc="-9" dirty="0">
                <a:latin typeface="Arial"/>
                <a:cs typeface="Arial"/>
              </a:rPr>
              <a:t>sustainable development </a:t>
            </a:r>
            <a:r>
              <a:rPr sz="1271" spc="-5" dirty="0">
                <a:latin typeface="Arial"/>
                <a:cs typeface="Arial"/>
              </a:rPr>
              <a:t>and poverty </a:t>
            </a:r>
            <a:r>
              <a:rPr sz="1271" spc="-9" dirty="0">
                <a:latin typeface="Arial"/>
                <a:cs typeface="Arial"/>
              </a:rPr>
              <a:t>reduction, </a:t>
            </a:r>
            <a:r>
              <a:rPr sz="1271" spc="-5" dirty="0">
                <a:latin typeface="Arial"/>
                <a:cs typeface="Arial"/>
              </a:rPr>
              <a:t>food</a:t>
            </a:r>
            <a:r>
              <a:rPr sz="1271" spc="185" dirty="0">
                <a:latin typeface="Arial"/>
                <a:cs typeface="Arial"/>
              </a:rPr>
              <a:t> </a:t>
            </a:r>
            <a:r>
              <a:rPr sz="1271" spc="-9" dirty="0">
                <a:latin typeface="Arial"/>
                <a:cs typeface="Arial"/>
              </a:rPr>
              <a:t>security);</a:t>
            </a:r>
            <a:endParaRPr sz="1271">
              <a:latin typeface="Arial"/>
              <a:cs typeface="Arial"/>
            </a:endParaRPr>
          </a:p>
          <a:p>
            <a:pPr marL="112384" indent="-100857">
              <a:lnSpc>
                <a:spcPts val="1520"/>
              </a:lnSpc>
              <a:buChar char="•"/>
              <a:tabLst>
                <a:tab pos="112960" algn="l"/>
              </a:tabLst>
            </a:pPr>
            <a:r>
              <a:rPr sz="1271" spc="-9" dirty="0">
                <a:latin typeface="Arial"/>
                <a:cs typeface="Arial"/>
              </a:rPr>
              <a:t>Infrastructure </a:t>
            </a:r>
            <a:r>
              <a:rPr sz="1271" spc="-5" dirty="0">
                <a:latin typeface="Arial"/>
                <a:cs typeface="Arial"/>
              </a:rPr>
              <a:t>for </a:t>
            </a:r>
            <a:r>
              <a:rPr sz="1271" spc="-9" dirty="0">
                <a:latin typeface="Arial"/>
                <a:cs typeface="Arial"/>
              </a:rPr>
              <a:t>spatial information </a:t>
            </a:r>
            <a:r>
              <a:rPr sz="1271" spc="-5" dirty="0">
                <a:latin typeface="Arial"/>
                <a:cs typeface="Arial"/>
              </a:rPr>
              <a:t>in </a:t>
            </a:r>
            <a:r>
              <a:rPr sz="1271" spc="-9" dirty="0">
                <a:latin typeface="Arial"/>
                <a:cs typeface="Arial"/>
              </a:rPr>
              <a:t>Europe </a:t>
            </a:r>
            <a:r>
              <a:rPr sz="1271" spc="-5" dirty="0">
                <a:latin typeface="Arial"/>
                <a:cs typeface="Arial"/>
              </a:rPr>
              <a:t>– INSPIRE and</a:t>
            </a:r>
            <a:r>
              <a:rPr sz="1271" spc="127" dirty="0">
                <a:latin typeface="Arial"/>
                <a:cs typeface="Arial"/>
              </a:rPr>
              <a:t> </a:t>
            </a:r>
            <a:r>
              <a:rPr sz="1271" spc="-9" dirty="0">
                <a:latin typeface="Arial"/>
                <a:cs typeface="Arial"/>
              </a:rPr>
              <a:t>ESDI.</a:t>
            </a:r>
            <a:endParaRPr sz="1271">
              <a:latin typeface="Arial"/>
              <a:cs typeface="Arial"/>
            </a:endParaRPr>
          </a:p>
          <a:p>
            <a:pPr>
              <a:spcBef>
                <a:spcPts val="41"/>
              </a:spcBef>
              <a:buFont typeface="Arial"/>
              <a:buChar char="•"/>
            </a:pPr>
            <a:endParaRPr sz="1044">
              <a:latin typeface="Times New Roman"/>
              <a:cs typeface="Times New Roman"/>
            </a:endParaRPr>
          </a:p>
          <a:p>
            <a:pPr marL="11527">
              <a:spcBef>
                <a:spcPts val="5"/>
              </a:spcBef>
            </a:pPr>
            <a:r>
              <a:rPr sz="1452" b="1" spc="-5" dirty="0">
                <a:solidFill>
                  <a:srgbClr val="A50021"/>
                </a:solidFill>
                <a:latin typeface="Arial"/>
                <a:cs typeface="Arial"/>
              </a:rPr>
              <a:t>International Environmental</a:t>
            </a:r>
            <a:r>
              <a:rPr sz="1452" b="1" spc="-36" dirty="0">
                <a:solidFill>
                  <a:srgbClr val="A50021"/>
                </a:solidFill>
                <a:latin typeface="Arial"/>
                <a:cs typeface="Arial"/>
              </a:rPr>
              <a:t> </a:t>
            </a:r>
            <a:r>
              <a:rPr sz="1452" b="1" spc="-5" dirty="0">
                <a:solidFill>
                  <a:srgbClr val="A50021"/>
                </a:solidFill>
                <a:latin typeface="Arial"/>
                <a:cs typeface="Arial"/>
              </a:rPr>
              <a:t>Agreements</a:t>
            </a:r>
            <a:endParaRPr sz="1452">
              <a:latin typeface="Arial"/>
              <a:cs typeface="Arial"/>
            </a:endParaRPr>
          </a:p>
          <a:p>
            <a:pPr marL="112384" indent="-100857">
              <a:lnSpc>
                <a:spcPts val="1520"/>
              </a:lnSpc>
              <a:spcBef>
                <a:spcPts val="263"/>
              </a:spcBef>
              <a:buChar char="•"/>
              <a:tabLst>
                <a:tab pos="112960" algn="l"/>
              </a:tabLst>
            </a:pPr>
            <a:r>
              <a:rPr sz="1271" spc="-5" dirty="0">
                <a:latin typeface="Arial"/>
                <a:cs typeface="Arial"/>
              </a:rPr>
              <a:t>the three Rio</a:t>
            </a:r>
            <a:r>
              <a:rPr sz="1271" spc="-45" dirty="0">
                <a:latin typeface="Arial"/>
                <a:cs typeface="Arial"/>
              </a:rPr>
              <a:t> </a:t>
            </a:r>
            <a:r>
              <a:rPr sz="1271" spc="-9" dirty="0">
                <a:latin typeface="Arial"/>
                <a:cs typeface="Arial"/>
              </a:rPr>
              <a:t>Conventions:</a:t>
            </a:r>
            <a:endParaRPr sz="1271">
              <a:latin typeface="Arial"/>
              <a:cs typeface="Arial"/>
            </a:endParaRPr>
          </a:p>
          <a:p>
            <a:pPr marL="841436" marR="1387217" lvl="1">
              <a:lnSpc>
                <a:spcPts val="1516"/>
              </a:lnSpc>
              <a:spcBef>
                <a:spcPts val="54"/>
              </a:spcBef>
              <a:buChar char="o"/>
              <a:tabLst>
                <a:tab pos="975720" algn="l"/>
              </a:tabLst>
            </a:pPr>
            <a:r>
              <a:rPr sz="1271" spc="-5" dirty="0">
                <a:latin typeface="Arial"/>
                <a:cs typeface="Arial"/>
              </a:rPr>
              <a:t>UN </a:t>
            </a:r>
            <a:r>
              <a:rPr sz="1271" spc="-9" dirty="0">
                <a:latin typeface="Arial"/>
                <a:cs typeface="Arial"/>
              </a:rPr>
              <a:t>Framework Convention </a:t>
            </a:r>
            <a:r>
              <a:rPr sz="1271" spc="-5" dirty="0">
                <a:latin typeface="Arial"/>
                <a:cs typeface="Arial"/>
              </a:rPr>
              <a:t>on </a:t>
            </a:r>
            <a:r>
              <a:rPr sz="1271" spc="-9" dirty="0">
                <a:latin typeface="Arial"/>
                <a:cs typeface="Arial"/>
              </a:rPr>
              <a:t>Climate </a:t>
            </a:r>
            <a:r>
              <a:rPr sz="1271" spc="-5" dirty="0">
                <a:latin typeface="Arial"/>
                <a:cs typeface="Arial"/>
              </a:rPr>
              <a:t>Change (UNFCCC) and its Kyoto </a:t>
            </a:r>
            <a:r>
              <a:rPr sz="1271" spc="-9" dirty="0">
                <a:latin typeface="Arial"/>
                <a:cs typeface="Arial"/>
              </a:rPr>
              <a:t>Protocol,  </a:t>
            </a:r>
            <a:r>
              <a:rPr sz="1271" spc="-5" dirty="0">
                <a:latin typeface="Arial"/>
                <a:cs typeface="Arial"/>
              </a:rPr>
              <a:t>o UN </a:t>
            </a:r>
            <a:r>
              <a:rPr sz="1271" spc="-9" dirty="0">
                <a:latin typeface="Arial"/>
                <a:cs typeface="Arial"/>
              </a:rPr>
              <a:t>Convention </a:t>
            </a:r>
            <a:r>
              <a:rPr sz="1271" spc="-5" dirty="0">
                <a:latin typeface="Arial"/>
                <a:cs typeface="Arial"/>
              </a:rPr>
              <a:t>to </a:t>
            </a:r>
            <a:r>
              <a:rPr sz="1271" spc="-9" dirty="0">
                <a:latin typeface="Arial"/>
                <a:cs typeface="Arial"/>
              </a:rPr>
              <a:t>Combat </a:t>
            </a:r>
            <a:r>
              <a:rPr sz="1271" spc="-5" dirty="0">
                <a:latin typeface="Arial"/>
                <a:cs typeface="Arial"/>
              </a:rPr>
              <a:t>Desertification</a:t>
            </a:r>
            <a:r>
              <a:rPr sz="1271" spc="68" dirty="0">
                <a:latin typeface="Arial"/>
                <a:cs typeface="Arial"/>
              </a:rPr>
              <a:t> </a:t>
            </a:r>
            <a:r>
              <a:rPr sz="1271" spc="-5" dirty="0">
                <a:latin typeface="Arial"/>
                <a:cs typeface="Arial"/>
              </a:rPr>
              <a:t>(UNCCD),</a:t>
            </a:r>
            <a:endParaRPr sz="1271">
              <a:latin typeface="Arial"/>
              <a:cs typeface="Arial"/>
            </a:endParaRPr>
          </a:p>
          <a:p>
            <a:pPr marL="975720" lvl="1" indent="-134284">
              <a:lnSpc>
                <a:spcPts val="1470"/>
              </a:lnSpc>
              <a:buChar char="o"/>
              <a:tabLst>
                <a:tab pos="976296" algn="l"/>
              </a:tabLst>
            </a:pPr>
            <a:r>
              <a:rPr sz="1271" spc="-5" dirty="0">
                <a:latin typeface="Arial"/>
                <a:cs typeface="Arial"/>
              </a:rPr>
              <a:t>UN </a:t>
            </a:r>
            <a:r>
              <a:rPr sz="1271" spc="-9" dirty="0">
                <a:latin typeface="Arial"/>
                <a:cs typeface="Arial"/>
              </a:rPr>
              <a:t>Convention </a:t>
            </a:r>
            <a:r>
              <a:rPr sz="1271" spc="-5" dirty="0">
                <a:latin typeface="Arial"/>
                <a:cs typeface="Arial"/>
              </a:rPr>
              <a:t>on Biological Diversity</a:t>
            </a:r>
            <a:r>
              <a:rPr sz="1271" spc="23" dirty="0">
                <a:latin typeface="Arial"/>
                <a:cs typeface="Arial"/>
              </a:rPr>
              <a:t> </a:t>
            </a:r>
            <a:r>
              <a:rPr sz="1271" spc="-5" dirty="0">
                <a:latin typeface="Arial"/>
                <a:cs typeface="Arial"/>
              </a:rPr>
              <a:t>(UNCBD),</a:t>
            </a:r>
            <a:endParaRPr sz="1271">
              <a:latin typeface="Arial"/>
              <a:cs typeface="Arial"/>
            </a:endParaRPr>
          </a:p>
          <a:p>
            <a:pPr marL="112384" indent="-100857">
              <a:buChar char="•"/>
              <a:tabLst>
                <a:tab pos="112960" algn="l"/>
              </a:tabLst>
            </a:pPr>
            <a:r>
              <a:rPr sz="1271" spc="-5" dirty="0">
                <a:latin typeface="Arial"/>
                <a:cs typeface="Arial"/>
              </a:rPr>
              <a:t>the UN-ECE Long </a:t>
            </a:r>
            <a:r>
              <a:rPr sz="1271" spc="-9" dirty="0">
                <a:latin typeface="Arial"/>
                <a:cs typeface="Arial"/>
              </a:rPr>
              <a:t>Range Transboundary </a:t>
            </a:r>
            <a:r>
              <a:rPr sz="1271" spc="-5" dirty="0">
                <a:latin typeface="Arial"/>
                <a:cs typeface="Arial"/>
              </a:rPr>
              <a:t>Air </a:t>
            </a:r>
            <a:r>
              <a:rPr sz="1271" spc="-9" dirty="0">
                <a:latin typeface="Arial"/>
                <a:cs typeface="Arial"/>
              </a:rPr>
              <a:t>Pollution Deposition </a:t>
            </a:r>
            <a:r>
              <a:rPr sz="1271" spc="-5" dirty="0">
                <a:latin typeface="Arial"/>
                <a:cs typeface="Arial"/>
              </a:rPr>
              <a:t>and </a:t>
            </a:r>
            <a:r>
              <a:rPr sz="1271" spc="-9" dirty="0">
                <a:latin typeface="Arial"/>
                <a:cs typeface="Arial"/>
              </a:rPr>
              <a:t>dispersion</a:t>
            </a:r>
            <a:r>
              <a:rPr sz="1271" spc="163" dirty="0">
                <a:latin typeface="Arial"/>
                <a:cs typeface="Arial"/>
              </a:rPr>
              <a:t> </a:t>
            </a:r>
            <a:r>
              <a:rPr sz="1271" spc="-9" dirty="0">
                <a:latin typeface="Arial"/>
                <a:cs typeface="Arial"/>
              </a:rPr>
              <a:t>modelling,.</a:t>
            </a:r>
            <a:endParaRPr sz="1271">
              <a:latin typeface="Arial"/>
              <a:cs typeface="Arial"/>
            </a:endParaRPr>
          </a:p>
          <a:p>
            <a:pPr>
              <a:spcBef>
                <a:spcPts val="14"/>
              </a:spcBef>
              <a:buFont typeface="Arial"/>
              <a:buChar char="•"/>
            </a:pPr>
            <a:endParaRPr sz="1089">
              <a:latin typeface="Times New Roman"/>
              <a:cs typeface="Times New Roman"/>
            </a:endParaRPr>
          </a:p>
          <a:p>
            <a:pPr marL="11527"/>
            <a:r>
              <a:rPr sz="1452" b="1" spc="-5" dirty="0">
                <a:solidFill>
                  <a:srgbClr val="A50021"/>
                </a:solidFill>
                <a:latin typeface="Arial"/>
                <a:cs typeface="Arial"/>
              </a:rPr>
              <a:t>Other international</a:t>
            </a:r>
            <a:r>
              <a:rPr sz="1452" b="1" spc="-41" dirty="0">
                <a:solidFill>
                  <a:srgbClr val="A50021"/>
                </a:solidFill>
                <a:latin typeface="Arial"/>
                <a:cs typeface="Arial"/>
              </a:rPr>
              <a:t> </a:t>
            </a:r>
            <a:r>
              <a:rPr sz="1452" b="1" spc="-5" dirty="0">
                <a:solidFill>
                  <a:srgbClr val="A50021"/>
                </a:solidFill>
                <a:latin typeface="Arial"/>
                <a:cs typeface="Arial"/>
              </a:rPr>
              <a:t>conventions/agreements</a:t>
            </a:r>
            <a:endParaRPr sz="1452">
              <a:latin typeface="Arial"/>
              <a:cs typeface="Arial"/>
            </a:endParaRPr>
          </a:p>
          <a:p>
            <a:pPr marL="11527" marR="707152">
              <a:spcBef>
                <a:spcPts val="272"/>
              </a:spcBef>
              <a:buChar char="•"/>
              <a:tabLst>
                <a:tab pos="113536" algn="l"/>
              </a:tabLst>
            </a:pPr>
            <a:r>
              <a:rPr sz="1271" spc="-5" dirty="0">
                <a:latin typeface="Arial"/>
                <a:cs typeface="Arial"/>
              </a:rPr>
              <a:t>UN </a:t>
            </a:r>
            <a:r>
              <a:rPr sz="1271" spc="-9" dirty="0">
                <a:latin typeface="Arial"/>
                <a:cs typeface="Arial"/>
              </a:rPr>
              <a:t>Forum </a:t>
            </a:r>
            <a:r>
              <a:rPr sz="1271" spc="-5" dirty="0">
                <a:latin typeface="Arial"/>
                <a:cs typeface="Arial"/>
              </a:rPr>
              <a:t>on </a:t>
            </a:r>
            <a:r>
              <a:rPr sz="1271" spc="-9" dirty="0">
                <a:latin typeface="Arial"/>
                <a:cs typeface="Arial"/>
              </a:rPr>
              <a:t>Forest </a:t>
            </a:r>
            <a:r>
              <a:rPr sz="1271" spc="-5" dirty="0">
                <a:latin typeface="Arial"/>
                <a:cs typeface="Arial"/>
              </a:rPr>
              <a:t>with the </a:t>
            </a:r>
            <a:r>
              <a:rPr sz="1271" spc="-9" dirty="0">
                <a:latin typeface="Arial"/>
                <a:cs typeface="Arial"/>
              </a:rPr>
              <a:t>related “FLEGT </a:t>
            </a:r>
            <a:r>
              <a:rPr sz="1271" spc="-5" dirty="0">
                <a:latin typeface="Arial"/>
                <a:cs typeface="Arial"/>
              </a:rPr>
              <a:t>” </a:t>
            </a:r>
            <a:r>
              <a:rPr sz="1271" spc="-9" dirty="0">
                <a:latin typeface="Arial"/>
                <a:cs typeface="Arial"/>
              </a:rPr>
              <a:t>policy whereby </a:t>
            </a:r>
            <a:r>
              <a:rPr sz="1271" spc="-5" dirty="0">
                <a:latin typeface="Arial"/>
                <a:cs typeface="Arial"/>
              </a:rPr>
              <a:t>EU </a:t>
            </a:r>
            <a:r>
              <a:rPr sz="1271" spc="-9" dirty="0">
                <a:latin typeface="Arial"/>
                <a:cs typeface="Arial"/>
              </a:rPr>
              <a:t>contributes </a:t>
            </a:r>
            <a:r>
              <a:rPr sz="1271" spc="-5" dirty="0">
                <a:latin typeface="Arial"/>
                <a:cs typeface="Arial"/>
              </a:rPr>
              <a:t>to the </a:t>
            </a:r>
            <a:r>
              <a:rPr sz="1271" spc="-9" dirty="0">
                <a:latin typeface="Arial"/>
                <a:cs typeface="Arial"/>
              </a:rPr>
              <a:t>transparency </a:t>
            </a:r>
            <a:r>
              <a:rPr sz="1271" spc="-5" dirty="0">
                <a:latin typeface="Arial"/>
                <a:cs typeface="Arial"/>
              </a:rPr>
              <a:t>of </a:t>
            </a:r>
            <a:r>
              <a:rPr sz="1271" spc="-9" dirty="0">
                <a:latin typeface="Arial"/>
                <a:cs typeface="Arial"/>
              </a:rPr>
              <a:t>the  international timber</a:t>
            </a:r>
            <a:r>
              <a:rPr sz="1271" spc="14" dirty="0">
                <a:latin typeface="Arial"/>
                <a:cs typeface="Arial"/>
              </a:rPr>
              <a:t> </a:t>
            </a:r>
            <a:r>
              <a:rPr sz="1271" spc="-9" dirty="0">
                <a:latin typeface="Arial"/>
                <a:cs typeface="Arial"/>
              </a:rPr>
              <a:t>market,</a:t>
            </a:r>
            <a:endParaRPr sz="1271">
              <a:latin typeface="Arial"/>
              <a:cs typeface="Arial"/>
            </a:endParaRPr>
          </a:p>
          <a:p>
            <a:pPr marL="112960" indent="-101433">
              <a:lnSpc>
                <a:spcPts val="1520"/>
              </a:lnSpc>
              <a:buChar char="•"/>
              <a:tabLst>
                <a:tab pos="113536" algn="l"/>
              </a:tabLst>
            </a:pPr>
            <a:r>
              <a:rPr sz="1271" spc="-5" dirty="0">
                <a:latin typeface="Arial"/>
                <a:cs typeface="Arial"/>
              </a:rPr>
              <a:t>UN </a:t>
            </a:r>
            <a:r>
              <a:rPr sz="1271" spc="-9" dirty="0">
                <a:latin typeface="Arial"/>
                <a:cs typeface="Arial"/>
              </a:rPr>
              <a:t>Millennium Development Goals, where Goal </a:t>
            </a:r>
            <a:r>
              <a:rPr sz="1271" spc="-5" dirty="0">
                <a:latin typeface="Arial"/>
                <a:cs typeface="Arial"/>
              </a:rPr>
              <a:t>I </a:t>
            </a:r>
            <a:r>
              <a:rPr sz="1271" spc="-9" dirty="0">
                <a:latin typeface="Arial"/>
                <a:cs typeface="Arial"/>
              </a:rPr>
              <a:t>pledges </a:t>
            </a:r>
            <a:r>
              <a:rPr sz="1271" spc="-5" dirty="0">
                <a:latin typeface="Arial"/>
                <a:cs typeface="Arial"/>
              </a:rPr>
              <a:t>to improve food and nutrition</a:t>
            </a:r>
            <a:r>
              <a:rPr sz="1271" spc="154" dirty="0">
                <a:latin typeface="Arial"/>
                <a:cs typeface="Arial"/>
              </a:rPr>
              <a:t> </a:t>
            </a:r>
            <a:r>
              <a:rPr sz="1271" spc="-9" dirty="0">
                <a:latin typeface="Arial"/>
                <a:cs typeface="Arial"/>
              </a:rPr>
              <a:t>security,</a:t>
            </a:r>
            <a:endParaRPr sz="1271">
              <a:latin typeface="Arial"/>
              <a:cs typeface="Arial"/>
            </a:endParaRPr>
          </a:p>
        </p:txBody>
      </p:sp>
      <p:sp>
        <p:nvSpPr>
          <p:cNvPr id="5" name="object 5"/>
          <p:cNvSpPr txBox="1">
            <a:spLocks noGrp="1"/>
          </p:cNvSpPr>
          <p:nvPr>
            <p:ph type="title"/>
          </p:nvPr>
        </p:nvSpPr>
        <p:spPr>
          <a:xfrm>
            <a:off x="2004252" y="793237"/>
            <a:ext cx="9543570" cy="279307"/>
          </a:xfrm>
          <a:prstGeom prst="rect">
            <a:avLst/>
          </a:prstGeom>
        </p:spPr>
        <p:txBody>
          <a:bodyPr vert="horz" wrap="square" lIns="0" tIns="0" rIns="0" bIns="0" rtlCol="0" anchor="ctr">
            <a:spAutoFit/>
          </a:bodyPr>
          <a:lstStyle/>
          <a:p>
            <a:pPr marL="11527">
              <a:lnSpc>
                <a:spcPct val="100000"/>
              </a:lnSpc>
            </a:pPr>
            <a:r>
              <a:rPr sz="1815" b="1" spc="-5" dirty="0">
                <a:latin typeface="Arial"/>
                <a:cs typeface="Arial"/>
              </a:rPr>
              <a:t>The need for LCLU</a:t>
            </a:r>
            <a:r>
              <a:rPr sz="1815" b="1" spc="-18" dirty="0">
                <a:latin typeface="Arial"/>
                <a:cs typeface="Arial"/>
              </a:rPr>
              <a:t> </a:t>
            </a:r>
            <a:r>
              <a:rPr sz="1815" b="1" spc="-5" dirty="0">
                <a:latin typeface="Arial"/>
                <a:cs typeface="Arial"/>
              </a:rPr>
              <a:t>data</a:t>
            </a:r>
            <a:endParaRPr sz="1815">
              <a:latin typeface="Arial"/>
              <a:cs typeface="Arial"/>
            </a:endParaRPr>
          </a:p>
        </p:txBody>
      </p:sp>
    </p:spTree>
    <p:extLst>
      <p:ext uri="{BB962C8B-B14F-4D97-AF65-F5344CB8AC3E}">
        <p14:creationId xmlns:p14="http://schemas.microsoft.com/office/powerpoint/2010/main" val="10584919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2154217" y="1362378"/>
          <a:ext cx="7624471" cy="4871930"/>
        </p:xfrm>
        <a:graphic>
          <a:graphicData uri="http://schemas.openxmlformats.org/drawingml/2006/table">
            <a:tbl>
              <a:tblPr firstRow="1" bandRow="1">
                <a:tableStyleId>{2D5ABB26-0587-4C30-8999-92F81FD0307C}</a:tableStyleId>
              </a:tblPr>
              <a:tblGrid>
                <a:gridCol w="4147995"/>
                <a:gridCol w="3476476"/>
              </a:tblGrid>
              <a:tr h="320194">
                <a:tc>
                  <a:txBody>
                    <a:bodyPr/>
                    <a:lstStyle/>
                    <a:p>
                      <a:pPr marL="447675">
                        <a:lnSpc>
                          <a:spcPct val="100000"/>
                        </a:lnSpc>
                        <a:spcBef>
                          <a:spcPts val="75"/>
                        </a:spcBef>
                      </a:pPr>
                      <a:r>
                        <a:rPr sz="1600" spc="-5" dirty="0">
                          <a:latin typeface="Arial"/>
                          <a:cs typeface="Arial"/>
                        </a:rPr>
                        <a:t>EU Policy and legal</a:t>
                      </a:r>
                      <a:r>
                        <a:rPr sz="1600" spc="15" dirty="0">
                          <a:latin typeface="Arial"/>
                          <a:cs typeface="Arial"/>
                        </a:rPr>
                        <a:t> </a:t>
                      </a:r>
                      <a:r>
                        <a:rPr sz="1600" spc="-5" dirty="0">
                          <a:latin typeface="Arial"/>
                          <a:cs typeface="Arial"/>
                        </a:rPr>
                        <a:t>framework</a:t>
                      </a:r>
                      <a:endParaRPr sz="1600">
                        <a:latin typeface="Arial"/>
                        <a:cs typeface="Arial"/>
                      </a:endParaRPr>
                    </a:p>
                  </a:txBody>
                  <a:tcPr marL="0" marR="0" marT="0" marB="0">
                    <a:lnL w="38100">
                      <a:solidFill>
                        <a:srgbClr val="000000"/>
                      </a:solidFill>
                      <a:prstDash val="solid"/>
                    </a:lnL>
                    <a:lnR w="28575">
                      <a:solidFill>
                        <a:srgbClr val="000000"/>
                      </a:solidFill>
                      <a:prstDash val="solid"/>
                    </a:lnR>
                    <a:lnT w="38100">
                      <a:solidFill>
                        <a:srgbClr val="000000"/>
                      </a:solidFill>
                      <a:prstDash val="solid"/>
                    </a:lnT>
                    <a:lnB w="28575">
                      <a:solidFill>
                        <a:srgbClr val="000000"/>
                      </a:solidFill>
                      <a:prstDash val="solid"/>
                    </a:lnB>
                    <a:solidFill>
                      <a:srgbClr val="FFFFCC"/>
                    </a:solidFill>
                  </a:tcPr>
                </a:tc>
                <a:tc>
                  <a:txBody>
                    <a:bodyPr/>
                    <a:lstStyle/>
                    <a:p>
                      <a:pPr marL="492125">
                        <a:lnSpc>
                          <a:spcPct val="100000"/>
                        </a:lnSpc>
                      </a:pPr>
                      <a:r>
                        <a:rPr sz="1600" dirty="0">
                          <a:latin typeface="Arial"/>
                          <a:cs typeface="Arial"/>
                        </a:rPr>
                        <a:t>Information</a:t>
                      </a:r>
                      <a:r>
                        <a:rPr sz="1600" spc="-110" dirty="0">
                          <a:latin typeface="Arial"/>
                          <a:cs typeface="Arial"/>
                        </a:rPr>
                        <a:t> </a:t>
                      </a:r>
                      <a:r>
                        <a:rPr sz="1600" b="1" spc="-5" dirty="0">
                          <a:latin typeface="Arial"/>
                          <a:cs typeface="Arial"/>
                        </a:rPr>
                        <a:t>requirement</a:t>
                      </a:r>
                      <a:endParaRPr sz="1600">
                        <a:latin typeface="Arial"/>
                        <a:cs typeface="Arial"/>
                      </a:endParaRPr>
                    </a:p>
                  </a:txBody>
                  <a:tcPr marL="0" marR="0" marT="0" marB="0">
                    <a:lnL w="28575">
                      <a:solidFill>
                        <a:srgbClr val="000000"/>
                      </a:solidFill>
                      <a:prstDash val="solid"/>
                    </a:lnL>
                    <a:lnR w="38100">
                      <a:solidFill>
                        <a:srgbClr val="000000"/>
                      </a:solidFill>
                      <a:prstDash val="solid"/>
                    </a:lnR>
                    <a:lnT w="38100">
                      <a:solidFill>
                        <a:srgbClr val="000000"/>
                      </a:solidFill>
                      <a:prstDash val="solid"/>
                    </a:lnT>
                    <a:lnB w="28575">
                      <a:solidFill>
                        <a:srgbClr val="000000"/>
                      </a:solidFill>
                      <a:prstDash val="solid"/>
                    </a:lnB>
                    <a:solidFill>
                      <a:srgbClr val="FFFFCC"/>
                    </a:solidFill>
                  </a:tcPr>
                </a:tc>
              </a:tr>
              <a:tr h="662517">
                <a:tc>
                  <a:txBody>
                    <a:bodyPr/>
                    <a:lstStyle/>
                    <a:p>
                      <a:pPr marL="71120">
                        <a:lnSpc>
                          <a:spcPct val="100000"/>
                        </a:lnSpc>
                        <a:spcBef>
                          <a:spcPts val="200"/>
                        </a:spcBef>
                      </a:pPr>
                      <a:r>
                        <a:rPr sz="1300" b="1" spc="-5" dirty="0">
                          <a:latin typeface="Arial"/>
                          <a:cs typeface="Arial"/>
                        </a:rPr>
                        <a:t>Water Framework </a:t>
                      </a:r>
                      <a:r>
                        <a:rPr sz="1300" b="1" spc="-10" dirty="0">
                          <a:latin typeface="Arial"/>
                          <a:cs typeface="Arial"/>
                        </a:rPr>
                        <a:t>directive</a:t>
                      </a:r>
                      <a:r>
                        <a:rPr sz="1300" b="1" spc="45" dirty="0">
                          <a:latin typeface="Arial"/>
                          <a:cs typeface="Arial"/>
                        </a:rPr>
                        <a:t> </a:t>
                      </a:r>
                      <a:r>
                        <a:rPr sz="1300" b="1" spc="-10" dirty="0">
                          <a:latin typeface="Arial"/>
                          <a:cs typeface="Arial"/>
                        </a:rPr>
                        <a:t>(2006-2015+)</a:t>
                      </a:r>
                      <a:endParaRPr sz="1300">
                        <a:latin typeface="Arial"/>
                        <a:cs typeface="Arial"/>
                      </a:endParaRPr>
                    </a:p>
                  </a:txBody>
                  <a:tcPr marL="0" marR="0" marT="0" marB="0">
                    <a:lnL w="38100">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marL="76200" marR="175895">
                        <a:lnSpc>
                          <a:spcPct val="100000"/>
                        </a:lnSpc>
                        <a:spcBef>
                          <a:spcPts val="200"/>
                        </a:spcBef>
                      </a:pPr>
                      <a:r>
                        <a:rPr sz="1300" b="1" spc="-10" dirty="0">
                          <a:latin typeface="Arial"/>
                          <a:cs typeface="Arial"/>
                        </a:rPr>
                        <a:t>Characterization </a:t>
                      </a:r>
                      <a:r>
                        <a:rPr sz="1300" b="1" spc="-5" dirty="0">
                          <a:latin typeface="Arial"/>
                          <a:cs typeface="Arial"/>
                        </a:rPr>
                        <a:t>of river </a:t>
                      </a:r>
                      <a:r>
                        <a:rPr sz="1300" b="1" spc="-10" dirty="0">
                          <a:latin typeface="Arial"/>
                          <a:cs typeface="Arial"/>
                        </a:rPr>
                        <a:t>catchment areas,  prevention </a:t>
                      </a:r>
                      <a:r>
                        <a:rPr sz="1300" b="1" spc="-5" dirty="0">
                          <a:latin typeface="Arial"/>
                          <a:cs typeface="Arial"/>
                        </a:rPr>
                        <a:t>of </a:t>
                      </a:r>
                      <a:r>
                        <a:rPr sz="1300" b="1" spc="-10" dirty="0">
                          <a:latin typeface="Arial"/>
                          <a:cs typeface="Arial"/>
                        </a:rPr>
                        <a:t>groundwater pollution from  diffuse </a:t>
                      </a:r>
                      <a:r>
                        <a:rPr sz="1300" b="1" spc="-5" dirty="0">
                          <a:latin typeface="Arial"/>
                          <a:cs typeface="Arial"/>
                        </a:rPr>
                        <a:t>and </a:t>
                      </a:r>
                      <a:r>
                        <a:rPr sz="1300" b="1" spc="-10" dirty="0">
                          <a:latin typeface="Arial"/>
                          <a:cs typeface="Arial"/>
                        </a:rPr>
                        <a:t>local soil</a:t>
                      </a:r>
                      <a:r>
                        <a:rPr sz="1300" b="1" spc="20" dirty="0">
                          <a:latin typeface="Arial"/>
                          <a:cs typeface="Arial"/>
                        </a:rPr>
                        <a:t> </a:t>
                      </a:r>
                      <a:r>
                        <a:rPr sz="1300" b="1" spc="-10" dirty="0">
                          <a:latin typeface="Arial"/>
                          <a:cs typeface="Arial"/>
                        </a:rPr>
                        <a:t>contamination</a:t>
                      </a:r>
                      <a:endParaRPr sz="1300">
                        <a:latin typeface="Arial"/>
                        <a:cs typeface="Arial"/>
                      </a:endParaRPr>
                    </a:p>
                  </a:txBody>
                  <a:tcPr marL="0" marR="0" marT="0" marB="0">
                    <a:lnL w="28575">
                      <a:solidFill>
                        <a:srgbClr val="000000"/>
                      </a:solidFill>
                      <a:prstDash val="solid"/>
                    </a:lnL>
                    <a:lnR w="38100">
                      <a:solidFill>
                        <a:srgbClr val="000000"/>
                      </a:solidFill>
                      <a:prstDash val="solid"/>
                    </a:lnR>
                    <a:lnT w="28575">
                      <a:solidFill>
                        <a:srgbClr val="000000"/>
                      </a:solidFill>
                      <a:prstDash val="solid"/>
                    </a:lnT>
                    <a:lnB w="28575">
                      <a:solidFill>
                        <a:srgbClr val="000000"/>
                      </a:solidFill>
                      <a:prstDash val="solid"/>
                    </a:lnB>
                  </a:tcPr>
                </a:tc>
              </a:tr>
              <a:tr h="469570">
                <a:tc>
                  <a:txBody>
                    <a:bodyPr/>
                    <a:lstStyle/>
                    <a:p>
                      <a:pPr marL="452120" marR="403225" indent="-381000">
                        <a:lnSpc>
                          <a:spcPct val="100000"/>
                        </a:lnSpc>
                        <a:spcBef>
                          <a:spcPts val="200"/>
                        </a:spcBef>
                      </a:pPr>
                      <a:r>
                        <a:rPr sz="1300" b="1" spc="-5" dirty="0">
                          <a:latin typeface="Arial"/>
                          <a:cs typeface="Arial"/>
                        </a:rPr>
                        <a:t>Community Biodiversity Strategy </a:t>
                      </a:r>
                      <a:r>
                        <a:rPr sz="1300" b="1" spc="-10" dirty="0">
                          <a:latin typeface="Arial"/>
                          <a:cs typeface="Arial"/>
                        </a:rPr>
                        <a:t>(2006 </a:t>
                      </a:r>
                      <a:r>
                        <a:rPr sz="1300" b="1" spc="-5" dirty="0">
                          <a:latin typeface="Arial"/>
                          <a:cs typeface="Arial"/>
                        </a:rPr>
                        <a:t>– </a:t>
                      </a:r>
                      <a:r>
                        <a:rPr sz="1300" b="1" spc="-10" dirty="0">
                          <a:latin typeface="Arial"/>
                          <a:cs typeface="Arial"/>
                        </a:rPr>
                        <a:t>2010+)  Habitats directive Natura2000, </a:t>
                      </a:r>
                      <a:r>
                        <a:rPr sz="1300" b="1" spc="-5" dirty="0">
                          <a:latin typeface="Arial"/>
                          <a:cs typeface="Arial"/>
                        </a:rPr>
                        <a:t>2010</a:t>
                      </a:r>
                      <a:r>
                        <a:rPr sz="1300" b="1" spc="35" dirty="0">
                          <a:latin typeface="Arial"/>
                          <a:cs typeface="Arial"/>
                        </a:rPr>
                        <a:t> </a:t>
                      </a:r>
                      <a:r>
                        <a:rPr sz="1300" b="1" spc="-10" dirty="0">
                          <a:latin typeface="Arial"/>
                          <a:cs typeface="Arial"/>
                        </a:rPr>
                        <a:t>target</a:t>
                      </a:r>
                      <a:endParaRPr sz="1300">
                        <a:latin typeface="Arial"/>
                        <a:cs typeface="Arial"/>
                      </a:endParaRPr>
                    </a:p>
                  </a:txBody>
                  <a:tcPr marL="0" marR="0" marT="0" marB="0">
                    <a:lnL w="38100">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marL="76200" marR="231140">
                        <a:lnSpc>
                          <a:spcPct val="100000"/>
                        </a:lnSpc>
                        <a:spcBef>
                          <a:spcPts val="200"/>
                        </a:spcBef>
                      </a:pPr>
                      <a:r>
                        <a:rPr sz="1300" b="1" spc="-10" dirty="0">
                          <a:latin typeface="Arial"/>
                          <a:cs typeface="Arial"/>
                        </a:rPr>
                        <a:t>Designated areas </a:t>
                      </a:r>
                      <a:r>
                        <a:rPr sz="1300" b="1" spc="-5" dirty="0">
                          <a:latin typeface="Arial"/>
                          <a:cs typeface="Arial"/>
                        </a:rPr>
                        <a:t>and habitats, </a:t>
                      </a:r>
                      <a:r>
                        <a:rPr sz="1300" b="1" spc="-10" dirty="0">
                          <a:latin typeface="Arial"/>
                          <a:cs typeface="Arial"/>
                        </a:rPr>
                        <a:t>change in  </a:t>
                      </a:r>
                      <a:r>
                        <a:rPr sz="1300" b="1" spc="-5" dirty="0">
                          <a:latin typeface="Arial"/>
                          <a:cs typeface="Arial"/>
                        </a:rPr>
                        <a:t>ecosystems,</a:t>
                      </a:r>
                      <a:r>
                        <a:rPr sz="1300" b="1" spc="-60" dirty="0">
                          <a:latin typeface="Arial"/>
                          <a:cs typeface="Arial"/>
                        </a:rPr>
                        <a:t> </a:t>
                      </a:r>
                      <a:r>
                        <a:rPr sz="1300" b="1" spc="-5" dirty="0">
                          <a:latin typeface="Arial"/>
                          <a:cs typeface="Arial"/>
                        </a:rPr>
                        <a:t>fragmentation</a:t>
                      </a:r>
                      <a:endParaRPr sz="1300">
                        <a:latin typeface="Arial"/>
                        <a:cs typeface="Arial"/>
                      </a:endParaRPr>
                    </a:p>
                  </a:txBody>
                  <a:tcPr marL="0" marR="0" marT="0" marB="0">
                    <a:lnL w="28575">
                      <a:solidFill>
                        <a:srgbClr val="000000"/>
                      </a:solidFill>
                      <a:prstDash val="solid"/>
                    </a:lnL>
                    <a:lnR w="38100">
                      <a:solidFill>
                        <a:srgbClr val="000000"/>
                      </a:solidFill>
                      <a:prstDash val="solid"/>
                    </a:lnR>
                    <a:lnT w="28575">
                      <a:solidFill>
                        <a:srgbClr val="000000"/>
                      </a:solidFill>
                      <a:prstDash val="solid"/>
                    </a:lnT>
                    <a:lnB w="28575">
                      <a:solidFill>
                        <a:srgbClr val="000000"/>
                      </a:solidFill>
                      <a:prstDash val="solid"/>
                    </a:lnB>
                  </a:tcPr>
                </a:tc>
              </a:tr>
              <a:tr h="663209">
                <a:tc>
                  <a:txBody>
                    <a:bodyPr/>
                    <a:lstStyle/>
                    <a:p>
                      <a:pPr marL="452120" marR="367665" indent="-381000">
                        <a:lnSpc>
                          <a:spcPct val="100000"/>
                        </a:lnSpc>
                        <a:spcBef>
                          <a:spcPts val="200"/>
                        </a:spcBef>
                      </a:pPr>
                      <a:r>
                        <a:rPr sz="1300" b="1" spc="-10" dirty="0">
                          <a:latin typeface="Arial"/>
                          <a:cs typeface="Arial"/>
                        </a:rPr>
                        <a:t>Common Agriculture Policy (agri-environmental  Regulation; </a:t>
                      </a:r>
                      <a:r>
                        <a:rPr sz="1300" b="1" spc="-5" dirty="0">
                          <a:latin typeface="Arial"/>
                          <a:cs typeface="Arial"/>
                        </a:rPr>
                        <a:t>New </a:t>
                      </a:r>
                      <a:r>
                        <a:rPr sz="1300" b="1" spc="-10" dirty="0">
                          <a:latin typeface="Arial"/>
                          <a:cs typeface="Arial"/>
                        </a:rPr>
                        <a:t>guidelines </a:t>
                      </a:r>
                      <a:r>
                        <a:rPr sz="1300" b="1" spc="-5" dirty="0">
                          <a:latin typeface="Arial"/>
                          <a:cs typeface="Arial"/>
                        </a:rPr>
                        <a:t>for </a:t>
                      </a:r>
                      <a:r>
                        <a:rPr sz="1300" b="1" spc="-10" dirty="0">
                          <a:latin typeface="Arial"/>
                          <a:cs typeface="Arial"/>
                        </a:rPr>
                        <a:t>Rural  Development; </a:t>
                      </a:r>
                      <a:r>
                        <a:rPr sz="1300" b="1" spc="-5" dirty="0">
                          <a:latin typeface="Arial"/>
                          <a:cs typeface="Arial"/>
                        </a:rPr>
                        <a:t>CAP </a:t>
                      </a:r>
                      <a:r>
                        <a:rPr sz="1300" b="1" spc="-10" dirty="0">
                          <a:latin typeface="Arial"/>
                          <a:cs typeface="Arial"/>
                        </a:rPr>
                        <a:t>evaluations</a:t>
                      </a:r>
                      <a:r>
                        <a:rPr sz="1300" b="1" spc="40" dirty="0">
                          <a:latin typeface="Arial"/>
                          <a:cs typeface="Arial"/>
                        </a:rPr>
                        <a:t> </a:t>
                      </a:r>
                      <a:r>
                        <a:rPr sz="1300" b="1" spc="-10" dirty="0">
                          <a:latin typeface="Arial"/>
                          <a:cs typeface="Arial"/>
                        </a:rPr>
                        <a:t>2007-2013)</a:t>
                      </a:r>
                      <a:endParaRPr sz="1300">
                        <a:latin typeface="Arial"/>
                        <a:cs typeface="Arial"/>
                      </a:endParaRPr>
                    </a:p>
                  </a:txBody>
                  <a:tcPr marL="0" marR="0" marT="0" marB="0">
                    <a:lnL w="38100">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marL="76200" marR="374650">
                        <a:lnSpc>
                          <a:spcPct val="100000"/>
                        </a:lnSpc>
                        <a:spcBef>
                          <a:spcPts val="200"/>
                        </a:spcBef>
                      </a:pPr>
                      <a:r>
                        <a:rPr sz="1300" b="1" spc="-10" dirty="0">
                          <a:latin typeface="Arial"/>
                          <a:cs typeface="Arial"/>
                        </a:rPr>
                        <a:t>Landscape diversity </a:t>
                      </a:r>
                      <a:r>
                        <a:rPr sz="1300" b="1" spc="-5" dirty="0">
                          <a:latin typeface="Arial"/>
                          <a:cs typeface="Arial"/>
                        </a:rPr>
                        <a:t>and </a:t>
                      </a:r>
                      <a:r>
                        <a:rPr sz="1300" b="1" spc="-10" dirty="0">
                          <a:latin typeface="Arial"/>
                          <a:cs typeface="Arial"/>
                        </a:rPr>
                        <a:t>management,  agriculture habitats, mapping </a:t>
                      </a:r>
                      <a:r>
                        <a:rPr sz="1300" b="1" spc="-5" dirty="0">
                          <a:latin typeface="Arial"/>
                          <a:cs typeface="Arial"/>
                        </a:rPr>
                        <a:t>rural</a:t>
                      </a:r>
                      <a:r>
                        <a:rPr sz="1300" b="1" spc="45" dirty="0">
                          <a:latin typeface="Arial"/>
                          <a:cs typeface="Arial"/>
                        </a:rPr>
                        <a:t> </a:t>
                      </a:r>
                      <a:r>
                        <a:rPr sz="1300" b="1" spc="-10" dirty="0">
                          <a:latin typeface="Arial"/>
                          <a:cs typeface="Arial"/>
                        </a:rPr>
                        <a:t>area</a:t>
                      </a:r>
                      <a:endParaRPr sz="1300">
                        <a:latin typeface="Arial"/>
                        <a:cs typeface="Arial"/>
                      </a:endParaRPr>
                    </a:p>
                  </a:txBody>
                  <a:tcPr marL="0" marR="0" marT="0" marB="0">
                    <a:lnL w="28575">
                      <a:solidFill>
                        <a:srgbClr val="000000"/>
                      </a:solidFill>
                      <a:prstDash val="solid"/>
                    </a:lnL>
                    <a:lnR w="38100">
                      <a:solidFill>
                        <a:srgbClr val="000000"/>
                      </a:solidFill>
                      <a:prstDash val="solid"/>
                    </a:lnR>
                    <a:lnT w="28575">
                      <a:solidFill>
                        <a:srgbClr val="000000"/>
                      </a:solidFill>
                      <a:prstDash val="solid"/>
                    </a:lnT>
                    <a:lnB w="28575">
                      <a:solidFill>
                        <a:srgbClr val="000000"/>
                      </a:solidFill>
                      <a:prstDash val="solid"/>
                    </a:lnB>
                  </a:tcPr>
                </a:tc>
              </a:tr>
              <a:tr h="662516">
                <a:tc>
                  <a:txBody>
                    <a:bodyPr/>
                    <a:lstStyle/>
                    <a:p>
                      <a:pPr marL="452120" marR="318135" indent="-381000">
                        <a:lnSpc>
                          <a:spcPct val="100000"/>
                        </a:lnSpc>
                        <a:spcBef>
                          <a:spcPts val="195"/>
                        </a:spcBef>
                      </a:pPr>
                      <a:r>
                        <a:rPr sz="1300" b="1" spc="-5" dirty="0">
                          <a:latin typeface="Arial"/>
                          <a:cs typeface="Arial"/>
                        </a:rPr>
                        <a:t>Community </a:t>
                      </a:r>
                      <a:r>
                        <a:rPr sz="1300" b="1" spc="-10" dirty="0">
                          <a:latin typeface="Arial"/>
                          <a:cs typeface="Arial"/>
                        </a:rPr>
                        <a:t>Structural Policies (European Spatial  </a:t>
                      </a:r>
                      <a:r>
                        <a:rPr sz="1300" b="1" spc="-5" dirty="0">
                          <a:latin typeface="Arial"/>
                          <a:cs typeface="Arial"/>
                        </a:rPr>
                        <a:t>Development Perspective –Territorial  </a:t>
                      </a:r>
                      <a:r>
                        <a:rPr sz="1300" b="1" spc="-10" dirty="0">
                          <a:latin typeface="Arial"/>
                          <a:cs typeface="Arial"/>
                        </a:rPr>
                        <a:t>Cohesion; 2007-13</a:t>
                      </a:r>
                      <a:r>
                        <a:rPr sz="1300" b="1" spc="-25" dirty="0">
                          <a:latin typeface="Arial"/>
                          <a:cs typeface="Arial"/>
                        </a:rPr>
                        <a:t> </a:t>
                      </a:r>
                      <a:r>
                        <a:rPr sz="1300" b="1" spc="-5" dirty="0">
                          <a:latin typeface="Arial"/>
                          <a:cs typeface="Arial"/>
                        </a:rPr>
                        <a:t>)</a:t>
                      </a:r>
                      <a:endParaRPr sz="1300">
                        <a:latin typeface="Arial"/>
                        <a:cs typeface="Arial"/>
                      </a:endParaRPr>
                    </a:p>
                  </a:txBody>
                  <a:tcPr marL="0" marR="0" marT="0" marB="0">
                    <a:lnL w="38100">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marL="419100" marR="102235" indent="-343535">
                        <a:lnSpc>
                          <a:spcPct val="100000"/>
                        </a:lnSpc>
                        <a:spcBef>
                          <a:spcPts val="195"/>
                        </a:spcBef>
                      </a:pPr>
                      <a:r>
                        <a:rPr sz="1300" b="1" spc="-10" dirty="0">
                          <a:latin typeface="Arial"/>
                          <a:cs typeface="Arial"/>
                        </a:rPr>
                        <a:t>Natural assets, </a:t>
                      </a:r>
                      <a:r>
                        <a:rPr sz="1300" b="1" spc="-5" dirty="0">
                          <a:latin typeface="Arial"/>
                          <a:cs typeface="Arial"/>
                        </a:rPr>
                        <a:t>land use </a:t>
                      </a:r>
                      <a:r>
                        <a:rPr sz="1300" b="1" spc="-10" dirty="0">
                          <a:latin typeface="Arial"/>
                          <a:cs typeface="Arial"/>
                        </a:rPr>
                        <a:t>conflicts, physical  </a:t>
                      </a:r>
                      <a:r>
                        <a:rPr sz="1300" b="1" spc="-5" dirty="0">
                          <a:latin typeface="Arial"/>
                          <a:cs typeface="Arial"/>
                        </a:rPr>
                        <a:t>planning, territorial</a:t>
                      </a:r>
                      <a:r>
                        <a:rPr sz="1300" b="1" spc="-25" dirty="0">
                          <a:latin typeface="Arial"/>
                          <a:cs typeface="Arial"/>
                        </a:rPr>
                        <a:t> </a:t>
                      </a:r>
                      <a:r>
                        <a:rPr sz="1300" b="1" spc="-5" dirty="0">
                          <a:latin typeface="Arial"/>
                          <a:cs typeface="Arial"/>
                        </a:rPr>
                        <a:t>development</a:t>
                      </a:r>
                      <a:endParaRPr sz="1300">
                        <a:latin typeface="Arial"/>
                        <a:cs typeface="Arial"/>
                      </a:endParaRPr>
                    </a:p>
                  </a:txBody>
                  <a:tcPr marL="0" marR="0" marT="0" marB="0">
                    <a:lnL w="28575">
                      <a:solidFill>
                        <a:srgbClr val="000000"/>
                      </a:solidFill>
                      <a:prstDash val="solid"/>
                    </a:lnL>
                    <a:lnR w="38100">
                      <a:solidFill>
                        <a:srgbClr val="000000"/>
                      </a:solidFill>
                      <a:prstDash val="solid"/>
                    </a:lnR>
                    <a:lnT w="28575">
                      <a:solidFill>
                        <a:srgbClr val="000000"/>
                      </a:solidFill>
                      <a:prstDash val="solid"/>
                    </a:lnT>
                    <a:lnB w="28575">
                      <a:solidFill>
                        <a:srgbClr val="000000"/>
                      </a:solidFill>
                      <a:prstDash val="solid"/>
                    </a:lnB>
                  </a:tcPr>
                </a:tc>
              </a:tr>
              <a:tr h="469570">
                <a:tc>
                  <a:txBody>
                    <a:bodyPr/>
                    <a:lstStyle/>
                    <a:p>
                      <a:pPr marL="71120">
                        <a:lnSpc>
                          <a:spcPct val="100000"/>
                        </a:lnSpc>
                        <a:spcBef>
                          <a:spcPts val="200"/>
                        </a:spcBef>
                      </a:pPr>
                      <a:r>
                        <a:rPr sz="1300" b="1" spc="-5" dirty="0">
                          <a:latin typeface="Arial"/>
                          <a:cs typeface="Arial"/>
                        </a:rPr>
                        <a:t>Follow up </a:t>
                      </a:r>
                      <a:r>
                        <a:rPr sz="1300" b="1" spc="-10" dirty="0">
                          <a:latin typeface="Arial"/>
                          <a:cs typeface="Arial"/>
                        </a:rPr>
                        <a:t>European </a:t>
                      </a:r>
                      <a:r>
                        <a:rPr sz="1300" b="1" spc="-5" dirty="0">
                          <a:latin typeface="Arial"/>
                          <a:cs typeface="Arial"/>
                        </a:rPr>
                        <a:t>Strategy for ICZM</a:t>
                      </a:r>
                      <a:r>
                        <a:rPr sz="1300" b="1" spc="-45" dirty="0">
                          <a:latin typeface="Arial"/>
                          <a:cs typeface="Arial"/>
                        </a:rPr>
                        <a:t> </a:t>
                      </a:r>
                      <a:r>
                        <a:rPr sz="1300" b="1" spc="-10" dirty="0">
                          <a:latin typeface="Arial"/>
                          <a:cs typeface="Arial"/>
                        </a:rPr>
                        <a:t>(2006+)</a:t>
                      </a:r>
                      <a:endParaRPr sz="1300">
                        <a:latin typeface="Arial"/>
                        <a:cs typeface="Arial"/>
                      </a:endParaRPr>
                    </a:p>
                  </a:txBody>
                  <a:tcPr marL="0" marR="0" marT="0" marB="0">
                    <a:lnL w="38100">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marL="419100" marR="309245" indent="-342900">
                        <a:lnSpc>
                          <a:spcPct val="100000"/>
                        </a:lnSpc>
                        <a:spcBef>
                          <a:spcPts val="200"/>
                        </a:spcBef>
                      </a:pPr>
                      <a:r>
                        <a:rPr sz="1300" b="1" spc="-5" dirty="0">
                          <a:latin typeface="Arial"/>
                          <a:cs typeface="Arial"/>
                        </a:rPr>
                        <a:t>Land use and land </a:t>
                      </a:r>
                      <a:r>
                        <a:rPr sz="1300" b="1" spc="-10" dirty="0">
                          <a:latin typeface="Arial"/>
                          <a:cs typeface="Arial"/>
                        </a:rPr>
                        <a:t>cover change coastal  </a:t>
                      </a:r>
                      <a:r>
                        <a:rPr sz="1300" b="1" spc="-5" dirty="0">
                          <a:latin typeface="Arial"/>
                          <a:cs typeface="Arial"/>
                        </a:rPr>
                        <a:t>zones</a:t>
                      </a:r>
                      <a:endParaRPr sz="1300">
                        <a:latin typeface="Arial"/>
                        <a:cs typeface="Arial"/>
                      </a:endParaRPr>
                    </a:p>
                  </a:txBody>
                  <a:tcPr marL="0" marR="0" marT="0" marB="0">
                    <a:lnL w="28575">
                      <a:solidFill>
                        <a:srgbClr val="000000"/>
                      </a:solidFill>
                      <a:prstDash val="solid"/>
                    </a:lnL>
                    <a:lnR w="38100">
                      <a:solidFill>
                        <a:srgbClr val="000000"/>
                      </a:solidFill>
                      <a:prstDash val="solid"/>
                    </a:lnR>
                    <a:lnT w="28575">
                      <a:solidFill>
                        <a:srgbClr val="000000"/>
                      </a:solidFill>
                      <a:prstDash val="solid"/>
                    </a:lnT>
                    <a:lnB w="28575">
                      <a:solidFill>
                        <a:srgbClr val="000000"/>
                      </a:solidFill>
                      <a:prstDash val="solid"/>
                    </a:lnB>
                  </a:tcPr>
                </a:tc>
              </a:tr>
              <a:tr h="469571">
                <a:tc>
                  <a:txBody>
                    <a:bodyPr/>
                    <a:lstStyle/>
                    <a:p>
                      <a:pPr marL="452120" marR="93345" indent="-381000">
                        <a:lnSpc>
                          <a:spcPct val="100000"/>
                        </a:lnSpc>
                        <a:spcBef>
                          <a:spcPts val="200"/>
                        </a:spcBef>
                      </a:pPr>
                      <a:r>
                        <a:rPr sz="1300" b="1" spc="-5" dirty="0">
                          <a:latin typeface="Arial"/>
                          <a:cs typeface="Arial"/>
                        </a:rPr>
                        <a:t>European </a:t>
                      </a:r>
                      <a:r>
                        <a:rPr sz="1300" b="1" spc="-10" dirty="0">
                          <a:latin typeface="Arial"/>
                          <a:cs typeface="Arial"/>
                        </a:rPr>
                        <a:t>Thematic Strategy </a:t>
                      </a:r>
                      <a:r>
                        <a:rPr sz="1300" b="1" spc="-5" dirty="0">
                          <a:latin typeface="Arial"/>
                          <a:cs typeface="Arial"/>
                        </a:rPr>
                        <a:t>on Urban </a:t>
                      </a:r>
                      <a:r>
                        <a:rPr sz="1300" b="1" spc="-10" dirty="0">
                          <a:latin typeface="Arial"/>
                          <a:cs typeface="Arial"/>
                        </a:rPr>
                        <a:t>Environment  </a:t>
                      </a:r>
                      <a:r>
                        <a:rPr sz="1300" b="1" spc="-5" dirty="0">
                          <a:latin typeface="Arial"/>
                          <a:cs typeface="Arial"/>
                        </a:rPr>
                        <a:t>and </a:t>
                      </a:r>
                      <a:r>
                        <a:rPr sz="1300" b="1" spc="-10" dirty="0">
                          <a:latin typeface="Arial"/>
                          <a:cs typeface="Arial"/>
                        </a:rPr>
                        <a:t>sustainable </a:t>
                      </a:r>
                      <a:r>
                        <a:rPr sz="1300" b="1" spc="-5" dirty="0">
                          <a:latin typeface="Arial"/>
                          <a:cs typeface="Arial"/>
                        </a:rPr>
                        <a:t>land use</a:t>
                      </a:r>
                      <a:r>
                        <a:rPr sz="1300" b="1" spc="-40" dirty="0">
                          <a:latin typeface="Arial"/>
                          <a:cs typeface="Arial"/>
                        </a:rPr>
                        <a:t> </a:t>
                      </a:r>
                      <a:r>
                        <a:rPr sz="1300" b="1" spc="-10" dirty="0">
                          <a:latin typeface="Arial"/>
                          <a:cs typeface="Arial"/>
                        </a:rPr>
                        <a:t>(2006+)</a:t>
                      </a:r>
                      <a:endParaRPr sz="1300">
                        <a:latin typeface="Arial"/>
                        <a:cs typeface="Arial"/>
                      </a:endParaRPr>
                    </a:p>
                  </a:txBody>
                  <a:tcPr marL="0" marR="0" marT="0" marB="0">
                    <a:lnL w="38100">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marL="76200">
                        <a:lnSpc>
                          <a:spcPct val="100000"/>
                        </a:lnSpc>
                        <a:spcBef>
                          <a:spcPts val="200"/>
                        </a:spcBef>
                      </a:pPr>
                      <a:r>
                        <a:rPr sz="1300" b="1" spc="-10" dirty="0">
                          <a:latin typeface="Arial"/>
                          <a:cs typeface="Arial"/>
                        </a:rPr>
                        <a:t>Urban sprawl, rural-urban</a:t>
                      </a:r>
                      <a:r>
                        <a:rPr sz="1300" b="1" spc="50" dirty="0">
                          <a:latin typeface="Arial"/>
                          <a:cs typeface="Arial"/>
                        </a:rPr>
                        <a:t> </a:t>
                      </a:r>
                      <a:r>
                        <a:rPr sz="1300" b="1" spc="-10" dirty="0">
                          <a:latin typeface="Arial"/>
                          <a:cs typeface="Arial"/>
                        </a:rPr>
                        <a:t>relationships</a:t>
                      </a:r>
                      <a:endParaRPr sz="1300">
                        <a:latin typeface="Arial"/>
                        <a:cs typeface="Arial"/>
                      </a:endParaRPr>
                    </a:p>
                  </a:txBody>
                  <a:tcPr marL="0" marR="0" marT="0" marB="0">
                    <a:lnL w="28575">
                      <a:solidFill>
                        <a:srgbClr val="000000"/>
                      </a:solidFill>
                      <a:prstDash val="solid"/>
                    </a:lnL>
                    <a:lnR w="38100">
                      <a:solidFill>
                        <a:srgbClr val="000000"/>
                      </a:solidFill>
                      <a:prstDash val="solid"/>
                    </a:lnR>
                    <a:lnT w="28575">
                      <a:solidFill>
                        <a:srgbClr val="000000"/>
                      </a:solidFill>
                      <a:prstDash val="solid"/>
                    </a:lnT>
                    <a:lnB w="28575">
                      <a:solidFill>
                        <a:srgbClr val="000000"/>
                      </a:solidFill>
                      <a:prstDash val="solid"/>
                    </a:lnB>
                  </a:tcPr>
                </a:tc>
              </a:tr>
              <a:tr h="470263">
                <a:tc>
                  <a:txBody>
                    <a:bodyPr/>
                    <a:lstStyle/>
                    <a:p>
                      <a:pPr marL="452120" marR="487680" indent="-381000">
                        <a:lnSpc>
                          <a:spcPct val="100000"/>
                        </a:lnSpc>
                        <a:spcBef>
                          <a:spcPts val="200"/>
                        </a:spcBef>
                      </a:pPr>
                      <a:r>
                        <a:rPr sz="1300" b="1" spc="-5" dirty="0">
                          <a:latin typeface="Arial"/>
                          <a:cs typeface="Arial"/>
                        </a:rPr>
                        <a:t>European </a:t>
                      </a:r>
                      <a:r>
                        <a:rPr sz="1300" b="1" spc="-10" dirty="0">
                          <a:latin typeface="Arial"/>
                          <a:cs typeface="Arial"/>
                        </a:rPr>
                        <a:t>Thematic </a:t>
                      </a:r>
                      <a:r>
                        <a:rPr sz="1300" b="1" spc="-5" dirty="0">
                          <a:latin typeface="Arial"/>
                          <a:cs typeface="Arial"/>
                        </a:rPr>
                        <a:t>Strategy on Soil </a:t>
                      </a:r>
                      <a:r>
                        <a:rPr sz="1300" b="1" spc="-10" dirty="0">
                          <a:latin typeface="Arial"/>
                          <a:cs typeface="Arial"/>
                        </a:rPr>
                        <a:t>Protection  (2006+)</a:t>
                      </a:r>
                      <a:endParaRPr sz="1300">
                        <a:latin typeface="Arial"/>
                        <a:cs typeface="Arial"/>
                      </a:endParaRPr>
                    </a:p>
                  </a:txBody>
                  <a:tcPr marL="0" marR="0" marT="0" marB="0">
                    <a:lnL w="38100">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marL="76200">
                        <a:lnSpc>
                          <a:spcPct val="100000"/>
                        </a:lnSpc>
                        <a:spcBef>
                          <a:spcPts val="200"/>
                        </a:spcBef>
                      </a:pPr>
                      <a:r>
                        <a:rPr sz="1300" b="1" spc="-5" dirty="0">
                          <a:latin typeface="Arial"/>
                          <a:cs typeface="Arial"/>
                        </a:rPr>
                        <a:t>Soil </a:t>
                      </a:r>
                      <a:r>
                        <a:rPr sz="1300" b="1" spc="-10" dirty="0">
                          <a:latin typeface="Arial"/>
                          <a:cs typeface="Arial"/>
                        </a:rPr>
                        <a:t>degradation, </a:t>
                      </a:r>
                      <a:r>
                        <a:rPr sz="1300" b="1" spc="-5" dirty="0">
                          <a:latin typeface="Arial"/>
                          <a:cs typeface="Arial"/>
                        </a:rPr>
                        <a:t>protection and</a:t>
                      </a:r>
                      <a:r>
                        <a:rPr sz="1300" b="1" spc="-15" dirty="0">
                          <a:latin typeface="Arial"/>
                          <a:cs typeface="Arial"/>
                        </a:rPr>
                        <a:t> </a:t>
                      </a:r>
                      <a:r>
                        <a:rPr sz="1300" b="1" spc="-10" dirty="0">
                          <a:latin typeface="Arial"/>
                          <a:cs typeface="Arial"/>
                        </a:rPr>
                        <a:t>sealing</a:t>
                      </a:r>
                      <a:endParaRPr sz="1300">
                        <a:latin typeface="Arial"/>
                        <a:cs typeface="Arial"/>
                      </a:endParaRPr>
                    </a:p>
                  </a:txBody>
                  <a:tcPr marL="0" marR="0" marT="0" marB="0">
                    <a:lnL w="28575">
                      <a:solidFill>
                        <a:srgbClr val="000000"/>
                      </a:solidFill>
                      <a:prstDash val="solid"/>
                    </a:lnL>
                    <a:lnR w="38100">
                      <a:solidFill>
                        <a:srgbClr val="000000"/>
                      </a:solidFill>
                      <a:prstDash val="solid"/>
                    </a:lnR>
                    <a:lnT w="28575">
                      <a:solidFill>
                        <a:srgbClr val="000000"/>
                      </a:solidFill>
                      <a:prstDash val="solid"/>
                    </a:lnT>
                    <a:lnB w="28575">
                      <a:solidFill>
                        <a:srgbClr val="000000"/>
                      </a:solidFill>
                      <a:prstDash val="solid"/>
                    </a:lnB>
                  </a:tcPr>
                </a:tc>
              </a:tr>
              <a:tr h="304978">
                <a:tc>
                  <a:txBody>
                    <a:bodyPr/>
                    <a:lstStyle/>
                    <a:p>
                      <a:pPr marL="71120">
                        <a:lnSpc>
                          <a:spcPct val="100000"/>
                        </a:lnSpc>
                        <a:spcBef>
                          <a:spcPts val="195"/>
                        </a:spcBef>
                      </a:pPr>
                      <a:r>
                        <a:rPr sz="1500" b="1" dirty="0">
                          <a:latin typeface="Times New Roman"/>
                          <a:cs typeface="Times New Roman"/>
                        </a:rPr>
                        <a:t>…</a:t>
                      </a:r>
                      <a:endParaRPr sz="1500">
                        <a:latin typeface="Times New Roman"/>
                        <a:cs typeface="Times New Roman"/>
                      </a:endParaRPr>
                    </a:p>
                  </a:txBody>
                  <a:tcPr marL="0" marR="0" marT="0" marB="0">
                    <a:lnL w="38100">
                      <a:solidFill>
                        <a:srgbClr val="000000"/>
                      </a:solidFill>
                      <a:prstDash val="solid"/>
                    </a:lnL>
                    <a:lnR w="28575">
                      <a:solidFill>
                        <a:srgbClr val="000000"/>
                      </a:solidFill>
                      <a:prstDash val="solid"/>
                    </a:lnR>
                    <a:lnT w="28575">
                      <a:solidFill>
                        <a:srgbClr val="000000"/>
                      </a:solidFill>
                      <a:prstDash val="solid"/>
                    </a:lnT>
                    <a:lnB w="38100">
                      <a:solidFill>
                        <a:srgbClr val="000000"/>
                      </a:solidFill>
                      <a:prstDash val="solid"/>
                    </a:lnB>
                  </a:tcPr>
                </a:tc>
                <a:tc>
                  <a:txBody>
                    <a:bodyPr/>
                    <a:lstStyle/>
                    <a:p>
                      <a:pPr marL="76200">
                        <a:lnSpc>
                          <a:spcPct val="100000"/>
                        </a:lnSpc>
                        <a:spcBef>
                          <a:spcPts val="195"/>
                        </a:spcBef>
                      </a:pPr>
                      <a:r>
                        <a:rPr sz="1500" b="1" dirty="0">
                          <a:latin typeface="Times New Roman"/>
                          <a:cs typeface="Times New Roman"/>
                        </a:rPr>
                        <a:t>…</a:t>
                      </a:r>
                      <a:endParaRPr sz="1500">
                        <a:latin typeface="Times New Roman"/>
                        <a:cs typeface="Times New Roman"/>
                      </a:endParaRPr>
                    </a:p>
                  </a:txBody>
                  <a:tcPr marL="0" marR="0" marT="0" marB="0">
                    <a:lnL w="28575">
                      <a:solidFill>
                        <a:srgbClr val="000000"/>
                      </a:solidFill>
                      <a:prstDash val="solid"/>
                    </a:lnL>
                    <a:lnR w="38100">
                      <a:solidFill>
                        <a:srgbClr val="000000"/>
                      </a:solidFill>
                      <a:prstDash val="solid"/>
                    </a:lnR>
                    <a:lnT w="28575">
                      <a:solidFill>
                        <a:srgbClr val="000000"/>
                      </a:solidFill>
                      <a:prstDash val="solid"/>
                    </a:lnT>
                    <a:lnB w="38100">
                      <a:solidFill>
                        <a:srgbClr val="000000"/>
                      </a:solidFill>
                      <a:prstDash val="solid"/>
                    </a:lnB>
                  </a:tcPr>
                </a:tc>
              </a:tr>
            </a:tbl>
          </a:graphicData>
        </a:graphic>
      </p:graphicFrame>
      <p:sp>
        <p:nvSpPr>
          <p:cNvPr id="3" name="object 3"/>
          <p:cNvSpPr txBox="1"/>
          <p:nvPr/>
        </p:nvSpPr>
        <p:spPr>
          <a:xfrm>
            <a:off x="9227051" y="5885663"/>
            <a:ext cx="999309" cy="195566"/>
          </a:xfrm>
          <a:prstGeom prst="rect">
            <a:avLst/>
          </a:prstGeom>
        </p:spPr>
        <p:txBody>
          <a:bodyPr vert="horz" wrap="square" lIns="0" tIns="0" rIns="0" bIns="0" rtlCol="0">
            <a:spAutoFit/>
          </a:bodyPr>
          <a:lstStyle/>
          <a:p>
            <a:pPr marL="11527"/>
            <a:r>
              <a:rPr sz="1271" b="1" spc="-5" dirty="0">
                <a:latin typeface="Arial"/>
                <a:cs typeface="Arial"/>
              </a:rPr>
              <a:t>Source:</a:t>
            </a:r>
            <a:r>
              <a:rPr sz="1271" b="1" spc="-64" dirty="0">
                <a:latin typeface="Arial"/>
                <a:cs typeface="Arial"/>
              </a:rPr>
              <a:t> </a:t>
            </a:r>
            <a:r>
              <a:rPr sz="1271" b="1" spc="-5" dirty="0">
                <a:latin typeface="Arial"/>
                <a:cs typeface="Arial"/>
              </a:rPr>
              <a:t>EEA</a:t>
            </a:r>
            <a:endParaRPr sz="1271">
              <a:latin typeface="Arial"/>
              <a:cs typeface="Arial"/>
            </a:endParaRPr>
          </a:p>
        </p:txBody>
      </p:sp>
      <p:sp>
        <p:nvSpPr>
          <p:cNvPr id="4" name="object 4"/>
          <p:cNvSpPr txBox="1">
            <a:spLocks noGrp="1"/>
          </p:cNvSpPr>
          <p:nvPr>
            <p:ph type="title"/>
          </p:nvPr>
        </p:nvSpPr>
        <p:spPr>
          <a:xfrm>
            <a:off x="2004252" y="793237"/>
            <a:ext cx="9543570" cy="279307"/>
          </a:xfrm>
          <a:prstGeom prst="rect">
            <a:avLst/>
          </a:prstGeom>
        </p:spPr>
        <p:txBody>
          <a:bodyPr vert="horz" wrap="square" lIns="0" tIns="0" rIns="0" bIns="0" rtlCol="0" anchor="ctr">
            <a:spAutoFit/>
          </a:bodyPr>
          <a:lstStyle/>
          <a:p>
            <a:pPr marL="11527">
              <a:lnSpc>
                <a:spcPct val="100000"/>
              </a:lnSpc>
            </a:pPr>
            <a:r>
              <a:rPr sz="1815" b="1" spc="-5" dirty="0">
                <a:latin typeface="Arial"/>
                <a:cs typeface="Arial"/>
              </a:rPr>
              <a:t>The need for LCLU</a:t>
            </a:r>
            <a:r>
              <a:rPr sz="1815" b="1" dirty="0">
                <a:latin typeface="Arial"/>
                <a:cs typeface="Arial"/>
              </a:rPr>
              <a:t> </a:t>
            </a:r>
            <a:r>
              <a:rPr sz="1815" b="1" spc="-5" dirty="0">
                <a:latin typeface="Arial"/>
                <a:cs typeface="Arial"/>
              </a:rPr>
              <a:t>data</a:t>
            </a:r>
            <a:endParaRPr sz="1815">
              <a:latin typeface="Arial"/>
              <a:cs typeface="Arial"/>
            </a:endParaRPr>
          </a:p>
        </p:txBody>
      </p:sp>
    </p:spTree>
    <p:extLst>
      <p:ext uri="{BB962C8B-B14F-4D97-AF65-F5344CB8AC3E}">
        <p14:creationId xmlns:p14="http://schemas.microsoft.com/office/powerpoint/2010/main" val="1392541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491239" y="1620332"/>
            <a:ext cx="3239973" cy="251479"/>
          </a:xfrm>
          <a:prstGeom prst="rect">
            <a:avLst/>
          </a:prstGeom>
        </p:spPr>
        <p:txBody>
          <a:bodyPr vert="horz" wrap="square" lIns="0" tIns="0" rIns="0" bIns="0" rtlCol="0">
            <a:spAutoFit/>
          </a:bodyPr>
          <a:lstStyle/>
          <a:p>
            <a:pPr marL="11527"/>
            <a:r>
              <a:rPr sz="1634" dirty="0">
                <a:latin typeface="Arial"/>
                <a:cs typeface="Arial"/>
              </a:rPr>
              <a:t>Setting the scene: </a:t>
            </a:r>
            <a:r>
              <a:rPr sz="1634" spc="-5" dirty="0">
                <a:latin typeface="Arial"/>
                <a:cs typeface="Arial"/>
              </a:rPr>
              <a:t>some</a:t>
            </a:r>
            <a:r>
              <a:rPr sz="1634" spc="-45" dirty="0">
                <a:latin typeface="Arial"/>
                <a:cs typeface="Arial"/>
              </a:rPr>
              <a:t> </a:t>
            </a:r>
            <a:r>
              <a:rPr sz="1634" spc="-5" dirty="0">
                <a:latin typeface="Arial"/>
                <a:cs typeface="Arial"/>
              </a:rPr>
              <a:t>definitions</a:t>
            </a:r>
            <a:endParaRPr sz="1634">
              <a:latin typeface="Arial"/>
              <a:cs typeface="Arial"/>
            </a:endParaRPr>
          </a:p>
        </p:txBody>
      </p:sp>
      <p:sp>
        <p:nvSpPr>
          <p:cNvPr id="3" name="object 3"/>
          <p:cNvSpPr txBox="1">
            <a:spLocks noGrp="1"/>
          </p:cNvSpPr>
          <p:nvPr>
            <p:ph type="title"/>
          </p:nvPr>
        </p:nvSpPr>
        <p:spPr>
          <a:xfrm>
            <a:off x="2018896" y="-287677"/>
            <a:ext cx="1285731" cy="2031325"/>
          </a:xfrm>
          <a:prstGeom prst="rect">
            <a:avLst/>
          </a:prstGeom>
        </p:spPr>
        <p:txBody>
          <a:bodyPr vert="horz" wrap="square" lIns="0" tIns="0" rIns="0" bIns="0" rtlCol="0" anchor="ctr">
            <a:spAutoFit/>
          </a:bodyPr>
          <a:lstStyle/>
          <a:p>
            <a:pPr marL="11527">
              <a:lnSpc>
                <a:spcPct val="100000"/>
              </a:lnSpc>
            </a:pPr>
            <a:r>
              <a:rPr b="1" spc="-5" dirty="0">
                <a:solidFill>
                  <a:srgbClr val="FFFFFF"/>
                </a:solidFill>
                <a:latin typeface="Arial"/>
                <a:cs typeface="Arial"/>
              </a:rPr>
              <a:t>Summary</a:t>
            </a:r>
          </a:p>
        </p:txBody>
      </p:sp>
      <p:sp>
        <p:nvSpPr>
          <p:cNvPr id="4" name="object 4"/>
          <p:cNvSpPr txBox="1"/>
          <p:nvPr/>
        </p:nvSpPr>
        <p:spPr>
          <a:xfrm>
            <a:off x="2491239" y="4378285"/>
            <a:ext cx="1404449" cy="251479"/>
          </a:xfrm>
          <a:prstGeom prst="rect">
            <a:avLst/>
          </a:prstGeom>
        </p:spPr>
        <p:txBody>
          <a:bodyPr vert="horz" wrap="square" lIns="0" tIns="0" rIns="0" bIns="0" rtlCol="0">
            <a:spAutoFit/>
          </a:bodyPr>
          <a:lstStyle/>
          <a:p>
            <a:pPr marL="11527"/>
            <a:r>
              <a:rPr sz="1634" spc="-5" dirty="0">
                <a:latin typeface="Arial"/>
                <a:cs typeface="Arial"/>
              </a:rPr>
              <a:t>LCLU</a:t>
            </a:r>
            <a:r>
              <a:rPr sz="1634" spc="-68" dirty="0">
                <a:latin typeface="Arial"/>
                <a:cs typeface="Arial"/>
              </a:rPr>
              <a:t> </a:t>
            </a:r>
            <a:r>
              <a:rPr sz="1634" spc="-9" dirty="0">
                <a:latin typeface="Arial"/>
                <a:cs typeface="Arial"/>
              </a:rPr>
              <a:t>mapping</a:t>
            </a:r>
            <a:endParaRPr sz="1634">
              <a:latin typeface="Arial"/>
              <a:cs typeface="Arial"/>
            </a:endParaRPr>
          </a:p>
        </p:txBody>
      </p:sp>
      <p:sp>
        <p:nvSpPr>
          <p:cNvPr id="5" name="object 5"/>
          <p:cNvSpPr txBox="1"/>
          <p:nvPr/>
        </p:nvSpPr>
        <p:spPr>
          <a:xfrm>
            <a:off x="2491239" y="2394203"/>
            <a:ext cx="2247580" cy="251479"/>
          </a:xfrm>
          <a:prstGeom prst="rect">
            <a:avLst/>
          </a:prstGeom>
        </p:spPr>
        <p:txBody>
          <a:bodyPr vert="horz" wrap="square" lIns="0" tIns="0" rIns="0" bIns="0" rtlCol="0">
            <a:spAutoFit/>
          </a:bodyPr>
          <a:lstStyle/>
          <a:p>
            <a:pPr marL="11527"/>
            <a:r>
              <a:rPr sz="1634" spc="-5" dirty="0">
                <a:latin typeface="Arial"/>
                <a:cs typeface="Arial"/>
              </a:rPr>
              <a:t>The need for LCLU</a:t>
            </a:r>
            <a:r>
              <a:rPr sz="1634" spc="-64" dirty="0">
                <a:latin typeface="Arial"/>
                <a:cs typeface="Arial"/>
              </a:rPr>
              <a:t> </a:t>
            </a:r>
            <a:r>
              <a:rPr sz="1634" spc="-9" dirty="0">
                <a:latin typeface="Arial"/>
                <a:cs typeface="Arial"/>
              </a:rPr>
              <a:t>data</a:t>
            </a:r>
            <a:endParaRPr sz="1634">
              <a:latin typeface="Arial"/>
              <a:cs typeface="Arial"/>
            </a:endParaRPr>
          </a:p>
        </p:txBody>
      </p:sp>
      <p:sp>
        <p:nvSpPr>
          <p:cNvPr id="6" name="object 6"/>
          <p:cNvSpPr txBox="1"/>
          <p:nvPr/>
        </p:nvSpPr>
        <p:spPr>
          <a:xfrm>
            <a:off x="3903399" y="2826648"/>
            <a:ext cx="6189489" cy="1290225"/>
          </a:xfrm>
          <a:prstGeom prst="rect">
            <a:avLst/>
          </a:prstGeom>
        </p:spPr>
        <p:txBody>
          <a:bodyPr vert="horz" wrap="square" lIns="0" tIns="0" rIns="0" bIns="0" rtlCol="0">
            <a:spAutoFit/>
          </a:bodyPr>
          <a:lstStyle/>
          <a:p>
            <a:pPr marL="11527"/>
            <a:r>
              <a:rPr sz="1452" spc="-5" dirty="0">
                <a:latin typeface="Arial"/>
                <a:cs typeface="Arial"/>
              </a:rPr>
              <a:t>LCLU: </a:t>
            </a:r>
            <a:r>
              <a:rPr sz="1452" dirty="0">
                <a:latin typeface="Arial"/>
                <a:cs typeface="Arial"/>
              </a:rPr>
              <a:t>a </a:t>
            </a:r>
            <a:r>
              <a:rPr sz="1452" spc="-5" dirty="0">
                <a:latin typeface="Arial"/>
                <a:cs typeface="Arial"/>
              </a:rPr>
              <a:t>cross-cutting environmental</a:t>
            </a:r>
            <a:r>
              <a:rPr sz="1452" spc="-59" dirty="0">
                <a:latin typeface="Arial"/>
                <a:cs typeface="Arial"/>
              </a:rPr>
              <a:t> </a:t>
            </a:r>
            <a:r>
              <a:rPr sz="1452" spc="-5" dirty="0">
                <a:latin typeface="Arial"/>
                <a:cs typeface="Arial"/>
              </a:rPr>
              <a:t>variable</a:t>
            </a:r>
            <a:endParaRPr sz="1452">
              <a:latin typeface="Arial"/>
              <a:cs typeface="Arial"/>
            </a:endParaRPr>
          </a:p>
          <a:p>
            <a:pPr marL="11527" marR="4611">
              <a:lnSpc>
                <a:spcPct val="160000"/>
              </a:lnSpc>
              <a:spcBef>
                <a:spcPts val="5"/>
              </a:spcBef>
            </a:pPr>
            <a:r>
              <a:rPr sz="1452" spc="-5" dirty="0">
                <a:latin typeface="Arial"/>
                <a:cs typeface="Arial"/>
              </a:rPr>
              <a:t>Relation between two European initiatives (GMES and INSPIRE) and LCLU  LCLU and environmental</a:t>
            </a:r>
            <a:r>
              <a:rPr sz="1452" spc="-64" dirty="0">
                <a:latin typeface="Arial"/>
                <a:cs typeface="Arial"/>
              </a:rPr>
              <a:t> </a:t>
            </a:r>
            <a:r>
              <a:rPr sz="1452" spc="-5" dirty="0">
                <a:latin typeface="Arial"/>
                <a:cs typeface="Arial"/>
              </a:rPr>
              <a:t>legislation</a:t>
            </a:r>
            <a:endParaRPr sz="1452">
              <a:latin typeface="Arial"/>
              <a:cs typeface="Arial"/>
            </a:endParaRPr>
          </a:p>
          <a:p>
            <a:pPr marL="11527">
              <a:spcBef>
                <a:spcPts val="1048"/>
              </a:spcBef>
            </a:pPr>
            <a:r>
              <a:rPr sz="1452" spc="-5" dirty="0">
                <a:latin typeface="Arial"/>
                <a:cs typeface="Arial"/>
              </a:rPr>
              <a:t>LCLU and the DPSIR</a:t>
            </a:r>
            <a:r>
              <a:rPr sz="1452" spc="-59" dirty="0">
                <a:latin typeface="Arial"/>
                <a:cs typeface="Arial"/>
              </a:rPr>
              <a:t> </a:t>
            </a:r>
            <a:r>
              <a:rPr sz="1452" spc="-5" dirty="0">
                <a:latin typeface="Arial"/>
                <a:cs typeface="Arial"/>
              </a:rPr>
              <a:t>framework</a:t>
            </a:r>
            <a:endParaRPr sz="1452">
              <a:latin typeface="Arial"/>
              <a:cs typeface="Arial"/>
            </a:endParaRPr>
          </a:p>
        </p:txBody>
      </p:sp>
      <p:sp>
        <p:nvSpPr>
          <p:cNvPr id="7" name="object 7"/>
          <p:cNvSpPr txBox="1"/>
          <p:nvPr/>
        </p:nvSpPr>
        <p:spPr>
          <a:xfrm>
            <a:off x="3880577" y="4764420"/>
            <a:ext cx="4749309" cy="965329"/>
          </a:xfrm>
          <a:prstGeom prst="rect">
            <a:avLst/>
          </a:prstGeom>
        </p:spPr>
        <p:txBody>
          <a:bodyPr vert="horz" wrap="square" lIns="0" tIns="0" rIns="0" bIns="0" rtlCol="0">
            <a:spAutoFit/>
          </a:bodyPr>
          <a:lstStyle/>
          <a:p>
            <a:pPr marL="11527"/>
            <a:r>
              <a:rPr sz="1452" spc="-5" dirty="0">
                <a:latin typeface="Arial"/>
                <a:cs typeface="Arial"/>
              </a:rPr>
              <a:t>At country level (the case study of the</a:t>
            </a:r>
            <a:r>
              <a:rPr sz="1452" spc="9" dirty="0">
                <a:latin typeface="Arial"/>
                <a:cs typeface="Arial"/>
              </a:rPr>
              <a:t> </a:t>
            </a:r>
            <a:r>
              <a:rPr sz="1452" spc="-5" dirty="0">
                <a:latin typeface="Arial"/>
                <a:cs typeface="Arial"/>
              </a:rPr>
              <a:t>USA)</a:t>
            </a:r>
            <a:endParaRPr sz="1452">
              <a:latin typeface="Arial"/>
              <a:cs typeface="Arial"/>
            </a:endParaRPr>
          </a:p>
          <a:p>
            <a:pPr marL="11527">
              <a:spcBef>
                <a:spcPts val="1175"/>
              </a:spcBef>
            </a:pPr>
            <a:r>
              <a:rPr sz="1452" spc="-5" dirty="0">
                <a:latin typeface="Arial"/>
                <a:cs typeface="Arial"/>
              </a:rPr>
              <a:t>At European level (GSE Land and </a:t>
            </a:r>
            <a:r>
              <a:rPr sz="1452" dirty="0">
                <a:latin typeface="Arial"/>
                <a:cs typeface="Arial"/>
              </a:rPr>
              <a:t>GMES </a:t>
            </a:r>
            <a:r>
              <a:rPr sz="1452" spc="-5" dirty="0">
                <a:latin typeface="Arial"/>
                <a:cs typeface="Arial"/>
              </a:rPr>
              <a:t>FTS</a:t>
            </a:r>
            <a:r>
              <a:rPr sz="1452" spc="-41" dirty="0">
                <a:latin typeface="Arial"/>
                <a:cs typeface="Arial"/>
              </a:rPr>
              <a:t> </a:t>
            </a:r>
            <a:r>
              <a:rPr sz="1452" spc="-5" dirty="0">
                <a:latin typeface="Arial"/>
                <a:cs typeface="Arial"/>
              </a:rPr>
              <a:t>Land)</a:t>
            </a:r>
            <a:endParaRPr sz="1452">
              <a:latin typeface="Arial"/>
              <a:cs typeface="Arial"/>
            </a:endParaRPr>
          </a:p>
          <a:p>
            <a:pPr marL="11527">
              <a:spcBef>
                <a:spcPts val="1085"/>
              </a:spcBef>
            </a:pPr>
            <a:r>
              <a:rPr sz="1452" spc="-5" dirty="0">
                <a:latin typeface="Arial"/>
                <a:cs typeface="Arial"/>
              </a:rPr>
              <a:t>At Global level (GLG2000, MOD12Q1 and</a:t>
            </a:r>
            <a:r>
              <a:rPr sz="1452" spc="5" dirty="0">
                <a:latin typeface="Arial"/>
                <a:cs typeface="Arial"/>
              </a:rPr>
              <a:t> </a:t>
            </a:r>
            <a:r>
              <a:rPr sz="1452" spc="-5" dirty="0">
                <a:latin typeface="Arial"/>
                <a:cs typeface="Arial"/>
              </a:rPr>
              <a:t>GLOBCOVER)</a:t>
            </a:r>
            <a:endParaRPr sz="1452">
              <a:latin typeface="Arial"/>
              <a:cs typeface="Arial"/>
            </a:endParaRPr>
          </a:p>
        </p:txBody>
      </p:sp>
      <p:sp>
        <p:nvSpPr>
          <p:cNvPr id="8" name="object 8"/>
          <p:cNvSpPr txBox="1"/>
          <p:nvPr/>
        </p:nvSpPr>
        <p:spPr>
          <a:xfrm>
            <a:off x="2165507" y="1492162"/>
            <a:ext cx="228216" cy="446917"/>
          </a:xfrm>
          <a:prstGeom prst="rect">
            <a:avLst/>
          </a:prstGeom>
        </p:spPr>
        <p:txBody>
          <a:bodyPr vert="horz" wrap="square" lIns="0" tIns="0" rIns="0" bIns="0" rtlCol="0">
            <a:spAutoFit/>
          </a:bodyPr>
          <a:lstStyle/>
          <a:p>
            <a:pPr marL="11527"/>
            <a:r>
              <a:rPr sz="2904" b="1" spc="-5" dirty="0">
                <a:solidFill>
                  <a:srgbClr val="A50021"/>
                </a:solidFill>
                <a:latin typeface="Arial"/>
                <a:cs typeface="Arial"/>
              </a:rPr>
              <a:t>1</a:t>
            </a:r>
            <a:endParaRPr sz="2904">
              <a:latin typeface="Arial"/>
              <a:cs typeface="Arial"/>
            </a:endParaRPr>
          </a:p>
        </p:txBody>
      </p:sp>
      <p:sp>
        <p:nvSpPr>
          <p:cNvPr id="9" name="object 9"/>
          <p:cNvSpPr txBox="1"/>
          <p:nvPr/>
        </p:nvSpPr>
        <p:spPr>
          <a:xfrm>
            <a:off x="2165507" y="2266010"/>
            <a:ext cx="228216" cy="446917"/>
          </a:xfrm>
          <a:prstGeom prst="rect">
            <a:avLst/>
          </a:prstGeom>
        </p:spPr>
        <p:txBody>
          <a:bodyPr vert="horz" wrap="square" lIns="0" tIns="0" rIns="0" bIns="0" rtlCol="0">
            <a:spAutoFit/>
          </a:bodyPr>
          <a:lstStyle/>
          <a:p>
            <a:pPr marL="11527"/>
            <a:r>
              <a:rPr sz="2904" b="1" spc="-5" dirty="0">
                <a:solidFill>
                  <a:srgbClr val="A50021"/>
                </a:solidFill>
                <a:latin typeface="Arial"/>
                <a:cs typeface="Arial"/>
              </a:rPr>
              <a:t>2</a:t>
            </a:r>
            <a:endParaRPr sz="2904">
              <a:latin typeface="Arial"/>
              <a:cs typeface="Arial"/>
            </a:endParaRPr>
          </a:p>
        </p:txBody>
      </p:sp>
      <p:sp>
        <p:nvSpPr>
          <p:cNvPr id="10" name="object 10"/>
          <p:cNvSpPr txBox="1"/>
          <p:nvPr/>
        </p:nvSpPr>
        <p:spPr>
          <a:xfrm>
            <a:off x="2165507" y="4250093"/>
            <a:ext cx="228216" cy="446917"/>
          </a:xfrm>
          <a:prstGeom prst="rect">
            <a:avLst/>
          </a:prstGeom>
        </p:spPr>
        <p:txBody>
          <a:bodyPr vert="horz" wrap="square" lIns="0" tIns="0" rIns="0" bIns="0" rtlCol="0">
            <a:spAutoFit/>
          </a:bodyPr>
          <a:lstStyle/>
          <a:p>
            <a:pPr marL="11527"/>
            <a:r>
              <a:rPr sz="2904" b="1" spc="-5" dirty="0">
                <a:solidFill>
                  <a:srgbClr val="A50021"/>
                </a:solidFill>
                <a:latin typeface="Arial"/>
                <a:cs typeface="Arial"/>
              </a:rPr>
              <a:t>3</a:t>
            </a:r>
            <a:endParaRPr sz="2904">
              <a:latin typeface="Arial"/>
              <a:cs typeface="Arial"/>
            </a:endParaRPr>
          </a:p>
        </p:txBody>
      </p:sp>
    </p:spTree>
    <p:extLst>
      <p:ext uri="{BB962C8B-B14F-4D97-AF65-F5344CB8AC3E}">
        <p14:creationId xmlns:p14="http://schemas.microsoft.com/office/powerpoint/2010/main" val="20993731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04252" y="793237"/>
            <a:ext cx="9543570" cy="279307"/>
          </a:xfrm>
          <a:prstGeom prst="rect">
            <a:avLst/>
          </a:prstGeom>
        </p:spPr>
        <p:txBody>
          <a:bodyPr vert="horz" wrap="square" lIns="0" tIns="0" rIns="0" bIns="0" rtlCol="0" anchor="ctr">
            <a:spAutoFit/>
          </a:bodyPr>
          <a:lstStyle/>
          <a:p>
            <a:pPr marL="11527">
              <a:lnSpc>
                <a:spcPct val="100000"/>
              </a:lnSpc>
            </a:pPr>
            <a:r>
              <a:rPr sz="1815" b="1" spc="-5" dirty="0">
                <a:latin typeface="Arial"/>
                <a:cs typeface="Arial"/>
              </a:rPr>
              <a:t>The DPSIR framework to report on </a:t>
            </a:r>
            <a:r>
              <a:rPr sz="1815" b="1" spc="-9" dirty="0">
                <a:latin typeface="Arial"/>
                <a:cs typeface="Arial"/>
              </a:rPr>
              <a:t>environmental</a:t>
            </a:r>
            <a:r>
              <a:rPr sz="1815" b="1" spc="77" dirty="0">
                <a:latin typeface="Arial"/>
                <a:cs typeface="Arial"/>
              </a:rPr>
              <a:t> </a:t>
            </a:r>
            <a:r>
              <a:rPr sz="1815" b="1" spc="-9" dirty="0">
                <a:latin typeface="Arial"/>
                <a:cs typeface="Arial"/>
              </a:rPr>
              <a:t>issues</a:t>
            </a:r>
            <a:endParaRPr sz="1815">
              <a:latin typeface="Arial"/>
              <a:cs typeface="Arial"/>
            </a:endParaRPr>
          </a:p>
        </p:txBody>
      </p:sp>
      <p:sp>
        <p:nvSpPr>
          <p:cNvPr id="3" name="object 3"/>
          <p:cNvSpPr/>
          <p:nvPr/>
        </p:nvSpPr>
        <p:spPr>
          <a:xfrm>
            <a:off x="2208850" y="1446057"/>
            <a:ext cx="7648687" cy="4620333"/>
          </a:xfrm>
          <a:prstGeom prst="rect">
            <a:avLst/>
          </a:prstGeom>
          <a:blipFill>
            <a:blip r:embed="rId2" cstate="print"/>
            <a:stretch>
              <a:fillRect/>
            </a:stretch>
          </a:blipFill>
        </p:spPr>
        <p:txBody>
          <a:bodyPr wrap="square" lIns="0" tIns="0" rIns="0" bIns="0" rtlCol="0"/>
          <a:lstStyle/>
          <a:p>
            <a:endParaRPr sz="1634"/>
          </a:p>
        </p:txBody>
      </p:sp>
      <p:sp>
        <p:nvSpPr>
          <p:cNvPr id="4" name="object 4"/>
          <p:cNvSpPr txBox="1"/>
          <p:nvPr/>
        </p:nvSpPr>
        <p:spPr>
          <a:xfrm>
            <a:off x="2018896" y="5159290"/>
            <a:ext cx="8207124" cy="930063"/>
          </a:xfrm>
          <a:prstGeom prst="rect">
            <a:avLst/>
          </a:prstGeom>
        </p:spPr>
        <p:txBody>
          <a:bodyPr vert="horz" wrap="square" lIns="0" tIns="0" rIns="0" bIns="0" rtlCol="0">
            <a:spAutoFit/>
          </a:bodyPr>
          <a:lstStyle/>
          <a:p>
            <a:pPr marL="11527" marR="5869880"/>
            <a:r>
              <a:rPr sz="1452" spc="-5" dirty="0">
                <a:latin typeface="Arial"/>
                <a:cs typeface="Arial"/>
              </a:rPr>
              <a:t>LCLU data is needed  throughout the entire DPSIR  chain.</a:t>
            </a:r>
            <a:endParaRPr sz="1452">
              <a:latin typeface="Arial"/>
              <a:cs typeface="Arial"/>
            </a:endParaRPr>
          </a:p>
          <a:p>
            <a:pPr marR="4611" algn="r">
              <a:spcBef>
                <a:spcPts val="481"/>
              </a:spcBef>
            </a:pPr>
            <a:r>
              <a:rPr sz="1271" b="1" spc="-5" dirty="0">
                <a:latin typeface="Arial"/>
                <a:cs typeface="Arial"/>
              </a:rPr>
              <a:t>Source:</a:t>
            </a:r>
            <a:r>
              <a:rPr sz="1271" b="1" spc="-64" dirty="0">
                <a:latin typeface="Arial"/>
                <a:cs typeface="Arial"/>
              </a:rPr>
              <a:t> </a:t>
            </a:r>
            <a:r>
              <a:rPr sz="1271" b="1" spc="-5" dirty="0">
                <a:latin typeface="Arial"/>
                <a:cs typeface="Arial"/>
              </a:rPr>
              <a:t>EEA</a:t>
            </a:r>
            <a:endParaRPr sz="1271">
              <a:latin typeface="Arial"/>
              <a:cs typeface="Arial"/>
            </a:endParaRPr>
          </a:p>
        </p:txBody>
      </p:sp>
    </p:spTree>
    <p:extLst>
      <p:ext uri="{BB962C8B-B14F-4D97-AF65-F5344CB8AC3E}">
        <p14:creationId xmlns:p14="http://schemas.microsoft.com/office/powerpoint/2010/main" val="11459295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04252" y="793237"/>
            <a:ext cx="9543570" cy="279307"/>
          </a:xfrm>
          <a:prstGeom prst="rect">
            <a:avLst/>
          </a:prstGeom>
        </p:spPr>
        <p:txBody>
          <a:bodyPr vert="horz" wrap="square" lIns="0" tIns="0" rIns="0" bIns="0" rtlCol="0" anchor="ctr">
            <a:spAutoFit/>
          </a:bodyPr>
          <a:lstStyle/>
          <a:p>
            <a:pPr marL="11527">
              <a:lnSpc>
                <a:spcPct val="100000"/>
              </a:lnSpc>
            </a:pPr>
            <a:r>
              <a:rPr sz="1815" b="1" spc="-5" dirty="0">
                <a:latin typeface="Arial"/>
                <a:cs typeface="Arial"/>
              </a:rPr>
              <a:t>DPSIR for </a:t>
            </a:r>
            <a:r>
              <a:rPr sz="1815" b="1" spc="-9" dirty="0">
                <a:latin typeface="Arial"/>
                <a:cs typeface="Arial"/>
              </a:rPr>
              <a:t>terrestrial</a:t>
            </a:r>
            <a:r>
              <a:rPr sz="1815" b="1" spc="14" dirty="0">
                <a:latin typeface="Arial"/>
                <a:cs typeface="Arial"/>
              </a:rPr>
              <a:t> </a:t>
            </a:r>
            <a:r>
              <a:rPr sz="1815" b="1" spc="-9" dirty="0">
                <a:latin typeface="Arial"/>
                <a:cs typeface="Arial"/>
              </a:rPr>
              <a:t>environments</a:t>
            </a:r>
            <a:endParaRPr sz="1815">
              <a:latin typeface="Arial"/>
              <a:cs typeface="Arial"/>
            </a:endParaRPr>
          </a:p>
        </p:txBody>
      </p:sp>
      <p:sp>
        <p:nvSpPr>
          <p:cNvPr id="3" name="object 3"/>
          <p:cNvSpPr txBox="1"/>
          <p:nvPr/>
        </p:nvSpPr>
        <p:spPr>
          <a:xfrm>
            <a:off x="2197320" y="2321117"/>
            <a:ext cx="1313393" cy="223459"/>
          </a:xfrm>
          <a:prstGeom prst="rect">
            <a:avLst/>
          </a:prstGeom>
        </p:spPr>
        <p:txBody>
          <a:bodyPr vert="horz" wrap="square" lIns="0" tIns="0" rIns="0" bIns="0" rtlCol="0">
            <a:spAutoFit/>
          </a:bodyPr>
          <a:lstStyle/>
          <a:p>
            <a:pPr marL="11527"/>
            <a:r>
              <a:rPr sz="1452" b="1" spc="-5" dirty="0">
                <a:latin typeface="Arial"/>
                <a:cs typeface="Arial"/>
              </a:rPr>
              <a:t>Driving</a:t>
            </a:r>
            <a:r>
              <a:rPr sz="1452" b="1" spc="-77" dirty="0">
                <a:latin typeface="Arial"/>
                <a:cs typeface="Arial"/>
              </a:rPr>
              <a:t> </a:t>
            </a:r>
            <a:r>
              <a:rPr sz="1452" b="1" spc="-5" dirty="0">
                <a:latin typeface="Arial"/>
                <a:cs typeface="Arial"/>
              </a:rPr>
              <a:t>Forces</a:t>
            </a:r>
            <a:endParaRPr sz="1452">
              <a:latin typeface="Arial"/>
              <a:cs typeface="Arial"/>
            </a:endParaRPr>
          </a:p>
        </p:txBody>
      </p:sp>
      <p:sp>
        <p:nvSpPr>
          <p:cNvPr id="4" name="object 4"/>
          <p:cNvSpPr txBox="1"/>
          <p:nvPr/>
        </p:nvSpPr>
        <p:spPr>
          <a:xfrm>
            <a:off x="4130724" y="2321117"/>
            <a:ext cx="811434" cy="223459"/>
          </a:xfrm>
          <a:prstGeom prst="rect">
            <a:avLst/>
          </a:prstGeom>
        </p:spPr>
        <p:txBody>
          <a:bodyPr vert="horz" wrap="square" lIns="0" tIns="0" rIns="0" bIns="0" rtlCol="0">
            <a:spAutoFit/>
          </a:bodyPr>
          <a:lstStyle/>
          <a:p>
            <a:pPr marL="11527"/>
            <a:r>
              <a:rPr sz="1452" b="1" spc="-5" dirty="0">
                <a:latin typeface="Arial"/>
                <a:cs typeface="Arial"/>
              </a:rPr>
              <a:t>Pressure</a:t>
            </a:r>
            <a:endParaRPr sz="1452">
              <a:latin typeface="Arial"/>
              <a:cs typeface="Arial"/>
            </a:endParaRPr>
          </a:p>
        </p:txBody>
      </p:sp>
      <p:sp>
        <p:nvSpPr>
          <p:cNvPr id="5" name="object 5"/>
          <p:cNvSpPr txBox="1"/>
          <p:nvPr/>
        </p:nvSpPr>
        <p:spPr>
          <a:xfrm>
            <a:off x="5920381" y="2321117"/>
            <a:ext cx="473721" cy="223459"/>
          </a:xfrm>
          <a:prstGeom prst="rect">
            <a:avLst/>
          </a:prstGeom>
        </p:spPr>
        <p:txBody>
          <a:bodyPr vert="horz" wrap="square" lIns="0" tIns="0" rIns="0" bIns="0" rtlCol="0">
            <a:spAutoFit/>
          </a:bodyPr>
          <a:lstStyle/>
          <a:p>
            <a:pPr marL="11527"/>
            <a:r>
              <a:rPr sz="1452" b="1" spc="-5" dirty="0">
                <a:latin typeface="Arial"/>
                <a:cs typeface="Arial"/>
              </a:rPr>
              <a:t>State</a:t>
            </a:r>
            <a:endParaRPr sz="1452">
              <a:latin typeface="Arial"/>
              <a:cs typeface="Arial"/>
            </a:endParaRPr>
          </a:p>
        </p:txBody>
      </p:sp>
      <p:sp>
        <p:nvSpPr>
          <p:cNvPr id="6" name="object 6"/>
          <p:cNvSpPr txBox="1"/>
          <p:nvPr/>
        </p:nvSpPr>
        <p:spPr>
          <a:xfrm>
            <a:off x="7579401" y="2321117"/>
            <a:ext cx="617796" cy="223459"/>
          </a:xfrm>
          <a:prstGeom prst="rect">
            <a:avLst/>
          </a:prstGeom>
        </p:spPr>
        <p:txBody>
          <a:bodyPr vert="horz" wrap="square" lIns="0" tIns="0" rIns="0" bIns="0" rtlCol="0">
            <a:spAutoFit/>
          </a:bodyPr>
          <a:lstStyle/>
          <a:p>
            <a:pPr marL="11527"/>
            <a:r>
              <a:rPr sz="1452" b="1" spc="5" dirty="0">
                <a:latin typeface="Arial"/>
                <a:cs typeface="Arial"/>
              </a:rPr>
              <a:t>I</a:t>
            </a:r>
            <a:r>
              <a:rPr sz="1452" b="1" spc="-5" dirty="0">
                <a:latin typeface="Arial"/>
                <a:cs typeface="Arial"/>
              </a:rPr>
              <a:t>mpact</a:t>
            </a:r>
            <a:endParaRPr sz="1452">
              <a:latin typeface="Arial"/>
              <a:cs typeface="Arial"/>
            </a:endParaRPr>
          </a:p>
        </p:txBody>
      </p:sp>
      <p:sp>
        <p:nvSpPr>
          <p:cNvPr id="7" name="object 7"/>
          <p:cNvSpPr txBox="1"/>
          <p:nvPr/>
        </p:nvSpPr>
        <p:spPr>
          <a:xfrm>
            <a:off x="9047642" y="2321117"/>
            <a:ext cx="1006224" cy="223459"/>
          </a:xfrm>
          <a:prstGeom prst="rect">
            <a:avLst/>
          </a:prstGeom>
        </p:spPr>
        <p:txBody>
          <a:bodyPr vert="horz" wrap="square" lIns="0" tIns="0" rIns="0" bIns="0" rtlCol="0">
            <a:spAutoFit/>
          </a:bodyPr>
          <a:lstStyle/>
          <a:p>
            <a:pPr marL="11527"/>
            <a:r>
              <a:rPr sz="1452" b="1" spc="-5" dirty="0">
                <a:latin typeface="Arial"/>
                <a:cs typeface="Arial"/>
              </a:rPr>
              <a:t>Responses</a:t>
            </a:r>
            <a:endParaRPr sz="1452">
              <a:latin typeface="Arial"/>
              <a:cs typeface="Arial"/>
            </a:endParaRPr>
          </a:p>
        </p:txBody>
      </p:sp>
      <p:sp>
        <p:nvSpPr>
          <p:cNvPr id="8" name="object 8"/>
          <p:cNvSpPr/>
          <p:nvPr/>
        </p:nvSpPr>
        <p:spPr>
          <a:xfrm>
            <a:off x="2030427" y="2968881"/>
            <a:ext cx="8134164" cy="1868602"/>
          </a:xfrm>
          <a:prstGeom prst="rect">
            <a:avLst/>
          </a:prstGeom>
          <a:blipFill>
            <a:blip r:embed="rId2" cstate="print"/>
            <a:stretch>
              <a:fillRect/>
            </a:stretch>
          </a:blipFill>
        </p:spPr>
        <p:txBody>
          <a:bodyPr wrap="square" lIns="0" tIns="0" rIns="0" bIns="0" rtlCol="0"/>
          <a:lstStyle/>
          <a:p>
            <a:endParaRPr sz="1634"/>
          </a:p>
        </p:txBody>
      </p:sp>
      <p:sp>
        <p:nvSpPr>
          <p:cNvPr id="9" name="object 9"/>
          <p:cNvSpPr txBox="1"/>
          <p:nvPr/>
        </p:nvSpPr>
        <p:spPr>
          <a:xfrm>
            <a:off x="8817647" y="5885663"/>
            <a:ext cx="1399839" cy="195566"/>
          </a:xfrm>
          <a:prstGeom prst="rect">
            <a:avLst/>
          </a:prstGeom>
        </p:spPr>
        <p:txBody>
          <a:bodyPr vert="horz" wrap="square" lIns="0" tIns="0" rIns="0" bIns="0" rtlCol="0">
            <a:spAutoFit/>
          </a:bodyPr>
          <a:lstStyle/>
          <a:p>
            <a:pPr marL="11527"/>
            <a:r>
              <a:rPr sz="1271" b="1" spc="-9" dirty="0">
                <a:latin typeface="Arial"/>
                <a:cs typeface="Arial"/>
              </a:rPr>
              <a:t>Source: </a:t>
            </a:r>
            <a:r>
              <a:rPr sz="1271" b="1" spc="-5" dirty="0">
                <a:latin typeface="Arial"/>
                <a:cs typeface="Arial"/>
              </a:rPr>
              <a:t>EC</a:t>
            </a:r>
            <a:r>
              <a:rPr sz="1271" b="1" spc="-41" dirty="0">
                <a:latin typeface="Arial"/>
                <a:cs typeface="Arial"/>
              </a:rPr>
              <a:t> </a:t>
            </a:r>
            <a:r>
              <a:rPr sz="1271" b="1" spc="-9" dirty="0">
                <a:latin typeface="Arial"/>
                <a:cs typeface="Arial"/>
              </a:rPr>
              <a:t>(2004)</a:t>
            </a:r>
            <a:endParaRPr sz="1271">
              <a:latin typeface="Arial"/>
              <a:cs typeface="Arial"/>
            </a:endParaRPr>
          </a:p>
        </p:txBody>
      </p:sp>
    </p:spTree>
    <p:extLst>
      <p:ext uri="{BB962C8B-B14F-4D97-AF65-F5344CB8AC3E}">
        <p14:creationId xmlns:p14="http://schemas.microsoft.com/office/powerpoint/2010/main" val="29739685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92529" y="1423237"/>
            <a:ext cx="6452975" cy="4626557"/>
          </a:xfrm>
          <a:prstGeom prst="rect">
            <a:avLst/>
          </a:prstGeom>
          <a:blipFill>
            <a:blip r:embed="rId2" cstate="print"/>
            <a:stretch>
              <a:fillRect/>
            </a:stretch>
          </a:blipFill>
        </p:spPr>
        <p:txBody>
          <a:bodyPr wrap="square" lIns="0" tIns="0" rIns="0" bIns="0" rtlCol="0"/>
          <a:lstStyle/>
          <a:p>
            <a:endParaRPr sz="1634"/>
          </a:p>
        </p:txBody>
      </p:sp>
      <p:sp>
        <p:nvSpPr>
          <p:cNvPr id="3" name="object 3"/>
          <p:cNvSpPr txBox="1"/>
          <p:nvPr/>
        </p:nvSpPr>
        <p:spPr>
          <a:xfrm>
            <a:off x="8817647" y="5885663"/>
            <a:ext cx="1399839" cy="195566"/>
          </a:xfrm>
          <a:prstGeom prst="rect">
            <a:avLst/>
          </a:prstGeom>
        </p:spPr>
        <p:txBody>
          <a:bodyPr vert="horz" wrap="square" lIns="0" tIns="0" rIns="0" bIns="0" rtlCol="0">
            <a:spAutoFit/>
          </a:bodyPr>
          <a:lstStyle/>
          <a:p>
            <a:pPr marL="11527"/>
            <a:r>
              <a:rPr sz="1271" b="1" spc="-9" dirty="0">
                <a:latin typeface="Arial"/>
                <a:cs typeface="Arial"/>
              </a:rPr>
              <a:t>Source: </a:t>
            </a:r>
            <a:r>
              <a:rPr sz="1271" b="1" spc="-5" dirty="0">
                <a:latin typeface="Arial"/>
                <a:cs typeface="Arial"/>
              </a:rPr>
              <a:t>EC</a:t>
            </a:r>
            <a:r>
              <a:rPr sz="1271" b="1" spc="-41" dirty="0">
                <a:latin typeface="Arial"/>
                <a:cs typeface="Arial"/>
              </a:rPr>
              <a:t> </a:t>
            </a:r>
            <a:r>
              <a:rPr sz="1271" b="1" spc="-9" dirty="0">
                <a:latin typeface="Arial"/>
                <a:cs typeface="Arial"/>
              </a:rPr>
              <a:t>(2004)</a:t>
            </a:r>
            <a:endParaRPr sz="1271">
              <a:latin typeface="Arial"/>
              <a:cs typeface="Arial"/>
            </a:endParaRPr>
          </a:p>
        </p:txBody>
      </p:sp>
      <p:sp>
        <p:nvSpPr>
          <p:cNvPr id="4" name="object 4"/>
          <p:cNvSpPr txBox="1"/>
          <p:nvPr/>
        </p:nvSpPr>
        <p:spPr>
          <a:xfrm>
            <a:off x="2018896" y="1153527"/>
            <a:ext cx="4357423" cy="251479"/>
          </a:xfrm>
          <a:prstGeom prst="rect">
            <a:avLst/>
          </a:prstGeom>
        </p:spPr>
        <p:txBody>
          <a:bodyPr vert="horz" wrap="square" lIns="0" tIns="0" rIns="0" bIns="0" rtlCol="0">
            <a:spAutoFit/>
          </a:bodyPr>
          <a:lstStyle/>
          <a:p>
            <a:pPr marL="11527"/>
            <a:r>
              <a:rPr sz="1634" b="1" dirty="0">
                <a:latin typeface="Arial"/>
                <a:cs typeface="Arial"/>
              </a:rPr>
              <a:t>The diversity of needs for LCLU</a:t>
            </a:r>
            <a:r>
              <a:rPr sz="1634" b="1" spc="-118" dirty="0">
                <a:latin typeface="Arial"/>
                <a:cs typeface="Arial"/>
              </a:rPr>
              <a:t> </a:t>
            </a:r>
            <a:r>
              <a:rPr sz="1634" b="1" dirty="0">
                <a:latin typeface="Arial"/>
                <a:cs typeface="Arial"/>
              </a:rPr>
              <a:t>information</a:t>
            </a:r>
            <a:endParaRPr sz="1634">
              <a:latin typeface="Arial"/>
              <a:cs typeface="Arial"/>
            </a:endParaRPr>
          </a:p>
        </p:txBody>
      </p:sp>
    </p:spTree>
    <p:extLst>
      <p:ext uri="{BB962C8B-B14F-4D97-AF65-F5344CB8AC3E}">
        <p14:creationId xmlns:p14="http://schemas.microsoft.com/office/powerpoint/2010/main" val="23886006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46748" y="4258645"/>
            <a:ext cx="8298756" cy="1798064"/>
          </a:xfrm>
          <a:custGeom>
            <a:avLst/>
            <a:gdLst/>
            <a:ahLst/>
            <a:cxnLst/>
            <a:rect l="l" t="t" r="r" b="b"/>
            <a:pathLst>
              <a:path w="9144000" h="1981200">
                <a:moveTo>
                  <a:pt x="0" y="0"/>
                </a:moveTo>
                <a:lnTo>
                  <a:pt x="0" y="1981200"/>
                </a:lnTo>
                <a:lnTo>
                  <a:pt x="9144000" y="1981200"/>
                </a:lnTo>
                <a:lnTo>
                  <a:pt x="9144000" y="0"/>
                </a:lnTo>
                <a:lnTo>
                  <a:pt x="0" y="0"/>
                </a:lnTo>
                <a:close/>
              </a:path>
            </a:pathLst>
          </a:custGeom>
          <a:solidFill>
            <a:srgbClr val="009999"/>
          </a:solidFill>
        </p:spPr>
        <p:txBody>
          <a:bodyPr wrap="square" lIns="0" tIns="0" rIns="0" bIns="0" rtlCol="0"/>
          <a:lstStyle/>
          <a:p>
            <a:endParaRPr sz="1634"/>
          </a:p>
        </p:txBody>
      </p:sp>
      <p:sp>
        <p:nvSpPr>
          <p:cNvPr id="3" name="object 3"/>
          <p:cNvSpPr/>
          <p:nvPr/>
        </p:nvSpPr>
        <p:spPr>
          <a:xfrm>
            <a:off x="1946748" y="4258645"/>
            <a:ext cx="8298756" cy="1798064"/>
          </a:xfrm>
          <a:custGeom>
            <a:avLst/>
            <a:gdLst/>
            <a:ahLst/>
            <a:cxnLst/>
            <a:rect l="l" t="t" r="r" b="b"/>
            <a:pathLst>
              <a:path w="9144000" h="1981200">
                <a:moveTo>
                  <a:pt x="0" y="0"/>
                </a:moveTo>
                <a:lnTo>
                  <a:pt x="0" y="1981200"/>
                </a:lnTo>
                <a:lnTo>
                  <a:pt x="9144000" y="1981200"/>
                </a:lnTo>
                <a:lnTo>
                  <a:pt x="9144000" y="0"/>
                </a:lnTo>
                <a:lnTo>
                  <a:pt x="0" y="0"/>
                </a:lnTo>
                <a:close/>
              </a:path>
            </a:pathLst>
          </a:custGeom>
          <a:ln w="9525">
            <a:solidFill>
              <a:srgbClr val="000000"/>
            </a:solidFill>
          </a:ln>
        </p:spPr>
        <p:txBody>
          <a:bodyPr wrap="square" lIns="0" tIns="0" rIns="0" bIns="0" rtlCol="0"/>
          <a:lstStyle/>
          <a:p>
            <a:endParaRPr sz="1634"/>
          </a:p>
        </p:txBody>
      </p:sp>
      <p:sp>
        <p:nvSpPr>
          <p:cNvPr id="4" name="object 4"/>
          <p:cNvSpPr txBox="1"/>
          <p:nvPr/>
        </p:nvSpPr>
        <p:spPr>
          <a:xfrm>
            <a:off x="2491239" y="1620332"/>
            <a:ext cx="3239973" cy="251479"/>
          </a:xfrm>
          <a:prstGeom prst="rect">
            <a:avLst/>
          </a:prstGeom>
        </p:spPr>
        <p:txBody>
          <a:bodyPr vert="horz" wrap="square" lIns="0" tIns="0" rIns="0" bIns="0" rtlCol="0">
            <a:spAutoFit/>
          </a:bodyPr>
          <a:lstStyle/>
          <a:p>
            <a:pPr marL="11527"/>
            <a:r>
              <a:rPr sz="1634" dirty="0">
                <a:latin typeface="Arial"/>
                <a:cs typeface="Arial"/>
              </a:rPr>
              <a:t>Setting the scene: </a:t>
            </a:r>
            <a:r>
              <a:rPr sz="1634" spc="-5" dirty="0">
                <a:latin typeface="Arial"/>
                <a:cs typeface="Arial"/>
              </a:rPr>
              <a:t>some</a:t>
            </a:r>
            <a:r>
              <a:rPr sz="1634" spc="-45" dirty="0">
                <a:latin typeface="Arial"/>
                <a:cs typeface="Arial"/>
              </a:rPr>
              <a:t> </a:t>
            </a:r>
            <a:r>
              <a:rPr sz="1634" spc="-5" dirty="0">
                <a:latin typeface="Arial"/>
                <a:cs typeface="Arial"/>
              </a:rPr>
              <a:t>definitions</a:t>
            </a:r>
            <a:endParaRPr sz="1634">
              <a:latin typeface="Arial"/>
              <a:cs typeface="Arial"/>
            </a:endParaRPr>
          </a:p>
        </p:txBody>
      </p:sp>
      <p:sp>
        <p:nvSpPr>
          <p:cNvPr id="5" name="object 5"/>
          <p:cNvSpPr txBox="1">
            <a:spLocks noGrp="1"/>
          </p:cNvSpPr>
          <p:nvPr>
            <p:ph type="title"/>
          </p:nvPr>
        </p:nvSpPr>
        <p:spPr>
          <a:xfrm>
            <a:off x="2018896" y="-287677"/>
            <a:ext cx="1285731" cy="2031325"/>
          </a:xfrm>
          <a:prstGeom prst="rect">
            <a:avLst/>
          </a:prstGeom>
        </p:spPr>
        <p:txBody>
          <a:bodyPr vert="horz" wrap="square" lIns="0" tIns="0" rIns="0" bIns="0" rtlCol="0" anchor="ctr">
            <a:spAutoFit/>
          </a:bodyPr>
          <a:lstStyle/>
          <a:p>
            <a:pPr marL="11527">
              <a:lnSpc>
                <a:spcPct val="100000"/>
              </a:lnSpc>
            </a:pPr>
            <a:r>
              <a:rPr b="1" spc="-5" dirty="0">
                <a:solidFill>
                  <a:srgbClr val="FFFFFF"/>
                </a:solidFill>
                <a:latin typeface="Arial"/>
                <a:cs typeface="Arial"/>
              </a:rPr>
              <a:t>Summary</a:t>
            </a:r>
          </a:p>
        </p:txBody>
      </p:sp>
      <p:sp>
        <p:nvSpPr>
          <p:cNvPr id="6" name="object 6"/>
          <p:cNvSpPr txBox="1"/>
          <p:nvPr/>
        </p:nvSpPr>
        <p:spPr>
          <a:xfrm>
            <a:off x="2491239" y="2394203"/>
            <a:ext cx="2247580" cy="251479"/>
          </a:xfrm>
          <a:prstGeom prst="rect">
            <a:avLst/>
          </a:prstGeom>
        </p:spPr>
        <p:txBody>
          <a:bodyPr vert="horz" wrap="square" lIns="0" tIns="0" rIns="0" bIns="0" rtlCol="0">
            <a:spAutoFit/>
          </a:bodyPr>
          <a:lstStyle/>
          <a:p>
            <a:pPr marL="11527"/>
            <a:r>
              <a:rPr sz="1634" spc="-5" dirty="0">
                <a:latin typeface="Arial"/>
                <a:cs typeface="Arial"/>
              </a:rPr>
              <a:t>The need for LCLU</a:t>
            </a:r>
            <a:r>
              <a:rPr sz="1634" spc="-64" dirty="0">
                <a:latin typeface="Arial"/>
                <a:cs typeface="Arial"/>
              </a:rPr>
              <a:t> </a:t>
            </a:r>
            <a:r>
              <a:rPr sz="1634" spc="-9" dirty="0">
                <a:latin typeface="Arial"/>
                <a:cs typeface="Arial"/>
              </a:rPr>
              <a:t>data</a:t>
            </a:r>
            <a:endParaRPr sz="1634">
              <a:latin typeface="Arial"/>
              <a:cs typeface="Arial"/>
            </a:endParaRPr>
          </a:p>
        </p:txBody>
      </p:sp>
      <p:sp>
        <p:nvSpPr>
          <p:cNvPr id="7" name="object 7"/>
          <p:cNvSpPr txBox="1"/>
          <p:nvPr/>
        </p:nvSpPr>
        <p:spPr>
          <a:xfrm>
            <a:off x="3903399" y="2826648"/>
            <a:ext cx="6189489" cy="1290225"/>
          </a:xfrm>
          <a:prstGeom prst="rect">
            <a:avLst/>
          </a:prstGeom>
        </p:spPr>
        <p:txBody>
          <a:bodyPr vert="horz" wrap="square" lIns="0" tIns="0" rIns="0" bIns="0" rtlCol="0">
            <a:spAutoFit/>
          </a:bodyPr>
          <a:lstStyle/>
          <a:p>
            <a:pPr marL="11527"/>
            <a:r>
              <a:rPr sz="1452" spc="-5" dirty="0">
                <a:latin typeface="Arial"/>
                <a:cs typeface="Arial"/>
              </a:rPr>
              <a:t>LCLU: </a:t>
            </a:r>
            <a:r>
              <a:rPr sz="1452" dirty="0">
                <a:latin typeface="Arial"/>
                <a:cs typeface="Arial"/>
              </a:rPr>
              <a:t>a </a:t>
            </a:r>
            <a:r>
              <a:rPr sz="1452" spc="-5" dirty="0">
                <a:latin typeface="Arial"/>
                <a:cs typeface="Arial"/>
              </a:rPr>
              <a:t>cross-cutting environmental</a:t>
            </a:r>
            <a:r>
              <a:rPr sz="1452" spc="-59" dirty="0">
                <a:latin typeface="Arial"/>
                <a:cs typeface="Arial"/>
              </a:rPr>
              <a:t> </a:t>
            </a:r>
            <a:r>
              <a:rPr sz="1452" spc="-5" dirty="0">
                <a:latin typeface="Arial"/>
                <a:cs typeface="Arial"/>
              </a:rPr>
              <a:t>variable</a:t>
            </a:r>
            <a:endParaRPr sz="1452">
              <a:latin typeface="Arial"/>
              <a:cs typeface="Arial"/>
            </a:endParaRPr>
          </a:p>
          <a:p>
            <a:pPr marL="11527" marR="4611">
              <a:lnSpc>
                <a:spcPct val="160000"/>
              </a:lnSpc>
              <a:spcBef>
                <a:spcPts val="5"/>
              </a:spcBef>
            </a:pPr>
            <a:r>
              <a:rPr sz="1452" spc="-5" dirty="0">
                <a:latin typeface="Arial"/>
                <a:cs typeface="Arial"/>
              </a:rPr>
              <a:t>Relation between two European initiatives (GMES and INSPIRE) and LCLU  LCLU and environmental</a:t>
            </a:r>
            <a:r>
              <a:rPr sz="1452" spc="-64" dirty="0">
                <a:latin typeface="Arial"/>
                <a:cs typeface="Arial"/>
              </a:rPr>
              <a:t> </a:t>
            </a:r>
            <a:r>
              <a:rPr sz="1452" spc="-5" dirty="0">
                <a:latin typeface="Arial"/>
                <a:cs typeface="Arial"/>
              </a:rPr>
              <a:t>legislation</a:t>
            </a:r>
            <a:endParaRPr sz="1452">
              <a:latin typeface="Arial"/>
              <a:cs typeface="Arial"/>
            </a:endParaRPr>
          </a:p>
          <a:p>
            <a:pPr marL="11527">
              <a:spcBef>
                <a:spcPts val="1048"/>
              </a:spcBef>
            </a:pPr>
            <a:r>
              <a:rPr sz="1452" spc="-5" dirty="0">
                <a:latin typeface="Arial"/>
                <a:cs typeface="Arial"/>
              </a:rPr>
              <a:t>LCLU and the DPSIR</a:t>
            </a:r>
            <a:r>
              <a:rPr sz="1452" spc="-59" dirty="0">
                <a:latin typeface="Arial"/>
                <a:cs typeface="Arial"/>
              </a:rPr>
              <a:t> </a:t>
            </a:r>
            <a:r>
              <a:rPr sz="1452" spc="-5" dirty="0">
                <a:latin typeface="Arial"/>
                <a:cs typeface="Arial"/>
              </a:rPr>
              <a:t>framework</a:t>
            </a:r>
            <a:endParaRPr sz="1452">
              <a:latin typeface="Arial"/>
              <a:cs typeface="Arial"/>
            </a:endParaRPr>
          </a:p>
        </p:txBody>
      </p:sp>
      <p:sp>
        <p:nvSpPr>
          <p:cNvPr id="8" name="object 8"/>
          <p:cNvSpPr txBox="1"/>
          <p:nvPr/>
        </p:nvSpPr>
        <p:spPr>
          <a:xfrm>
            <a:off x="2502765" y="4378285"/>
            <a:ext cx="4959659" cy="610552"/>
          </a:xfrm>
          <a:prstGeom prst="rect">
            <a:avLst/>
          </a:prstGeom>
        </p:spPr>
        <p:txBody>
          <a:bodyPr vert="horz" wrap="square" lIns="0" tIns="0" rIns="0" bIns="0" rtlCol="0">
            <a:spAutoFit/>
          </a:bodyPr>
          <a:lstStyle/>
          <a:p>
            <a:pPr>
              <a:lnSpc>
                <a:spcPct val="100000"/>
              </a:lnSpc>
            </a:pPr>
            <a:r>
              <a:rPr sz="1634" b="1" spc="-5" dirty="0">
                <a:solidFill>
                  <a:srgbClr val="FFFFFF"/>
                </a:solidFill>
                <a:latin typeface="Arial"/>
                <a:cs typeface="Arial"/>
              </a:rPr>
              <a:t>LCLU</a:t>
            </a:r>
            <a:r>
              <a:rPr sz="1634" b="1" spc="-91" dirty="0">
                <a:solidFill>
                  <a:srgbClr val="FFFFFF"/>
                </a:solidFill>
                <a:latin typeface="Arial"/>
                <a:cs typeface="Arial"/>
              </a:rPr>
              <a:t> </a:t>
            </a:r>
            <a:r>
              <a:rPr sz="1634" b="1" spc="-5" dirty="0">
                <a:solidFill>
                  <a:srgbClr val="FFFFFF"/>
                </a:solidFill>
                <a:latin typeface="Arial"/>
                <a:cs typeface="Arial"/>
              </a:rPr>
              <a:t>mapping</a:t>
            </a:r>
            <a:endParaRPr sz="1634">
              <a:latin typeface="Arial"/>
              <a:cs typeface="Arial"/>
            </a:endParaRPr>
          </a:p>
          <a:p>
            <a:pPr marL="1388946">
              <a:lnSpc>
                <a:spcPts val="1729"/>
              </a:lnSpc>
              <a:spcBef>
                <a:spcPts val="1080"/>
              </a:spcBef>
            </a:pPr>
            <a:r>
              <a:rPr sz="1452" spc="-5" dirty="0">
                <a:solidFill>
                  <a:srgbClr val="FFFFFF"/>
                </a:solidFill>
                <a:latin typeface="Arial"/>
                <a:cs typeface="Arial"/>
              </a:rPr>
              <a:t>At country level (the case study of the</a:t>
            </a:r>
            <a:r>
              <a:rPr sz="1452" spc="9" dirty="0">
                <a:solidFill>
                  <a:srgbClr val="FFFFFF"/>
                </a:solidFill>
                <a:latin typeface="Arial"/>
                <a:cs typeface="Arial"/>
              </a:rPr>
              <a:t> </a:t>
            </a:r>
            <a:r>
              <a:rPr sz="1452" spc="-5" dirty="0">
                <a:solidFill>
                  <a:srgbClr val="FFFFFF"/>
                </a:solidFill>
                <a:latin typeface="Arial"/>
                <a:cs typeface="Arial"/>
              </a:rPr>
              <a:t>USA)</a:t>
            </a:r>
            <a:endParaRPr sz="1452">
              <a:latin typeface="Arial"/>
              <a:cs typeface="Arial"/>
            </a:endParaRPr>
          </a:p>
        </p:txBody>
      </p:sp>
      <p:sp>
        <p:nvSpPr>
          <p:cNvPr id="9" name="object 9"/>
          <p:cNvSpPr txBox="1"/>
          <p:nvPr/>
        </p:nvSpPr>
        <p:spPr>
          <a:xfrm>
            <a:off x="3892103" y="5135097"/>
            <a:ext cx="4726257" cy="582532"/>
          </a:xfrm>
          <a:prstGeom prst="rect">
            <a:avLst/>
          </a:prstGeom>
        </p:spPr>
        <p:txBody>
          <a:bodyPr vert="horz" wrap="square" lIns="0" tIns="0" rIns="0" bIns="0" rtlCol="0">
            <a:spAutoFit/>
          </a:bodyPr>
          <a:lstStyle/>
          <a:p>
            <a:pPr>
              <a:lnSpc>
                <a:spcPct val="100000"/>
              </a:lnSpc>
            </a:pPr>
            <a:r>
              <a:rPr sz="1452" spc="-5" dirty="0">
                <a:solidFill>
                  <a:srgbClr val="FFFFFF"/>
                </a:solidFill>
                <a:latin typeface="Arial"/>
                <a:cs typeface="Arial"/>
              </a:rPr>
              <a:t>At European level (GSE Land and </a:t>
            </a:r>
            <a:r>
              <a:rPr sz="1452" dirty="0">
                <a:solidFill>
                  <a:srgbClr val="FFFFFF"/>
                </a:solidFill>
                <a:latin typeface="Arial"/>
                <a:cs typeface="Arial"/>
              </a:rPr>
              <a:t>GMES </a:t>
            </a:r>
            <a:r>
              <a:rPr sz="1452" spc="-5" dirty="0">
                <a:solidFill>
                  <a:srgbClr val="FFFFFF"/>
                </a:solidFill>
                <a:latin typeface="Arial"/>
                <a:cs typeface="Arial"/>
              </a:rPr>
              <a:t>FTS</a:t>
            </a:r>
            <a:r>
              <a:rPr sz="1452" spc="-41" dirty="0">
                <a:solidFill>
                  <a:srgbClr val="FFFFFF"/>
                </a:solidFill>
                <a:latin typeface="Arial"/>
                <a:cs typeface="Arial"/>
              </a:rPr>
              <a:t> </a:t>
            </a:r>
            <a:r>
              <a:rPr sz="1452" spc="-5" dirty="0">
                <a:solidFill>
                  <a:srgbClr val="FFFFFF"/>
                </a:solidFill>
                <a:latin typeface="Arial"/>
                <a:cs typeface="Arial"/>
              </a:rPr>
              <a:t>Land)</a:t>
            </a:r>
            <a:endParaRPr sz="1452">
              <a:latin typeface="Arial"/>
              <a:cs typeface="Arial"/>
            </a:endParaRPr>
          </a:p>
          <a:p>
            <a:pPr>
              <a:lnSpc>
                <a:spcPts val="1729"/>
              </a:lnSpc>
              <a:spcBef>
                <a:spcPts val="1085"/>
              </a:spcBef>
            </a:pPr>
            <a:r>
              <a:rPr sz="1452" spc="-5" dirty="0">
                <a:solidFill>
                  <a:srgbClr val="FFFFFF"/>
                </a:solidFill>
                <a:latin typeface="Arial"/>
                <a:cs typeface="Arial"/>
              </a:rPr>
              <a:t>At Global level (GLG2000, MOD12Q1 and</a:t>
            </a:r>
            <a:r>
              <a:rPr sz="1452" spc="5" dirty="0">
                <a:solidFill>
                  <a:srgbClr val="FFFFFF"/>
                </a:solidFill>
                <a:latin typeface="Arial"/>
                <a:cs typeface="Arial"/>
              </a:rPr>
              <a:t> </a:t>
            </a:r>
            <a:r>
              <a:rPr sz="1452" spc="-5" dirty="0">
                <a:solidFill>
                  <a:srgbClr val="FFFFFF"/>
                </a:solidFill>
                <a:latin typeface="Arial"/>
                <a:cs typeface="Arial"/>
              </a:rPr>
              <a:t>GLOBCOVER)</a:t>
            </a:r>
            <a:endParaRPr sz="1452">
              <a:latin typeface="Arial"/>
              <a:cs typeface="Arial"/>
            </a:endParaRPr>
          </a:p>
        </p:txBody>
      </p:sp>
      <p:sp>
        <p:nvSpPr>
          <p:cNvPr id="10" name="object 10"/>
          <p:cNvSpPr txBox="1"/>
          <p:nvPr/>
        </p:nvSpPr>
        <p:spPr>
          <a:xfrm>
            <a:off x="2165507" y="1492162"/>
            <a:ext cx="228216" cy="446917"/>
          </a:xfrm>
          <a:prstGeom prst="rect">
            <a:avLst/>
          </a:prstGeom>
        </p:spPr>
        <p:txBody>
          <a:bodyPr vert="horz" wrap="square" lIns="0" tIns="0" rIns="0" bIns="0" rtlCol="0">
            <a:spAutoFit/>
          </a:bodyPr>
          <a:lstStyle/>
          <a:p>
            <a:pPr marL="11527"/>
            <a:r>
              <a:rPr sz="2904" b="1" spc="-5" dirty="0">
                <a:solidFill>
                  <a:srgbClr val="A50021"/>
                </a:solidFill>
                <a:latin typeface="Arial"/>
                <a:cs typeface="Arial"/>
              </a:rPr>
              <a:t>1</a:t>
            </a:r>
            <a:endParaRPr sz="2904">
              <a:latin typeface="Arial"/>
              <a:cs typeface="Arial"/>
            </a:endParaRPr>
          </a:p>
        </p:txBody>
      </p:sp>
      <p:sp>
        <p:nvSpPr>
          <p:cNvPr id="11" name="object 11"/>
          <p:cNvSpPr txBox="1"/>
          <p:nvPr/>
        </p:nvSpPr>
        <p:spPr>
          <a:xfrm>
            <a:off x="2165507" y="2266010"/>
            <a:ext cx="228216" cy="446917"/>
          </a:xfrm>
          <a:prstGeom prst="rect">
            <a:avLst/>
          </a:prstGeom>
        </p:spPr>
        <p:txBody>
          <a:bodyPr vert="horz" wrap="square" lIns="0" tIns="0" rIns="0" bIns="0" rtlCol="0">
            <a:spAutoFit/>
          </a:bodyPr>
          <a:lstStyle/>
          <a:p>
            <a:pPr marL="11527"/>
            <a:r>
              <a:rPr sz="2904" b="1" spc="-5" dirty="0">
                <a:solidFill>
                  <a:srgbClr val="A50021"/>
                </a:solidFill>
                <a:latin typeface="Arial"/>
                <a:cs typeface="Arial"/>
              </a:rPr>
              <a:t>2</a:t>
            </a:r>
            <a:endParaRPr sz="2904">
              <a:latin typeface="Arial"/>
              <a:cs typeface="Arial"/>
            </a:endParaRPr>
          </a:p>
        </p:txBody>
      </p:sp>
      <p:sp>
        <p:nvSpPr>
          <p:cNvPr id="12" name="object 12"/>
          <p:cNvSpPr txBox="1"/>
          <p:nvPr/>
        </p:nvSpPr>
        <p:spPr>
          <a:xfrm>
            <a:off x="2177033" y="4250093"/>
            <a:ext cx="205164" cy="448841"/>
          </a:xfrm>
          <a:prstGeom prst="rect">
            <a:avLst/>
          </a:prstGeom>
        </p:spPr>
        <p:txBody>
          <a:bodyPr vert="horz" wrap="square" lIns="0" tIns="0" rIns="0" bIns="0" rtlCol="0">
            <a:spAutoFit/>
          </a:bodyPr>
          <a:lstStyle/>
          <a:p>
            <a:pPr>
              <a:lnSpc>
                <a:spcPts val="3453"/>
              </a:lnSpc>
            </a:pPr>
            <a:r>
              <a:rPr sz="2904" b="1" spc="-5" dirty="0">
                <a:solidFill>
                  <a:srgbClr val="FFFFFF"/>
                </a:solidFill>
                <a:latin typeface="Arial"/>
                <a:cs typeface="Arial"/>
              </a:rPr>
              <a:t>3</a:t>
            </a:r>
            <a:endParaRPr sz="2904">
              <a:latin typeface="Arial"/>
              <a:cs typeface="Arial"/>
            </a:endParaRPr>
          </a:p>
        </p:txBody>
      </p:sp>
    </p:spTree>
    <p:extLst>
      <p:ext uri="{BB962C8B-B14F-4D97-AF65-F5344CB8AC3E}">
        <p14:creationId xmlns:p14="http://schemas.microsoft.com/office/powerpoint/2010/main" val="36147315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491239" y="1620332"/>
            <a:ext cx="3239973" cy="251479"/>
          </a:xfrm>
          <a:prstGeom prst="rect">
            <a:avLst/>
          </a:prstGeom>
        </p:spPr>
        <p:txBody>
          <a:bodyPr vert="horz" wrap="square" lIns="0" tIns="0" rIns="0" bIns="0" rtlCol="0">
            <a:spAutoFit/>
          </a:bodyPr>
          <a:lstStyle/>
          <a:p>
            <a:pPr marL="11527"/>
            <a:r>
              <a:rPr sz="1634" dirty="0">
                <a:latin typeface="Arial"/>
                <a:cs typeface="Arial"/>
              </a:rPr>
              <a:t>Setting the scene: </a:t>
            </a:r>
            <a:r>
              <a:rPr sz="1634" spc="-5" dirty="0">
                <a:latin typeface="Arial"/>
                <a:cs typeface="Arial"/>
              </a:rPr>
              <a:t>some</a:t>
            </a:r>
            <a:r>
              <a:rPr sz="1634" spc="-45" dirty="0">
                <a:latin typeface="Arial"/>
                <a:cs typeface="Arial"/>
              </a:rPr>
              <a:t> </a:t>
            </a:r>
            <a:r>
              <a:rPr sz="1634" spc="-5" dirty="0">
                <a:latin typeface="Arial"/>
                <a:cs typeface="Arial"/>
              </a:rPr>
              <a:t>definitions</a:t>
            </a:r>
            <a:endParaRPr sz="1634">
              <a:latin typeface="Arial"/>
              <a:cs typeface="Arial"/>
            </a:endParaRPr>
          </a:p>
        </p:txBody>
      </p:sp>
      <p:sp>
        <p:nvSpPr>
          <p:cNvPr id="3" name="object 3"/>
          <p:cNvSpPr txBox="1">
            <a:spLocks noGrp="1"/>
          </p:cNvSpPr>
          <p:nvPr>
            <p:ph type="title"/>
          </p:nvPr>
        </p:nvSpPr>
        <p:spPr>
          <a:xfrm>
            <a:off x="2018896" y="-287677"/>
            <a:ext cx="1285731" cy="2031325"/>
          </a:xfrm>
          <a:prstGeom prst="rect">
            <a:avLst/>
          </a:prstGeom>
        </p:spPr>
        <p:txBody>
          <a:bodyPr vert="horz" wrap="square" lIns="0" tIns="0" rIns="0" bIns="0" rtlCol="0" anchor="ctr">
            <a:spAutoFit/>
          </a:bodyPr>
          <a:lstStyle/>
          <a:p>
            <a:pPr marL="11527">
              <a:lnSpc>
                <a:spcPct val="100000"/>
              </a:lnSpc>
            </a:pPr>
            <a:r>
              <a:rPr b="1" spc="-5" dirty="0">
                <a:solidFill>
                  <a:srgbClr val="FFFFFF"/>
                </a:solidFill>
                <a:latin typeface="Arial"/>
                <a:cs typeface="Arial"/>
              </a:rPr>
              <a:t>Summary</a:t>
            </a:r>
          </a:p>
        </p:txBody>
      </p:sp>
      <p:sp>
        <p:nvSpPr>
          <p:cNvPr id="4" name="object 4"/>
          <p:cNvSpPr txBox="1"/>
          <p:nvPr/>
        </p:nvSpPr>
        <p:spPr>
          <a:xfrm>
            <a:off x="2491239" y="4378285"/>
            <a:ext cx="1404449" cy="251479"/>
          </a:xfrm>
          <a:prstGeom prst="rect">
            <a:avLst/>
          </a:prstGeom>
        </p:spPr>
        <p:txBody>
          <a:bodyPr vert="horz" wrap="square" lIns="0" tIns="0" rIns="0" bIns="0" rtlCol="0">
            <a:spAutoFit/>
          </a:bodyPr>
          <a:lstStyle/>
          <a:p>
            <a:pPr marL="11527"/>
            <a:r>
              <a:rPr sz="1634" spc="-5" dirty="0">
                <a:latin typeface="Arial"/>
                <a:cs typeface="Arial"/>
              </a:rPr>
              <a:t>LCLU</a:t>
            </a:r>
            <a:r>
              <a:rPr sz="1634" spc="-68" dirty="0">
                <a:latin typeface="Arial"/>
                <a:cs typeface="Arial"/>
              </a:rPr>
              <a:t> </a:t>
            </a:r>
            <a:r>
              <a:rPr sz="1634" spc="-9" dirty="0">
                <a:latin typeface="Arial"/>
                <a:cs typeface="Arial"/>
              </a:rPr>
              <a:t>mapping</a:t>
            </a:r>
            <a:endParaRPr sz="1634">
              <a:latin typeface="Arial"/>
              <a:cs typeface="Arial"/>
            </a:endParaRPr>
          </a:p>
        </p:txBody>
      </p:sp>
      <p:sp>
        <p:nvSpPr>
          <p:cNvPr id="5" name="object 5"/>
          <p:cNvSpPr txBox="1"/>
          <p:nvPr/>
        </p:nvSpPr>
        <p:spPr>
          <a:xfrm>
            <a:off x="2491239" y="2394203"/>
            <a:ext cx="2247580" cy="251479"/>
          </a:xfrm>
          <a:prstGeom prst="rect">
            <a:avLst/>
          </a:prstGeom>
        </p:spPr>
        <p:txBody>
          <a:bodyPr vert="horz" wrap="square" lIns="0" tIns="0" rIns="0" bIns="0" rtlCol="0">
            <a:spAutoFit/>
          </a:bodyPr>
          <a:lstStyle/>
          <a:p>
            <a:pPr marL="11527"/>
            <a:r>
              <a:rPr sz="1634" spc="-5" dirty="0">
                <a:latin typeface="Arial"/>
                <a:cs typeface="Arial"/>
              </a:rPr>
              <a:t>The need for LCLU</a:t>
            </a:r>
            <a:r>
              <a:rPr sz="1634" spc="-64" dirty="0">
                <a:latin typeface="Arial"/>
                <a:cs typeface="Arial"/>
              </a:rPr>
              <a:t> </a:t>
            </a:r>
            <a:r>
              <a:rPr sz="1634" spc="-9" dirty="0">
                <a:latin typeface="Arial"/>
                <a:cs typeface="Arial"/>
              </a:rPr>
              <a:t>data</a:t>
            </a:r>
            <a:endParaRPr sz="1634">
              <a:latin typeface="Arial"/>
              <a:cs typeface="Arial"/>
            </a:endParaRPr>
          </a:p>
        </p:txBody>
      </p:sp>
      <p:sp>
        <p:nvSpPr>
          <p:cNvPr id="6" name="object 6"/>
          <p:cNvSpPr txBox="1"/>
          <p:nvPr/>
        </p:nvSpPr>
        <p:spPr>
          <a:xfrm>
            <a:off x="3903399" y="2826648"/>
            <a:ext cx="6189489" cy="1290225"/>
          </a:xfrm>
          <a:prstGeom prst="rect">
            <a:avLst/>
          </a:prstGeom>
        </p:spPr>
        <p:txBody>
          <a:bodyPr vert="horz" wrap="square" lIns="0" tIns="0" rIns="0" bIns="0" rtlCol="0">
            <a:spAutoFit/>
          </a:bodyPr>
          <a:lstStyle/>
          <a:p>
            <a:pPr marL="11527"/>
            <a:r>
              <a:rPr sz="1452" spc="-5" dirty="0">
                <a:latin typeface="Arial"/>
                <a:cs typeface="Arial"/>
              </a:rPr>
              <a:t>LCLU: </a:t>
            </a:r>
            <a:r>
              <a:rPr sz="1452" dirty="0">
                <a:latin typeface="Arial"/>
                <a:cs typeface="Arial"/>
              </a:rPr>
              <a:t>a </a:t>
            </a:r>
            <a:r>
              <a:rPr sz="1452" spc="-5" dirty="0">
                <a:latin typeface="Arial"/>
                <a:cs typeface="Arial"/>
              </a:rPr>
              <a:t>cross-cutting environmental</a:t>
            </a:r>
            <a:r>
              <a:rPr sz="1452" spc="-59" dirty="0">
                <a:latin typeface="Arial"/>
                <a:cs typeface="Arial"/>
              </a:rPr>
              <a:t> </a:t>
            </a:r>
            <a:r>
              <a:rPr sz="1452" spc="-5" dirty="0">
                <a:latin typeface="Arial"/>
                <a:cs typeface="Arial"/>
              </a:rPr>
              <a:t>variable</a:t>
            </a:r>
            <a:endParaRPr sz="1452">
              <a:latin typeface="Arial"/>
              <a:cs typeface="Arial"/>
            </a:endParaRPr>
          </a:p>
          <a:p>
            <a:pPr marL="11527" marR="4611">
              <a:lnSpc>
                <a:spcPct val="160000"/>
              </a:lnSpc>
              <a:spcBef>
                <a:spcPts val="5"/>
              </a:spcBef>
            </a:pPr>
            <a:r>
              <a:rPr sz="1452" spc="-5" dirty="0">
                <a:latin typeface="Arial"/>
                <a:cs typeface="Arial"/>
              </a:rPr>
              <a:t>Relation between two European initiatives (GMES and INSPIRE) and LCLU  LCLU and environmental</a:t>
            </a:r>
            <a:r>
              <a:rPr sz="1452" spc="-64" dirty="0">
                <a:latin typeface="Arial"/>
                <a:cs typeface="Arial"/>
              </a:rPr>
              <a:t> </a:t>
            </a:r>
            <a:r>
              <a:rPr sz="1452" spc="-5" dirty="0">
                <a:latin typeface="Arial"/>
                <a:cs typeface="Arial"/>
              </a:rPr>
              <a:t>legislation</a:t>
            </a:r>
            <a:endParaRPr sz="1452">
              <a:latin typeface="Arial"/>
              <a:cs typeface="Arial"/>
            </a:endParaRPr>
          </a:p>
          <a:p>
            <a:pPr marL="11527">
              <a:spcBef>
                <a:spcPts val="1048"/>
              </a:spcBef>
            </a:pPr>
            <a:r>
              <a:rPr sz="1452" spc="-5" dirty="0">
                <a:latin typeface="Arial"/>
                <a:cs typeface="Arial"/>
              </a:rPr>
              <a:t>LCLU and the DPSIR</a:t>
            </a:r>
            <a:r>
              <a:rPr sz="1452" spc="-59" dirty="0">
                <a:latin typeface="Arial"/>
                <a:cs typeface="Arial"/>
              </a:rPr>
              <a:t> </a:t>
            </a:r>
            <a:r>
              <a:rPr sz="1452" spc="-5" dirty="0">
                <a:latin typeface="Arial"/>
                <a:cs typeface="Arial"/>
              </a:rPr>
              <a:t>framework</a:t>
            </a:r>
            <a:endParaRPr sz="1452">
              <a:latin typeface="Arial"/>
              <a:cs typeface="Arial"/>
            </a:endParaRPr>
          </a:p>
        </p:txBody>
      </p:sp>
      <p:sp>
        <p:nvSpPr>
          <p:cNvPr id="7" name="object 7"/>
          <p:cNvSpPr txBox="1"/>
          <p:nvPr/>
        </p:nvSpPr>
        <p:spPr>
          <a:xfrm>
            <a:off x="1946748" y="4673583"/>
            <a:ext cx="8298756" cy="310748"/>
          </a:xfrm>
          <a:prstGeom prst="rect">
            <a:avLst/>
          </a:prstGeom>
          <a:solidFill>
            <a:srgbClr val="009999"/>
          </a:solidFill>
          <a:ln w="9525">
            <a:solidFill>
              <a:srgbClr val="000000"/>
            </a:solidFill>
          </a:ln>
        </p:spPr>
        <p:txBody>
          <a:bodyPr vert="horz" wrap="square" lIns="0" tIns="86445" rIns="0" bIns="0" rtlCol="0">
            <a:spAutoFit/>
          </a:bodyPr>
          <a:lstStyle/>
          <a:p>
            <a:pPr marL="1941066">
              <a:spcBef>
                <a:spcPts val="681"/>
              </a:spcBef>
            </a:pPr>
            <a:r>
              <a:rPr sz="1452" b="1" spc="-5" dirty="0">
                <a:solidFill>
                  <a:srgbClr val="FFFFFF"/>
                </a:solidFill>
                <a:latin typeface="Arial"/>
                <a:cs typeface="Arial"/>
              </a:rPr>
              <a:t>At country level (the case study of the</a:t>
            </a:r>
            <a:r>
              <a:rPr sz="1452" b="1" spc="14" dirty="0">
                <a:solidFill>
                  <a:srgbClr val="FFFFFF"/>
                </a:solidFill>
                <a:latin typeface="Arial"/>
                <a:cs typeface="Arial"/>
              </a:rPr>
              <a:t> </a:t>
            </a:r>
            <a:r>
              <a:rPr sz="1452" b="1" spc="-5" dirty="0">
                <a:solidFill>
                  <a:srgbClr val="FFFFFF"/>
                </a:solidFill>
                <a:latin typeface="Arial"/>
                <a:cs typeface="Arial"/>
              </a:rPr>
              <a:t>USA)</a:t>
            </a:r>
            <a:endParaRPr sz="1452">
              <a:latin typeface="Arial"/>
              <a:cs typeface="Arial"/>
            </a:endParaRPr>
          </a:p>
        </p:txBody>
      </p:sp>
      <p:sp>
        <p:nvSpPr>
          <p:cNvPr id="8" name="object 8"/>
          <p:cNvSpPr txBox="1"/>
          <p:nvPr/>
        </p:nvSpPr>
        <p:spPr>
          <a:xfrm>
            <a:off x="3880577" y="5135097"/>
            <a:ext cx="4749309" cy="587981"/>
          </a:xfrm>
          <a:prstGeom prst="rect">
            <a:avLst/>
          </a:prstGeom>
        </p:spPr>
        <p:txBody>
          <a:bodyPr vert="horz" wrap="square" lIns="0" tIns="0" rIns="0" bIns="0" rtlCol="0">
            <a:spAutoFit/>
          </a:bodyPr>
          <a:lstStyle/>
          <a:p>
            <a:pPr marL="11527"/>
            <a:r>
              <a:rPr sz="1452" spc="-5" dirty="0">
                <a:latin typeface="Arial"/>
                <a:cs typeface="Arial"/>
              </a:rPr>
              <a:t>At European level (GSE Land and </a:t>
            </a:r>
            <a:r>
              <a:rPr sz="1452" dirty="0">
                <a:latin typeface="Arial"/>
                <a:cs typeface="Arial"/>
              </a:rPr>
              <a:t>GMES </a:t>
            </a:r>
            <a:r>
              <a:rPr sz="1452" spc="-5" dirty="0">
                <a:latin typeface="Arial"/>
                <a:cs typeface="Arial"/>
              </a:rPr>
              <a:t>FTS</a:t>
            </a:r>
            <a:r>
              <a:rPr sz="1452" spc="-41" dirty="0">
                <a:latin typeface="Arial"/>
                <a:cs typeface="Arial"/>
              </a:rPr>
              <a:t> </a:t>
            </a:r>
            <a:r>
              <a:rPr sz="1452" spc="-5" dirty="0">
                <a:latin typeface="Arial"/>
                <a:cs typeface="Arial"/>
              </a:rPr>
              <a:t>Land)</a:t>
            </a:r>
            <a:endParaRPr sz="1452">
              <a:latin typeface="Arial"/>
              <a:cs typeface="Arial"/>
            </a:endParaRPr>
          </a:p>
          <a:p>
            <a:pPr marL="11527">
              <a:spcBef>
                <a:spcPts val="1085"/>
              </a:spcBef>
            </a:pPr>
            <a:r>
              <a:rPr sz="1452" spc="-5" dirty="0">
                <a:latin typeface="Arial"/>
                <a:cs typeface="Arial"/>
              </a:rPr>
              <a:t>At Global level (GLG2000, MOD12Q1 and</a:t>
            </a:r>
            <a:r>
              <a:rPr sz="1452" spc="5" dirty="0">
                <a:latin typeface="Arial"/>
                <a:cs typeface="Arial"/>
              </a:rPr>
              <a:t> </a:t>
            </a:r>
            <a:r>
              <a:rPr sz="1452" spc="-5" dirty="0">
                <a:latin typeface="Arial"/>
                <a:cs typeface="Arial"/>
              </a:rPr>
              <a:t>GLOBCOVER)</a:t>
            </a:r>
            <a:endParaRPr sz="1452">
              <a:latin typeface="Arial"/>
              <a:cs typeface="Arial"/>
            </a:endParaRPr>
          </a:p>
        </p:txBody>
      </p:sp>
      <p:sp>
        <p:nvSpPr>
          <p:cNvPr id="9" name="object 9"/>
          <p:cNvSpPr txBox="1"/>
          <p:nvPr/>
        </p:nvSpPr>
        <p:spPr>
          <a:xfrm>
            <a:off x="2165507" y="1492162"/>
            <a:ext cx="228216" cy="446917"/>
          </a:xfrm>
          <a:prstGeom prst="rect">
            <a:avLst/>
          </a:prstGeom>
        </p:spPr>
        <p:txBody>
          <a:bodyPr vert="horz" wrap="square" lIns="0" tIns="0" rIns="0" bIns="0" rtlCol="0">
            <a:spAutoFit/>
          </a:bodyPr>
          <a:lstStyle/>
          <a:p>
            <a:pPr marL="11527"/>
            <a:r>
              <a:rPr sz="2904" b="1" spc="-5" dirty="0">
                <a:solidFill>
                  <a:srgbClr val="A50021"/>
                </a:solidFill>
                <a:latin typeface="Arial"/>
                <a:cs typeface="Arial"/>
              </a:rPr>
              <a:t>1</a:t>
            </a:r>
            <a:endParaRPr sz="2904">
              <a:latin typeface="Arial"/>
              <a:cs typeface="Arial"/>
            </a:endParaRPr>
          </a:p>
        </p:txBody>
      </p:sp>
      <p:sp>
        <p:nvSpPr>
          <p:cNvPr id="10" name="object 10"/>
          <p:cNvSpPr txBox="1"/>
          <p:nvPr/>
        </p:nvSpPr>
        <p:spPr>
          <a:xfrm>
            <a:off x="2165507" y="2266010"/>
            <a:ext cx="228216" cy="446917"/>
          </a:xfrm>
          <a:prstGeom prst="rect">
            <a:avLst/>
          </a:prstGeom>
        </p:spPr>
        <p:txBody>
          <a:bodyPr vert="horz" wrap="square" lIns="0" tIns="0" rIns="0" bIns="0" rtlCol="0">
            <a:spAutoFit/>
          </a:bodyPr>
          <a:lstStyle/>
          <a:p>
            <a:pPr marL="11527"/>
            <a:r>
              <a:rPr sz="2904" b="1" spc="-5" dirty="0">
                <a:solidFill>
                  <a:srgbClr val="A50021"/>
                </a:solidFill>
                <a:latin typeface="Arial"/>
                <a:cs typeface="Arial"/>
              </a:rPr>
              <a:t>2</a:t>
            </a:r>
            <a:endParaRPr sz="2904">
              <a:latin typeface="Arial"/>
              <a:cs typeface="Arial"/>
            </a:endParaRPr>
          </a:p>
        </p:txBody>
      </p:sp>
      <p:sp>
        <p:nvSpPr>
          <p:cNvPr id="11" name="object 11"/>
          <p:cNvSpPr txBox="1"/>
          <p:nvPr/>
        </p:nvSpPr>
        <p:spPr>
          <a:xfrm>
            <a:off x="2165507" y="4250093"/>
            <a:ext cx="228216" cy="446917"/>
          </a:xfrm>
          <a:prstGeom prst="rect">
            <a:avLst/>
          </a:prstGeom>
        </p:spPr>
        <p:txBody>
          <a:bodyPr vert="horz" wrap="square" lIns="0" tIns="0" rIns="0" bIns="0" rtlCol="0">
            <a:spAutoFit/>
          </a:bodyPr>
          <a:lstStyle/>
          <a:p>
            <a:pPr marL="11527"/>
            <a:r>
              <a:rPr sz="2904" b="1" spc="-5" dirty="0">
                <a:solidFill>
                  <a:srgbClr val="A50021"/>
                </a:solidFill>
                <a:latin typeface="Arial"/>
                <a:cs typeface="Arial"/>
              </a:rPr>
              <a:t>3</a:t>
            </a:r>
            <a:endParaRPr sz="2904">
              <a:latin typeface="Arial"/>
              <a:cs typeface="Arial"/>
            </a:endParaRPr>
          </a:p>
        </p:txBody>
      </p:sp>
    </p:spTree>
    <p:extLst>
      <p:ext uri="{BB962C8B-B14F-4D97-AF65-F5344CB8AC3E}">
        <p14:creationId xmlns:p14="http://schemas.microsoft.com/office/powerpoint/2010/main" val="31784220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04252" y="793237"/>
            <a:ext cx="9543570" cy="279307"/>
          </a:xfrm>
          <a:prstGeom prst="rect">
            <a:avLst/>
          </a:prstGeom>
        </p:spPr>
        <p:txBody>
          <a:bodyPr vert="horz" wrap="square" lIns="0" tIns="0" rIns="0" bIns="0" rtlCol="0" anchor="ctr">
            <a:spAutoFit/>
          </a:bodyPr>
          <a:lstStyle/>
          <a:p>
            <a:pPr marL="11527">
              <a:lnSpc>
                <a:spcPct val="100000"/>
              </a:lnSpc>
            </a:pPr>
            <a:r>
              <a:rPr sz="1815" b="1" spc="-5" dirty="0">
                <a:latin typeface="Arial"/>
                <a:cs typeface="Arial"/>
              </a:rPr>
              <a:t>US National Land Cover Database</a:t>
            </a:r>
            <a:r>
              <a:rPr sz="1815" b="1" spc="45" dirty="0">
                <a:latin typeface="Arial"/>
                <a:cs typeface="Arial"/>
              </a:rPr>
              <a:t> </a:t>
            </a:r>
            <a:r>
              <a:rPr sz="1815" b="1" spc="-5" dirty="0">
                <a:latin typeface="Arial"/>
                <a:cs typeface="Arial"/>
              </a:rPr>
              <a:t>(NLCD)</a:t>
            </a:r>
            <a:endParaRPr sz="1815">
              <a:latin typeface="Arial"/>
              <a:cs typeface="Arial"/>
            </a:endParaRPr>
          </a:p>
        </p:txBody>
      </p:sp>
      <p:sp>
        <p:nvSpPr>
          <p:cNvPr id="3" name="object 3"/>
          <p:cNvSpPr txBox="1"/>
          <p:nvPr/>
        </p:nvSpPr>
        <p:spPr>
          <a:xfrm>
            <a:off x="2220833" y="1806592"/>
            <a:ext cx="7363994" cy="670376"/>
          </a:xfrm>
          <a:prstGeom prst="rect">
            <a:avLst/>
          </a:prstGeom>
        </p:spPr>
        <p:txBody>
          <a:bodyPr vert="horz" wrap="square" lIns="0" tIns="0" rIns="0" bIns="0" rtlCol="0">
            <a:spAutoFit/>
          </a:bodyPr>
          <a:lstStyle/>
          <a:p>
            <a:pPr marL="11527" marR="4611"/>
            <a:r>
              <a:rPr sz="1452" spc="-5" dirty="0">
                <a:latin typeface="Arial"/>
                <a:cs typeface="Arial"/>
              </a:rPr>
              <a:t>In 1992 several federal agencies of the US agreed to operate as </a:t>
            </a:r>
            <a:r>
              <a:rPr sz="1452" dirty="0">
                <a:latin typeface="Arial"/>
                <a:cs typeface="Arial"/>
              </a:rPr>
              <a:t>a </a:t>
            </a:r>
            <a:r>
              <a:rPr sz="1452" spc="-5" dirty="0">
                <a:latin typeface="Arial"/>
                <a:cs typeface="Arial"/>
              </a:rPr>
              <a:t>consortium in order to  acquire satellite-based remotely sensed data for their environmental monitoring</a:t>
            </a:r>
            <a:r>
              <a:rPr sz="1452" spc="77" dirty="0">
                <a:latin typeface="Arial"/>
                <a:cs typeface="Arial"/>
              </a:rPr>
              <a:t> </a:t>
            </a:r>
            <a:r>
              <a:rPr sz="1452" spc="-5" dirty="0">
                <a:latin typeface="Arial"/>
                <a:cs typeface="Arial"/>
              </a:rPr>
              <a:t>programs,</a:t>
            </a:r>
            <a:endParaRPr sz="1452">
              <a:latin typeface="Arial"/>
              <a:cs typeface="Arial"/>
            </a:endParaRPr>
          </a:p>
          <a:p>
            <a:pPr marL="11527">
              <a:spcBef>
                <a:spcPts val="5"/>
              </a:spcBef>
            </a:pPr>
            <a:r>
              <a:rPr sz="1452" spc="-5" dirty="0">
                <a:latin typeface="Arial"/>
                <a:cs typeface="Arial"/>
              </a:rPr>
              <a:t>i.e. </a:t>
            </a:r>
            <a:r>
              <a:rPr sz="1452" b="1" spc="-5" dirty="0">
                <a:solidFill>
                  <a:srgbClr val="A50021"/>
                </a:solidFill>
                <a:latin typeface="Arial"/>
                <a:cs typeface="Arial"/>
              </a:rPr>
              <a:t>Multi-Resolution </a:t>
            </a:r>
            <a:r>
              <a:rPr sz="1452" b="1" dirty="0">
                <a:solidFill>
                  <a:srgbClr val="A50021"/>
                </a:solidFill>
                <a:latin typeface="Arial"/>
                <a:cs typeface="Arial"/>
              </a:rPr>
              <a:t>Land </a:t>
            </a:r>
            <a:r>
              <a:rPr sz="1452" b="1" spc="-5" dirty="0">
                <a:solidFill>
                  <a:srgbClr val="A50021"/>
                </a:solidFill>
                <a:latin typeface="Arial"/>
                <a:cs typeface="Arial"/>
              </a:rPr>
              <a:t>Characteristics Consortium</a:t>
            </a:r>
            <a:r>
              <a:rPr sz="1452" b="1" spc="36" dirty="0">
                <a:solidFill>
                  <a:srgbClr val="A50021"/>
                </a:solidFill>
                <a:latin typeface="Arial"/>
                <a:cs typeface="Arial"/>
              </a:rPr>
              <a:t> </a:t>
            </a:r>
            <a:r>
              <a:rPr sz="1452" b="1" spc="-5" dirty="0">
                <a:solidFill>
                  <a:srgbClr val="A50021"/>
                </a:solidFill>
                <a:latin typeface="Arial"/>
                <a:cs typeface="Arial"/>
              </a:rPr>
              <a:t>(MRLC)</a:t>
            </a:r>
            <a:endParaRPr sz="1452">
              <a:latin typeface="Arial"/>
              <a:cs typeface="Arial"/>
            </a:endParaRPr>
          </a:p>
        </p:txBody>
      </p:sp>
      <p:sp>
        <p:nvSpPr>
          <p:cNvPr id="4" name="object 4"/>
          <p:cNvSpPr/>
          <p:nvPr/>
        </p:nvSpPr>
        <p:spPr>
          <a:xfrm>
            <a:off x="6723374" y="3202629"/>
            <a:ext cx="3085754" cy="1816735"/>
          </a:xfrm>
          <a:prstGeom prst="rect">
            <a:avLst/>
          </a:prstGeom>
          <a:blipFill>
            <a:blip r:embed="rId2" cstate="print"/>
            <a:stretch>
              <a:fillRect/>
            </a:stretch>
          </a:blipFill>
        </p:spPr>
        <p:txBody>
          <a:bodyPr wrap="square" lIns="0" tIns="0" rIns="0" bIns="0" rtlCol="0"/>
          <a:lstStyle/>
          <a:p>
            <a:endParaRPr sz="1634"/>
          </a:p>
        </p:txBody>
      </p:sp>
      <p:sp>
        <p:nvSpPr>
          <p:cNvPr id="5" name="object 5"/>
          <p:cNvSpPr txBox="1"/>
          <p:nvPr/>
        </p:nvSpPr>
        <p:spPr>
          <a:xfrm>
            <a:off x="7136468" y="5088575"/>
            <a:ext cx="2478677" cy="714170"/>
          </a:xfrm>
          <a:prstGeom prst="rect">
            <a:avLst/>
          </a:prstGeom>
        </p:spPr>
        <p:txBody>
          <a:bodyPr vert="horz" wrap="square" lIns="0" tIns="0" rIns="0" bIns="0" rtlCol="0">
            <a:spAutoFit/>
          </a:bodyPr>
          <a:lstStyle/>
          <a:p>
            <a:pPr marL="11527" marR="4611">
              <a:lnSpc>
                <a:spcPct val="142200"/>
              </a:lnSpc>
            </a:pPr>
            <a:r>
              <a:rPr sz="1634" b="1" dirty="0">
                <a:solidFill>
                  <a:srgbClr val="A50021"/>
                </a:solidFill>
                <a:latin typeface="Arial"/>
                <a:cs typeface="Arial"/>
                <a:hlinkClick r:id="rId3"/>
              </a:rPr>
              <a:t>http://www.epa.gov/mrlc/ </a:t>
            </a:r>
            <a:r>
              <a:rPr sz="1634" b="1" dirty="0">
                <a:solidFill>
                  <a:srgbClr val="A50021"/>
                </a:solidFill>
                <a:latin typeface="Arial"/>
                <a:cs typeface="Arial"/>
              </a:rPr>
              <a:t> </a:t>
            </a:r>
            <a:r>
              <a:rPr sz="1634" b="1" spc="-5" dirty="0">
                <a:solidFill>
                  <a:srgbClr val="A50021"/>
                </a:solidFill>
                <a:latin typeface="Arial"/>
                <a:cs typeface="Arial"/>
                <a:hlinkClick r:id="rId4"/>
              </a:rPr>
              <a:t>http://www.mrlc.gov/</a:t>
            </a:r>
            <a:endParaRPr sz="1634">
              <a:latin typeface="Arial"/>
              <a:cs typeface="Arial"/>
            </a:endParaRPr>
          </a:p>
        </p:txBody>
      </p:sp>
      <p:sp>
        <p:nvSpPr>
          <p:cNvPr id="6" name="object 6"/>
          <p:cNvSpPr/>
          <p:nvPr/>
        </p:nvSpPr>
        <p:spPr>
          <a:xfrm>
            <a:off x="2215069" y="3224067"/>
            <a:ext cx="4547027" cy="587829"/>
          </a:xfrm>
          <a:prstGeom prst="rect">
            <a:avLst/>
          </a:prstGeom>
          <a:blipFill>
            <a:blip r:embed="rId5" cstate="print"/>
            <a:stretch>
              <a:fillRect/>
            </a:stretch>
          </a:blipFill>
        </p:spPr>
        <p:txBody>
          <a:bodyPr wrap="square" lIns="0" tIns="0" rIns="0" bIns="0" rtlCol="0"/>
          <a:lstStyle/>
          <a:p>
            <a:endParaRPr sz="1634"/>
          </a:p>
        </p:txBody>
      </p:sp>
    </p:spTree>
    <p:extLst>
      <p:ext uri="{BB962C8B-B14F-4D97-AF65-F5344CB8AC3E}">
        <p14:creationId xmlns:p14="http://schemas.microsoft.com/office/powerpoint/2010/main" val="18286147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04252" y="793237"/>
            <a:ext cx="9543570" cy="279307"/>
          </a:xfrm>
          <a:prstGeom prst="rect">
            <a:avLst/>
          </a:prstGeom>
        </p:spPr>
        <p:txBody>
          <a:bodyPr vert="horz" wrap="square" lIns="0" tIns="0" rIns="0" bIns="0" rtlCol="0" anchor="ctr">
            <a:spAutoFit/>
          </a:bodyPr>
          <a:lstStyle/>
          <a:p>
            <a:pPr marL="11527">
              <a:lnSpc>
                <a:spcPct val="100000"/>
              </a:lnSpc>
            </a:pPr>
            <a:r>
              <a:rPr sz="1815" b="1" spc="-5" dirty="0">
                <a:latin typeface="Arial"/>
                <a:cs typeface="Arial"/>
              </a:rPr>
              <a:t>US National Land Cover Database</a:t>
            </a:r>
            <a:r>
              <a:rPr sz="1815" b="1" spc="45" dirty="0">
                <a:latin typeface="Arial"/>
                <a:cs typeface="Arial"/>
              </a:rPr>
              <a:t> </a:t>
            </a:r>
            <a:r>
              <a:rPr sz="1815" b="1" spc="-5" dirty="0">
                <a:latin typeface="Arial"/>
                <a:cs typeface="Arial"/>
              </a:rPr>
              <a:t>(NLCD)</a:t>
            </a:r>
            <a:endParaRPr sz="1815">
              <a:latin typeface="Arial"/>
              <a:cs typeface="Arial"/>
            </a:endParaRPr>
          </a:p>
        </p:txBody>
      </p:sp>
      <p:sp>
        <p:nvSpPr>
          <p:cNvPr id="3" name="object 3"/>
          <p:cNvSpPr txBox="1"/>
          <p:nvPr/>
        </p:nvSpPr>
        <p:spPr>
          <a:xfrm>
            <a:off x="2018896" y="1599124"/>
            <a:ext cx="7057400" cy="446917"/>
          </a:xfrm>
          <a:prstGeom prst="rect">
            <a:avLst/>
          </a:prstGeom>
        </p:spPr>
        <p:txBody>
          <a:bodyPr vert="horz" wrap="square" lIns="0" tIns="0" rIns="0" bIns="0" rtlCol="0">
            <a:spAutoFit/>
          </a:bodyPr>
          <a:lstStyle/>
          <a:p>
            <a:pPr marL="11527" marR="4611"/>
            <a:r>
              <a:rPr sz="1452" spc="-5" dirty="0">
                <a:latin typeface="Arial"/>
                <a:cs typeface="Arial"/>
              </a:rPr>
              <a:t>MCRL has been the umbrella for many US programs, which require landcover data for  addressing their agency needs, namely the </a:t>
            </a:r>
            <a:r>
              <a:rPr sz="1452" dirty="0">
                <a:latin typeface="Arial"/>
                <a:cs typeface="Arial"/>
              </a:rPr>
              <a:t>2 </a:t>
            </a:r>
            <a:r>
              <a:rPr sz="1452" spc="-5" dirty="0">
                <a:latin typeface="Arial"/>
                <a:cs typeface="Arial"/>
              </a:rPr>
              <a:t>National Land Cover</a:t>
            </a:r>
            <a:r>
              <a:rPr sz="1452" spc="14" dirty="0">
                <a:latin typeface="Arial"/>
                <a:cs typeface="Arial"/>
              </a:rPr>
              <a:t> </a:t>
            </a:r>
            <a:r>
              <a:rPr sz="1452" spc="-5" dirty="0">
                <a:latin typeface="Arial"/>
                <a:cs typeface="Arial"/>
              </a:rPr>
              <a:t>Databases:</a:t>
            </a:r>
            <a:endParaRPr sz="1452">
              <a:latin typeface="Arial"/>
              <a:cs typeface="Arial"/>
            </a:endParaRPr>
          </a:p>
        </p:txBody>
      </p:sp>
      <p:sp>
        <p:nvSpPr>
          <p:cNvPr id="4" name="object 4"/>
          <p:cNvSpPr txBox="1"/>
          <p:nvPr/>
        </p:nvSpPr>
        <p:spPr>
          <a:xfrm>
            <a:off x="2691792" y="2309348"/>
            <a:ext cx="994122" cy="223459"/>
          </a:xfrm>
          <a:prstGeom prst="rect">
            <a:avLst/>
          </a:prstGeom>
        </p:spPr>
        <p:txBody>
          <a:bodyPr vert="horz" wrap="square" lIns="0" tIns="0" rIns="0" bIns="0" rtlCol="0">
            <a:spAutoFit/>
          </a:bodyPr>
          <a:lstStyle/>
          <a:p>
            <a:pPr marL="11527"/>
            <a:r>
              <a:rPr sz="1452" b="1" spc="-5" dirty="0">
                <a:latin typeface="Arial"/>
                <a:cs typeface="Arial"/>
              </a:rPr>
              <a:t>NLCD</a:t>
            </a:r>
            <a:r>
              <a:rPr sz="1452" b="1" spc="-86" dirty="0">
                <a:latin typeface="Arial"/>
                <a:cs typeface="Arial"/>
              </a:rPr>
              <a:t> </a:t>
            </a:r>
            <a:r>
              <a:rPr sz="1452" b="1" spc="-5" dirty="0">
                <a:latin typeface="Arial"/>
                <a:cs typeface="Arial"/>
              </a:rPr>
              <a:t>1992</a:t>
            </a:r>
            <a:endParaRPr sz="1452">
              <a:latin typeface="Arial"/>
              <a:cs typeface="Arial"/>
            </a:endParaRPr>
          </a:p>
        </p:txBody>
      </p:sp>
      <p:sp>
        <p:nvSpPr>
          <p:cNvPr id="5" name="object 5"/>
          <p:cNvSpPr txBox="1"/>
          <p:nvPr/>
        </p:nvSpPr>
        <p:spPr>
          <a:xfrm>
            <a:off x="2691792" y="2872972"/>
            <a:ext cx="994122" cy="223459"/>
          </a:xfrm>
          <a:prstGeom prst="rect">
            <a:avLst/>
          </a:prstGeom>
        </p:spPr>
        <p:txBody>
          <a:bodyPr vert="horz" wrap="square" lIns="0" tIns="0" rIns="0" bIns="0" rtlCol="0">
            <a:spAutoFit/>
          </a:bodyPr>
          <a:lstStyle/>
          <a:p>
            <a:pPr marL="11527"/>
            <a:r>
              <a:rPr sz="1452" b="1" spc="-5" dirty="0">
                <a:latin typeface="Arial"/>
                <a:cs typeface="Arial"/>
              </a:rPr>
              <a:t>NLCD</a:t>
            </a:r>
            <a:r>
              <a:rPr sz="1452" b="1" spc="-86" dirty="0">
                <a:latin typeface="Arial"/>
                <a:cs typeface="Arial"/>
              </a:rPr>
              <a:t> </a:t>
            </a:r>
            <a:r>
              <a:rPr sz="1452" b="1" spc="-5" dirty="0">
                <a:latin typeface="Arial"/>
                <a:cs typeface="Arial"/>
              </a:rPr>
              <a:t>2001</a:t>
            </a:r>
            <a:endParaRPr sz="1452">
              <a:latin typeface="Arial"/>
              <a:cs typeface="Arial"/>
            </a:endParaRPr>
          </a:p>
        </p:txBody>
      </p:sp>
      <p:sp>
        <p:nvSpPr>
          <p:cNvPr id="6" name="object 6"/>
          <p:cNvSpPr txBox="1"/>
          <p:nvPr/>
        </p:nvSpPr>
        <p:spPr>
          <a:xfrm>
            <a:off x="4038946" y="2290664"/>
            <a:ext cx="5542301" cy="1241045"/>
          </a:xfrm>
          <a:prstGeom prst="rect">
            <a:avLst/>
          </a:prstGeom>
        </p:spPr>
        <p:txBody>
          <a:bodyPr vert="horz" wrap="square" lIns="0" tIns="0" rIns="0" bIns="0" rtlCol="0">
            <a:spAutoFit/>
          </a:bodyPr>
          <a:lstStyle/>
          <a:p>
            <a:pPr marL="11527"/>
            <a:r>
              <a:rPr sz="1452" dirty="0">
                <a:latin typeface="Arial"/>
                <a:cs typeface="Arial"/>
              </a:rPr>
              <a:t>A </a:t>
            </a:r>
            <a:r>
              <a:rPr sz="1452" spc="-5" dirty="0">
                <a:latin typeface="Arial"/>
                <a:cs typeface="Arial"/>
              </a:rPr>
              <a:t>single product: </a:t>
            </a:r>
            <a:r>
              <a:rPr sz="1452" dirty="0">
                <a:latin typeface="Arial"/>
                <a:cs typeface="Arial"/>
              </a:rPr>
              <a:t>a </a:t>
            </a:r>
            <a:r>
              <a:rPr sz="1452" spc="-5" dirty="0">
                <a:latin typeface="Arial"/>
                <a:cs typeface="Arial"/>
              </a:rPr>
              <a:t>land cover</a:t>
            </a:r>
            <a:r>
              <a:rPr sz="1452" spc="-41" dirty="0">
                <a:latin typeface="Arial"/>
                <a:cs typeface="Arial"/>
              </a:rPr>
              <a:t> </a:t>
            </a:r>
            <a:r>
              <a:rPr sz="1452" spc="-5" dirty="0">
                <a:latin typeface="Arial"/>
                <a:cs typeface="Arial"/>
              </a:rPr>
              <a:t>map</a:t>
            </a:r>
            <a:endParaRPr sz="1452">
              <a:latin typeface="Arial"/>
              <a:cs typeface="Arial"/>
            </a:endParaRPr>
          </a:p>
          <a:p>
            <a:pPr marL="11527">
              <a:spcBef>
                <a:spcPts val="549"/>
              </a:spcBef>
            </a:pPr>
            <a:r>
              <a:rPr sz="1271" spc="-9" dirty="0">
                <a:latin typeface="Arial"/>
                <a:cs typeface="Arial"/>
              </a:rPr>
              <a:t>Vogelmann </a:t>
            </a:r>
            <a:r>
              <a:rPr sz="1271" spc="-5" dirty="0">
                <a:latin typeface="Arial"/>
                <a:cs typeface="Arial"/>
              </a:rPr>
              <a:t>et al.</a:t>
            </a:r>
            <a:r>
              <a:rPr sz="1271" spc="-45" dirty="0">
                <a:latin typeface="Arial"/>
                <a:cs typeface="Arial"/>
              </a:rPr>
              <a:t> </a:t>
            </a:r>
            <a:r>
              <a:rPr sz="1271" spc="-9" dirty="0">
                <a:latin typeface="Arial"/>
                <a:cs typeface="Arial"/>
              </a:rPr>
              <a:t>(2001)</a:t>
            </a:r>
            <a:endParaRPr sz="1271">
              <a:latin typeface="Arial"/>
              <a:cs typeface="Arial"/>
            </a:endParaRPr>
          </a:p>
          <a:p>
            <a:pPr marL="11527" marR="4611">
              <a:spcBef>
                <a:spcPts val="753"/>
              </a:spcBef>
            </a:pPr>
            <a:r>
              <a:rPr sz="1452" spc="-5" dirty="0">
                <a:latin typeface="Arial"/>
                <a:cs typeface="Arial"/>
              </a:rPr>
              <a:t>Multiple products: land cover map, </a:t>
            </a:r>
            <a:r>
              <a:rPr sz="1452" dirty="0">
                <a:latin typeface="Arial"/>
                <a:cs typeface="Arial"/>
              </a:rPr>
              <a:t>percent tree canopy and percent  </a:t>
            </a:r>
            <a:r>
              <a:rPr sz="1452" spc="-5" dirty="0">
                <a:latin typeface="Arial"/>
                <a:cs typeface="Arial"/>
              </a:rPr>
              <a:t>urban</a:t>
            </a:r>
            <a:r>
              <a:rPr sz="1452" spc="-82" dirty="0">
                <a:latin typeface="Arial"/>
                <a:cs typeface="Arial"/>
              </a:rPr>
              <a:t> </a:t>
            </a:r>
            <a:r>
              <a:rPr sz="1452" spc="-5" dirty="0">
                <a:latin typeface="Arial"/>
                <a:cs typeface="Arial"/>
              </a:rPr>
              <a:t>impervious.</a:t>
            </a:r>
            <a:endParaRPr sz="1452">
              <a:latin typeface="Arial"/>
              <a:cs typeface="Arial"/>
            </a:endParaRPr>
          </a:p>
          <a:p>
            <a:pPr marL="11527">
              <a:spcBef>
                <a:spcPts val="95"/>
              </a:spcBef>
            </a:pPr>
            <a:r>
              <a:rPr sz="1271" spc="-9" dirty="0">
                <a:latin typeface="Arial"/>
                <a:cs typeface="Arial"/>
              </a:rPr>
              <a:t>Homer </a:t>
            </a:r>
            <a:r>
              <a:rPr sz="1271" spc="-5" dirty="0">
                <a:latin typeface="Arial"/>
                <a:cs typeface="Arial"/>
              </a:rPr>
              <a:t>et al.</a:t>
            </a:r>
            <a:r>
              <a:rPr sz="1271" spc="-45" dirty="0">
                <a:latin typeface="Arial"/>
                <a:cs typeface="Arial"/>
              </a:rPr>
              <a:t> </a:t>
            </a:r>
            <a:r>
              <a:rPr sz="1271" spc="-9" dirty="0">
                <a:latin typeface="Arial"/>
                <a:cs typeface="Arial"/>
              </a:rPr>
              <a:t>(2007)</a:t>
            </a:r>
            <a:endParaRPr sz="1271">
              <a:latin typeface="Arial"/>
              <a:cs typeface="Arial"/>
            </a:endParaRPr>
          </a:p>
        </p:txBody>
      </p:sp>
      <p:sp>
        <p:nvSpPr>
          <p:cNvPr id="7" name="object 7"/>
          <p:cNvSpPr txBox="1"/>
          <p:nvPr/>
        </p:nvSpPr>
        <p:spPr>
          <a:xfrm>
            <a:off x="2691792" y="3714615"/>
            <a:ext cx="994122" cy="223459"/>
          </a:xfrm>
          <a:prstGeom prst="rect">
            <a:avLst/>
          </a:prstGeom>
        </p:spPr>
        <p:txBody>
          <a:bodyPr vert="horz" wrap="square" lIns="0" tIns="0" rIns="0" bIns="0" rtlCol="0">
            <a:spAutoFit/>
          </a:bodyPr>
          <a:lstStyle/>
          <a:p>
            <a:pPr marL="11527"/>
            <a:r>
              <a:rPr sz="1452" b="1" spc="-5" dirty="0">
                <a:latin typeface="Arial"/>
                <a:cs typeface="Arial"/>
              </a:rPr>
              <a:t>NLCD</a:t>
            </a:r>
            <a:r>
              <a:rPr sz="1452" b="1" spc="-86" dirty="0">
                <a:latin typeface="Arial"/>
                <a:cs typeface="Arial"/>
              </a:rPr>
              <a:t> </a:t>
            </a:r>
            <a:r>
              <a:rPr sz="1452" b="1" spc="-5" dirty="0">
                <a:latin typeface="Arial"/>
                <a:cs typeface="Arial"/>
              </a:rPr>
              <a:t>2006</a:t>
            </a:r>
            <a:endParaRPr sz="1452">
              <a:latin typeface="Arial"/>
              <a:cs typeface="Arial"/>
            </a:endParaRPr>
          </a:p>
        </p:txBody>
      </p:sp>
      <p:sp>
        <p:nvSpPr>
          <p:cNvPr id="8" name="object 8"/>
          <p:cNvSpPr txBox="1"/>
          <p:nvPr/>
        </p:nvSpPr>
        <p:spPr>
          <a:xfrm>
            <a:off x="4038957" y="3692254"/>
            <a:ext cx="3253804" cy="410369"/>
          </a:xfrm>
          <a:prstGeom prst="rect">
            <a:avLst/>
          </a:prstGeom>
        </p:spPr>
        <p:txBody>
          <a:bodyPr vert="horz" wrap="square" lIns="0" tIns="0" rIns="0" bIns="0" rtlCol="0">
            <a:spAutoFit/>
          </a:bodyPr>
          <a:lstStyle/>
          <a:p>
            <a:pPr marL="11527" marR="4611">
              <a:lnSpc>
                <a:spcPts val="1634"/>
              </a:lnSpc>
            </a:pPr>
            <a:r>
              <a:rPr sz="1452" spc="-5" dirty="0">
                <a:latin typeface="Arial"/>
                <a:cs typeface="Arial"/>
              </a:rPr>
              <a:t>Under development  </a:t>
            </a:r>
            <a:r>
              <a:rPr sz="1452" spc="-5" dirty="0">
                <a:latin typeface="Arial"/>
                <a:cs typeface="Arial"/>
                <a:hlinkClick r:id="rId2"/>
              </a:rPr>
              <a:t>http://www.epa.gov/mrlc/nlcd-2006.html</a:t>
            </a:r>
            <a:endParaRPr sz="1452">
              <a:latin typeface="Arial"/>
              <a:cs typeface="Arial"/>
            </a:endParaRPr>
          </a:p>
        </p:txBody>
      </p:sp>
      <p:sp>
        <p:nvSpPr>
          <p:cNvPr id="9" name="object 9"/>
          <p:cNvSpPr/>
          <p:nvPr/>
        </p:nvSpPr>
        <p:spPr>
          <a:xfrm>
            <a:off x="2361680" y="4189488"/>
            <a:ext cx="2074689" cy="1545643"/>
          </a:xfrm>
          <a:prstGeom prst="rect">
            <a:avLst/>
          </a:prstGeom>
          <a:blipFill>
            <a:blip r:embed="rId3" cstate="print"/>
            <a:stretch>
              <a:fillRect/>
            </a:stretch>
          </a:blipFill>
        </p:spPr>
        <p:txBody>
          <a:bodyPr wrap="square" lIns="0" tIns="0" rIns="0" bIns="0" rtlCol="0"/>
          <a:lstStyle/>
          <a:p>
            <a:endParaRPr sz="1634"/>
          </a:p>
        </p:txBody>
      </p:sp>
      <p:sp>
        <p:nvSpPr>
          <p:cNvPr id="10" name="object 10"/>
          <p:cNvSpPr/>
          <p:nvPr/>
        </p:nvSpPr>
        <p:spPr>
          <a:xfrm>
            <a:off x="4851313" y="4189488"/>
            <a:ext cx="2074689" cy="1545643"/>
          </a:xfrm>
          <a:prstGeom prst="rect">
            <a:avLst/>
          </a:prstGeom>
          <a:blipFill>
            <a:blip r:embed="rId4" cstate="print"/>
            <a:stretch>
              <a:fillRect/>
            </a:stretch>
          </a:blipFill>
        </p:spPr>
        <p:txBody>
          <a:bodyPr wrap="square" lIns="0" tIns="0" rIns="0" bIns="0" rtlCol="0"/>
          <a:lstStyle/>
          <a:p>
            <a:endParaRPr sz="1634"/>
          </a:p>
        </p:txBody>
      </p:sp>
      <p:sp>
        <p:nvSpPr>
          <p:cNvPr id="11" name="object 11"/>
          <p:cNvSpPr/>
          <p:nvPr/>
        </p:nvSpPr>
        <p:spPr>
          <a:xfrm>
            <a:off x="7064304" y="4189488"/>
            <a:ext cx="2074688" cy="1545643"/>
          </a:xfrm>
          <a:prstGeom prst="rect">
            <a:avLst/>
          </a:prstGeom>
          <a:blipFill>
            <a:blip r:embed="rId5" cstate="print"/>
            <a:stretch>
              <a:fillRect/>
            </a:stretch>
          </a:blipFill>
        </p:spPr>
        <p:txBody>
          <a:bodyPr wrap="square" lIns="0" tIns="0" rIns="0" bIns="0" rtlCol="0"/>
          <a:lstStyle/>
          <a:p>
            <a:endParaRPr sz="1634"/>
          </a:p>
        </p:txBody>
      </p:sp>
      <p:sp>
        <p:nvSpPr>
          <p:cNvPr id="12" name="object 12"/>
          <p:cNvSpPr txBox="1"/>
          <p:nvPr/>
        </p:nvSpPr>
        <p:spPr>
          <a:xfrm>
            <a:off x="2433839" y="5749654"/>
            <a:ext cx="741700" cy="167610"/>
          </a:xfrm>
          <a:prstGeom prst="rect">
            <a:avLst/>
          </a:prstGeom>
        </p:spPr>
        <p:txBody>
          <a:bodyPr vert="horz" wrap="square" lIns="0" tIns="0" rIns="0" bIns="0" rtlCol="0">
            <a:spAutoFit/>
          </a:bodyPr>
          <a:lstStyle/>
          <a:p>
            <a:pPr marL="11527"/>
            <a:r>
              <a:rPr sz="1089" spc="-5" dirty="0">
                <a:latin typeface="Arial"/>
                <a:cs typeface="Arial"/>
              </a:rPr>
              <a:t>NLCD</a:t>
            </a:r>
            <a:r>
              <a:rPr sz="1089" spc="-82" dirty="0">
                <a:latin typeface="Arial"/>
                <a:cs typeface="Arial"/>
              </a:rPr>
              <a:t> </a:t>
            </a:r>
            <a:r>
              <a:rPr sz="1089" spc="-9" dirty="0">
                <a:latin typeface="Arial"/>
                <a:cs typeface="Arial"/>
              </a:rPr>
              <a:t>1992</a:t>
            </a:r>
            <a:endParaRPr sz="1089">
              <a:latin typeface="Arial"/>
              <a:cs typeface="Arial"/>
            </a:endParaRPr>
          </a:p>
        </p:txBody>
      </p:sp>
      <p:sp>
        <p:nvSpPr>
          <p:cNvPr id="13" name="object 13"/>
          <p:cNvSpPr txBox="1"/>
          <p:nvPr/>
        </p:nvSpPr>
        <p:spPr>
          <a:xfrm>
            <a:off x="4923038" y="5749654"/>
            <a:ext cx="741700" cy="167610"/>
          </a:xfrm>
          <a:prstGeom prst="rect">
            <a:avLst/>
          </a:prstGeom>
        </p:spPr>
        <p:txBody>
          <a:bodyPr vert="horz" wrap="square" lIns="0" tIns="0" rIns="0" bIns="0" rtlCol="0">
            <a:spAutoFit/>
          </a:bodyPr>
          <a:lstStyle/>
          <a:p>
            <a:pPr marL="11527"/>
            <a:r>
              <a:rPr sz="1089" spc="-5" dirty="0">
                <a:latin typeface="Arial"/>
                <a:cs typeface="Arial"/>
              </a:rPr>
              <a:t>NLCD</a:t>
            </a:r>
            <a:r>
              <a:rPr sz="1089" spc="-82" dirty="0">
                <a:latin typeface="Arial"/>
                <a:cs typeface="Arial"/>
              </a:rPr>
              <a:t> </a:t>
            </a:r>
            <a:r>
              <a:rPr sz="1089" spc="-9" dirty="0">
                <a:latin typeface="Arial"/>
                <a:cs typeface="Arial"/>
              </a:rPr>
              <a:t>2001</a:t>
            </a:r>
            <a:endParaRPr sz="1089">
              <a:latin typeface="Arial"/>
              <a:cs typeface="Arial"/>
            </a:endParaRPr>
          </a:p>
        </p:txBody>
      </p:sp>
      <p:sp>
        <p:nvSpPr>
          <p:cNvPr id="14" name="object 14"/>
          <p:cNvSpPr txBox="1"/>
          <p:nvPr/>
        </p:nvSpPr>
        <p:spPr>
          <a:xfrm>
            <a:off x="7135610" y="5749654"/>
            <a:ext cx="741700" cy="167610"/>
          </a:xfrm>
          <a:prstGeom prst="rect">
            <a:avLst/>
          </a:prstGeom>
        </p:spPr>
        <p:txBody>
          <a:bodyPr vert="horz" wrap="square" lIns="0" tIns="0" rIns="0" bIns="0" rtlCol="0">
            <a:spAutoFit/>
          </a:bodyPr>
          <a:lstStyle/>
          <a:p>
            <a:pPr marL="11527"/>
            <a:r>
              <a:rPr sz="1089" spc="-5" dirty="0">
                <a:latin typeface="Arial"/>
                <a:cs typeface="Arial"/>
              </a:rPr>
              <a:t>NLCD</a:t>
            </a:r>
            <a:r>
              <a:rPr sz="1089" spc="-82" dirty="0">
                <a:latin typeface="Arial"/>
                <a:cs typeface="Arial"/>
              </a:rPr>
              <a:t> </a:t>
            </a:r>
            <a:r>
              <a:rPr sz="1089" spc="-9" dirty="0">
                <a:latin typeface="Arial"/>
                <a:cs typeface="Arial"/>
              </a:rPr>
              <a:t>2006</a:t>
            </a:r>
            <a:endParaRPr sz="1089">
              <a:latin typeface="Arial"/>
              <a:cs typeface="Arial"/>
            </a:endParaRPr>
          </a:p>
        </p:txBody>
      </p:sp>
    </p:spTree>
    <p:extLst>
      <p:ext uri="{BB962C8B-B14F-4D97-AF65-F5344CB8AC3E}">
        <p14:creationId xmlns:p14="http://schemas.microsoft.com/office/powerpoint/2010/main" val="32186801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71575" y="573305"/>
            <a:ext cx="9744075" cy="1386805"/>
          </a:xfrm>
          <a:prstGeom prst="rect">
            <a:avLst/>
          </a:prstGeom>
          <a:solidFill>
            <a:srgbClr val="009999"/>
          </a:solidFill>
          <a:ln w="38100">
            <a:solidFill>
              <a:srgbClr val="00CC99"/>
            </a:solidFill>
          </a:ln>
        </p:spPr>
        <p:txBody>
          <a:bodyPr vert="horz" wrap="square" lIns="0" tIns="32273" rIns="0" bIns="0" rtlCol="0" anchor="ctr">
            <a:spAutoFit/>
          </a:bodyPr>
          <a:lstStyle/>
          <a:p>
            <a:pPr marL="83567">
              <a:lnSpc>
                <a:spcPct val="100000"/>
              </a:lnSpc>
              <a:spcBef>
                <a:spcPts val="254"/>
              </a:spcBef>
            </a:pPr>
            <a:r>
              <a:rPr b="1" spc="-5" dirty="0">
                <a:solidFill>
                  <a:srgbClr val="FFFFFF"/>
                </a:solidFill>
                <a:latin typeface="Arial"/>
                <a:cs typeface="Arial"/>
              </a:rPr>
              <a:t>Thematic information extraction from satellite</a:t>
            </a:r>
            <a:r>
              <a:rPr b="1" spc="-77" dirty="0">
                <a:solidFill>
                  <a:srgbClr val="FFFFFF"/>
                </a:solidFill>
                <a:latin typeface="Arial"/>
                <a:cs typeface="Arial"/>
              </a:rPr>
              <a:t> </a:t>
            </a:r>
            <a:r>
              <a:rPr b="1" spc="-5" dirty="0">
                <a:solidFill>
                  <a:srgbClr val="FFFFFF"/>
                </a:solidFill>
                <a:latin typeface="Arial"/>
                <a:cs typeface="Arial"/>
              </a:rPr>
              <a:t>images</a:t>
            </a:r>
          </a:p>
        </p:txBody>
      </p:sp>
      <p:sp>
        <p:nvSpPr>
          <p:cNvPr id="3" name="object 3"/>
          <p:cNvSpPr/>
          <p:nvPr/>
        </p:nvSpPr>
        <p:spPr>
          <a:xfrm>
            <a:off x="2232363" y="2114799"/>
            <a:ext cx="394191" cy="414938"/>
          </a:xfrm>
          <a:custGeom>
            <a:avLst/>
            <a:gdLst/>
            <a:ahLst/>
            <a:cxnLst/>
            <a:rect l="l" t="t" r="r" b="b"/>
            <a:pathLst>
              <a:path w="434340" h="457200">
                <a:moveTo>
                  <a:pt x="0" y="0"/>
                </a:moveTo>
                <a:lnTo>
                  <a:pt x="0" y="457199"/>
                </a:lnTo>
                <a:lnTo>
                  <a:pt x="434340" y="457199"/>
                </a:lnTo>
                <a:lnTo>
                  <a:pt x="434340" y="0"/>
                </a:lnTo>
                <a:lnTo>
                  <a:pt x="0" y="0"/>
                </a:lnTo>
                <a:close/>
              </a:path>
            </a:pathLst>
          </a:custGeom>
          <a:solidFill>
            <a:srgbClr val="FFFFFF"/>
          </a:solidFill>
        </p:spPr>
        <p:txBody>
          <a:bodyPr wrap="square" lIns="0" tIns="0" rIns="0" bIns="0" rtlCol="0"/>
          <a:lstStyle/>
          <a:p>
            <a:endParaRPr sz="1634"/>
          </a:p>
        </p:txBody>
      </p:sp>
      <p:sp>
        <p:nvSpPr>
          <p:cNvPr id="4" name="object 4"/>
          <p:cNvSpPr txBox="1"/>
          <p:nvPr/>
        </p:nvSpPr>
        <p:spPr>
          <a:xfrm>
            <a:off x="2303820" y="2147994"/>
            <a:ext cx="176925" cy="335156"/>
          </a:xfrm>
          <a:prstGeom prst="rect">
            <a:avLst/>
          </a:prstGeom>
        </p:spPr>
        <p:txBody>
          <a:bodyPr vert="horz" wrap="square" lIns="0" tIns="0" rIns="0" bIns="0" rtlCol="0">
            <a:spAutoFit/>
          </a:bodyPr>
          <a:lstStyle/>
          <a:p>
            <a:pPr marL="11527"/>
            <a:r>
              <a:rPr sz="2178" b="1" spc="-5" dirty="0">
                <a:solidFill>
                  <a:srgbClr val="00CC9A"/>
                </a:solidFill>
                <a:latin typeface="Arial"/>
                <a:cs typeface="Arial"/>
              </a:rPr>
              <a:t>1</a:t>
            </a:r>
            <a:endParaRPr sz="2178">
              <a:latin typeface="Arial"/>
              <a:cs typeface="Arial"/>
            </a:endParaRPr>
          </a:p>
        </p:txBody>
      </p:sp>
      <p:sp>
        <p:nvSpPr>
          <p:cNvPr id="5" name="object 5"/>
          <p:cNvSpPr/>
          <p:nvPr/>
        </p:nvSpPr>
        <p:spPr>
          <a:xfrm>
            <a:off x="2232363" y="2541494"/>
            <a:ext cx="394191" cy="414938"/>
          </a:xfrm>
          <a:custGeom>
            <a:avLst/>
            <a:gdLst/>
            <a:ahLst/>
            <a:cxnLst/>
            <a:rect l="l" t="t" r="r" b="b"/>
            <a:pathLst>
              <a:path w="434340" h="457200">
                <a:moveTo>
                  <a:pt x="0" y="0"/>
                </a:moveTo>
                <a:lnTo>
                  <a:pt x="0" y="457200"/>
                </a:lnTo>
                <a:lnTo>
                  <a:pt x="434340" y="457200"/>
                </a:lnTo>
                <a:lnTo>
                  <a:pt x="434340" y="0"/>
                </a:lnTo>
                <a:lnTo>
                  <a:pt x="0" y="0"/>
                </a:lnTo>
                <a:close/>
              </a:path>
            </a:pathLst>
          </a:custGeom>
          <a:solidFill>
            <a:srgbClr val="FFFFFF"/>
          </a:solidFill>
        </p:spPr>
        <p:txBody>
          <a:bodyPr wrap="square" lIns="0" tIns="0" rIns="0" bIns="0" rtlCol="0"/>
          <a:lstStyle/>
          <a:p>
            <a:endParaRPr sz="1634"/>
          </a:p>
        </p:txBody>
      </p:sp>
      <p:sp>
        <p:nvSpPr>
          <p:cNvPr id="6" name="object 6"/>
          <p:cNvSpPr txBox="1"/>
          <p:nvPr/>
        </p:nvSpPr>
        <p:spPr>
          <a:xfrm>
            <a:off x="2303820" y="2573998"/>
            <a:ext cx="176925" cy="335156"/>
          </a:xfrm>
          <a:prstGeom prst="rect">
            <a:avLst/>
          </a:prstGeom>
        </p:spPr>
        <p:txBody>
          <a:bodyPr vert="horz" wrap="square" lIns="0" tIns="0" rIns="0" bIns="0" rtlCol="0">
            <a:spAutoFit/>
          </a:bodyPr>
          <a:lstStyle/>
          <a:p>
            <a:pPr marL="11527"/>
            <a:r>
              <a:rPr sz="2178" b="1" spc="-5" dirty="0">
                <a:solidFill>
                  <a:srgbClr val="00CC9A"/>
                </a:solidFill>
                <a:latin typeface="Arial"/>
                <a:cs typeface="Arial"/>
              </a:rPr>
              <a:t>2</a:t>
            </a:r>
            <a:endParaRPr sz="2178">
              <a:latin typeface="Arial"/>
              <a:cs typeface="Arial"/>
            </a:endParaRPr>
          </a:p>
        </p:txBody>
      </p:sp>
      <p:sp>
        <p:nvSpPr>
          <p:cNvPr id="7" name="object 7"/>
          <p:cNvSpPr/>
          <p:nvPr/>
        </p:nvSpPr>
        <p:spPr>
          <a:xfrm>
            <a:off x="2232363" y="3077455"/>
            <a:ext cx="394191" cy="414938"/>
          </a:xfrm>
          <a:custGeom>
            <a:avLst/>
            <a:gdLst/>
            <a:ahLst/>
            <a:cxnLst/>
            <a:rect l="l" t="t" r="r" b="b"/>
            <a:pathLst>
              <a:path w="434340" h="457200">
                <a:moveTo>
                  <a:pt x="0" y="0"/>
                </a:moveTo>
                <a:lnTo>
                  <a:pt x="0" y="457200"/>
                </a:lnTo>
                <a:lnTo>
                  <a:pt x="434340" y="457200"/>
                </a:lnTo>
                <a:lnTo>
                  <a:pt x="434340" y="0"/>
                </a:lnTo>
                <a:lnTo>
                  <a:pt x="0" y="0"/>
                </a:lnTo>
                <a:close/>
              </a:path>
            </a:pathLst>
          </a:custGeom>
          <a:solidFill>
            <a:srgbClr val="FFFFFF"/>
          </a:solidFill>
        </p:spPr>
        <p:txBody>
          <a:bodyPr wrap="square" lIns="0" tIns="0" rIns="0" bIns="0" rtlCol="0"/>
          <a:lstStyle/>
          <a:p>
            <a:endParaRPr sz="1634"/>
          </a:p>
        </p:txBody>
      </p:sp>
      <p:sp>
        <p:nvSpPr>
          <p:cNvPr id="8" name="object 8"/>
          <p:cNvSpPr/>
          <p:nvPr/>
        </p:nvSpPr>
        <p:spPr>
          <a:xfrm>
            <a:off x="2232363" y="3532504"/>
            <a:ext cx="394191" cy="414938"/>
          </a:xfrm>
          <a:custGeom>
            <a:avLst/>
            <a:gdLst/>
            <a:ahLst/>
            <a:cxnLst/>
            <a:rect l="l" t="t" r="r" b="b"/>
            <a:pathLst>
              <a:path w="434340" h="457200">
                <a:moveTo>
                  <a:pt x="0" y="0"/>
                </a:moveTo>
                <a:lnTo>
                  <a:pt x="0" y="457200"/>
                </a:lnTo>
                <a:lnTo>
                  <a:pt x="434340" y="457200"/>
                </a:lnTo>
                <a:lnTo>
                  <a:pt x="434340" y="0"/>
                </a:lnTo>
                <a:lnTo>
                  <a:pt x="0" y="0"/>
                </a:lnTo>
                <a:close/>
              </a:path>
            </a:pathLst>
          </a:custGeom>
          <a:solidFill>
            <a:srgbClr val="FFFFFF"/>
          </a:solidFill>
        </p:spPr>
        <p:txBody>
          <a:bodyPr wrap="square" lIns="0" tIns="0" rIns="0" bIns="0" rtlCol="0"/>
          <a:lstStyle/>
          <a:p>
            <a:endParaRPr sz="1634"/>
          </a:p>
        </p:txBody>
      </p:sp>
      <p:sp>
        <p:nvSpPr>
          <p:cNvPr id="9" name="object 9"/>
          <p:cNvSpPr txBox="1"/>
          <p:nvPr/>
        </p:nvSpPr>
        <p:spPr>
          <a:xfrm>
            <a:off x="2303820" y="3565698"/>
            <a:ext cx="176925" cy="335156"/>
          </a:xfrm>
          <a:prstGeom prst="rect">
            <a:avLst/>
          </a:prstGeom>
        </p:spPr>
        <p:txBody>
          <a:bodyPr vert="horz" wrap="square" lIns="0" tIns="0" rIns="0" bIns="0" rtlCol="0">
            <a:spAutoFit/>
          </a:bodyPr>
          <a:lstStyle/>
          <a:p>
            <a:pPr marL="11527"/>
            <a:r>
              <a:rPr sz="2178" b="1" spc="-5" dirty="0">
                <a:solidFill>
                  <a:srgbClr val="00CC9A"/>
                </a:solidFill>
                <a:latin typeface="Arial"/>
                <a:cs typeface="Arial"/>
              </a:rPr>
              <a:t>4</a:t>
            </a:r>
            <a:endParaRPr sz="2178">
              <a:latin typeface="Arial"/>
              <a:cs typeface="Arial"/>
            </a:endParaRPr>
          </a:p>
        </p:txBody>
      </p:sp>
      <p:sp>
        <p:nvSpPr>
          <p:cNvPr id="10" name="object 10"/>
          <p:cNvSpPr/>
          <p:nvPr/>
        </p:nvSpPr>
        <p:spPr>
          <a:xfrm>
            <a:off x="2232363" y="4009682"/>
            <a:ext cx="394191" cy="414938"/>
          </a:xfrm>
          <a:custGeom>
            <a:avLst/>
            <a:gdLst/>
            <a:ahLst/>
            <a:cxnLst/>
            <a:rect l="l" t="t" r="r" b="b"/>
            <a:pathLst>
              <a:path w="434340" h="457200">
                <a:moveTo>
                  <a:pt x="0" y="0"/>
                </a:moveTo>
                <a:lnTo>
                  <a:pt x="0" y="457200"/>
                </a:lnTo>
                <a:lnTo>
                  <a:pt x="434340" y="457200"/>
                </a:lnTo>
                <a:lnTo>
                  <a:pt x="434340" y="0"/>
                </a:lnTo>
                <a:lnTo>
                  <a:pt x="0" y="0"/>
                </a:lnTo>
                <a:close/>
              </a:path>
            </a:pathLst>
          </a:custGeom>
          <a:solidFill>
            <a:srgbClr val="FFFFFF"/>
          </a:solidFill>
        </p:spPr>
        <p:txBody>
          <a:bodyPr wrap="square" lIns="0" tIns="0" rIns="0" bIns="0" rtlCol="0"/>
          <a:lstStyle/>
          <a:p>
            <a:endParaRPr sz="1634"/>
          </a:p>
        </p:txBody>
      </p:sp>
      <p:sp>
        <p:nvSpPr>
          <p:cNvPr id="11" name="object 11"/>
          <p:cNvSpPr txBox="1"/>
          <p:nvPr/>
        </p:nvSpPr>
        <p:spPr>
          <a:xfrm>
            <a:off x="2303820" y="4042186"/>
            <a:ext cx="176925" cy="335156"/>
          </a:xfrm>
          <a:prstGeom prst="rect">
            <a:avLst/>
          </a:prstGeom>
        </p:spPr>
        <p:txBody>
          <a:bodyPr vert="horz" wrap="square" lIns="0" tIns="0" rIns="0" bIns="0" rtlCol="0">
            <a:spAutoFit/>
          </a:bodyPr>
          <a:lstStyle/>
          <a:p>
            <a:pPr marL="11527"/>
            <a:r>
              <a:rPr sz="2178" b="1" spc="-5" dirty="0">
                <a:solidFill>
                  <a:srgbClr val="00CC9A"/>
                </a:solidFill>
                <a:latin typeface="Arial"/>
                <a:cs typeface="Arial"/>
              </a:rPr>
              <a:t>5</a:t>
            </a:r>
            <a:endParaRPr sz="2178">
              <a:latin typeface="Arial"/>
              <a:cs typeface="Arial"/>
            </a:endParaRPr>
          </a:p>
        </p:txBody>
      </p:sp>
      <p:sp>
        <p:nvSpPr>
          <p:cNvPr id="12" name="object 12"/>
          <p:cNvSpPr/>
          <p:nvPr/>
        </p:nvSpPr>
        <p:spPr>
          <a:xfrm>
            <a:off x="2232363" y="4473029"/>
            <a:ext cx="394191" cy="414938"/>
          </a:xfrm>
          <a:custGeom>
            <a:avLst/>
            <a:gdLst/>
            <a:ahLst/>
            <a:cxnLst/>
            <a:rect l="l" t="t" r="r" b="b"/>
            <a:pathLst>
              <a:path w="434340" h="457200">
                <a:moveTo>
                  <a:pt x="0" y="0"/>
                </a:moveTo>
                <a:lnTo>
                  <a:pt x="0" y="457200"/>
                </a:lnTo>
                <a:lnTo>
                  <a:pt x="434340" y="457200"/>
                </a:lnTo>
                <a:lnTo>
                  <a:pt x="434340" y="0"/>
                </a:lnTo>
                <a:lnTo>
                  <a:pt x="0" y="0"/>
                </a:lnTo>
                <a:close/>
              </a:path>
            </a:pathLst>
          </a:custGeom>
          <a:solidFill>
            <a:srgbClr val="FFFFFF"/>
          </a:solidFill>
        </p:spPr>
        <p:txBody>
          <a:bodyPr wrap="square" lIns="0" tIns="0" rIns="0" bIns="0" rtlCol="0"/>
          <a:lstStyle/>
          <a:p>
            <a:endParaRPr sz="1634"/>
          </a:p>
        </p:txBody>
      </p:sp>
      <p:sp>
        <p:nvSpPr>
          <p:cNvPr id="13" name="object 13"/>
          <p:cNvSpPr/>
          <p:nvPr/>
        </p:nvSpPr>
        <p:spPr>
          <a:xfrm>
            <a:off x="2232363" y="4967497"/>
            <a:ext cx="394191" cy="414938"/>
          </a:xfrm>
          <a:custGeom>
            <a:avLst/>
            <a:gdLst/>
            <a:ahLst/>
            <a:cxnLst/>
            <a:rect l="l" t="t" r="r" b="b"/>
            <a:pathLst>
              <a:path w="434340" h="457200">
                <a:moveTo>
                  <a:pt x="0" y="0"/>
                </a:moveTo>
                <a:lnTo>
                  <a:pt x="0" y="457200"/>
                </a:lnTo>
                <a:lnTo>
                  <a:pt x="434340" y="457200"/>
                </a:lnTo>
                <a:lnTo>
                  <a:pt x="434340" y="0"/>
                </a:lnTo>
                <a:lnTo>
                  <a:pt x="0" y="0"/>
                </a:lnTo>
                <a:close/>
              </a:path>
            </a:pathLst>
          </a:custGeom>
          <a:solidFill>
            <a:srgbClr val="FFFFFF"/>
          </a:solidFill>
        </p:spPr>
        <p:txBody>
          <a:bodyPr wrap="square" lIns="0" tIns="0" rIns="0" bIns="0" rtlCol="0"/>
          <a:lstStyle/>
          <a:p>
            <a:endParaRPr sz="1634"/>
          </a:p>
        </p:txBody>
      </p:sp>
      <p:sp>
        <p:nvSpPr>
          <p:cNvPr id="14" name="object 14"/>
          <p:cNvSpPr txBox="1"/>
          <p:nvPr/>
        </p:nvSpPr>
        <p:spPr>
          <a:xfrm>
            <a:off x="2303820" y="5000691"/>
            <a:ext cx="176925" cy="335156"/>
          </a:xfrm>
          <a:prstGeom prst="rect">
            <a:avLst/>
          </a:prstGeom>
        </p:spPr>
        <p:txBody>
          <a:bodyPr vert="horz" wrap="square" lIns="0" tIns="0" rIns="0" bIns="0" rtlCol="0">
            <a:spAutoFit/>
          </a:bodyPr>
          <a:lstStyle/>
          <a:p>
            <a:pPr marL="11527"/>
            <a:r>
              <a:rPr sz="2178" b="1" spc="-5" dirty="0">
                <a:solidFill>
                  <a:srgbClr val="00CC9A"/>
                </a:solidFill>
                <a:latin typeface="Arial"/>
                <a:cs typeface="Arial"/>
              </a:rPr>
              <a:t>7</a:t>
            </a:r>
            <a:endParaRPr sz="2178">
              <a:latin typeface="Arial"/>
              <a:cs typeface="Arial"/>
            </a:endParaRPr>
          </a:p>
        </p:txBody>
      </p:sp>
      <p:sp>
        <p:nvSpPr>
          <p:cNvPr id="15" name="object 15"/>
          <p:cNvSpPr/>
          <p:nvPr/>
        </p:nvSpPr>
        <p:spPr>
          <a:xfrm>
            <a:off x="2232363" y="5463348"/>
            <a:ext cx="394191" cy="414938"/>
          </a:xfrm>
          <a:custGeom>
            <a:avLst/>
            <a:gdLst/>
            <a:ahLst/>
            <a:cxnLst/>
            <a:rect l="l" t="t" r="r" b="b"/>
            <a:pathLst>
              <a:path w="434340" h="457200">
                <a:moveTo>
                  <a:pt x="0" y="0"/>
                </a:moveTo>
                <a:lnTo>
                  <a:pt x="0" y="457200"/>
                </a:lnTo>
                <a:lnTo>
                  <a:pt x="434340" y="457200"/>
                </a:lnTo>
                <a:lnTo>
                  <a:pt x="434340" y="0"/>
                </a:lnTo>
                <a:lnTo>
                  <a:pt x="0" y="0"/>
                </a:lnTo>
                <a:close/>
              </a:path>
            </a:pathLst>
          </a:custGeom>
          <a:solidFill>
            <a:srgbClr val="FFFFFF"/>
          </a:solidFill>
        </p:spPr>
        <p:txBody>
          <a:bodyPr wrap="square" lIns="0" tIns="0" rIns="0" bIns="0" rtlCol="0"/>
          <a:lstStyle/>
          <a:p>
            <a:endParaRPr sz="1634"/>
          </a:p>
        </p:txBody>
      </p:sp>
      <p:sp>
        <p:nvSpPr>
          <p:cNvPr id="16" name="object 16"/>
          <p:cNvSpPr txBox="1"/>
          <p:nvPr/>
        </p:nvSpPr>
        <p:spPr>
          <a:xfrm>
            <a:off x="2303820" y="5495851"/>
            <a:ext cx="176925" cy="335156"/>
          </a:xfrm>
          <a:prstGeom prst="rect">
            <a:avLst/>
          </a:prstGeom>
        </p:spPr>
        <p:txBody>
          <a:bodyPr vert="horz" wrap="square" lIns="0" tIns="0" rIns="0" bIns="0" rtlCol="0">
            <a:spAutoFit/>
          </a:bodyPr>
          <a:lstStyle/>
          <a:p>
            <a:pPr marL="11527"/>
            <a:r>
              <a:rPr sz="2178" b="1" spc="-5" dirty="0">
                <a:solidFill>
                  <a:srgbClr val="00CC9A"/>
                </a:solidFill>
                <a:latin typeface="Arial"/>
                <a:cs typeface="Arial"/>
              </a:rPr>
              <a:t>8</a:t>
            </a:r>
            <a:endParaRPr sz="2178">
              <a:latin typeface="Arial"/>
              <a:cs typeface="Arial"/>
            </a:endParaRPr>
          </a:p>
        </p:txBody>
      </p:sp>
      <p:sp>
        <p:nvSpPr>
          <p:cNvPr id="17" name="object 17"/>
          <p:cNvSpPr txBox="1"/>
          <p:nvPr/>
        </p:nvSpPr>
        <p:spPr>
          <a:xfrm>
            <a:off x="8031338" y="5645691"/>
            <a:ext cx="1205049" cy="446917"/>
          </a:xfrm>
          <a:prstGeom prst="rect">
            <a:avLst/>
          </a:prstGeom>
        </p:spPr>
        <p:txBody>
          <a:bodyPr vert="horz" wrap="square" lIns="0" tIns="0" rIns="0" bIns="0" rtlCol="0">
            <a:spAutoFit/>
          </a:bodyPr>
          <a:lstStyle/>
          <a:p>
            <a:pPr marL="11527"/>
            <a:r>
              <a:rPr sz="2904" spc="-5" dirty="0">
                <a:solidFill>
                  <a:srgbClr val="9C3C2C"/>
                </a:solidFill>
                <a:latin typeface="Arial"/>
                <a:cs typeface="Arial"/>
              </a:rPr>
              <a:t>*</a:t>
            </a:r>
            <a:r>
              <a:rPr sz="2904" spc="-404" dirty="0">
                <a:solidFill>
                  <a:srgbClr val="9C3C2C"/>
                </a:solidFill>
                <a:latin typeface="Arial"/>
                <a:cs typeface="Arial"/>
              </a:rPr>
              <a:t> </a:t>
            </a:r>
            <a:r>
              <a:rPr sz="1634" spc="-5" dirty="0">
                <a:solidFill>
                  <a:srgbClr val="9C3C2C"/>
                </a:solidFill>
                <a:latin typeface="Arial"/>
                <a:cs typeface="Arial"/>
              </a:rPr>
              <a:t>mandatory</a:t>
            </a:r>
            <a:endParaRPr sz="1634">
              <a:latin typeface="Arial"/>
              <a:cs typeface="Arial"/>
            </a:endParaRPr>
          </a:p>
        </p:txBody>
      </p:sp>
      <p:sp>
        <p:nvSpPr>
          <p:cNvPr id="18" name="object 18"/>
          <p:cNvSpPr txBox="1"/>
          <p:nvPr/>
        </p:nvSpPr>
        <p:spPr>
          <a:xfrm>
            <a:off x="2746426" y="2670805"/>
            <a:ext cx="2650415" cy="251479"/>
          </a:xfrm>
          <a:prstGeom prst="rect">
            <a:avLst/>
          </a:prstGeom>
        </p:spPr>
        <p:txBody>
          <a:bodyPr vert="horz" wrap="square" lIns="0" tIns="0" rIns="0" bIns="0" rtlCol="0">
            <a:spAutoFit/>
          </a:bodyPr>
          <a:lstStyle/>
          <a:p>
            <a:pPr marL="11527"/>
            <a:r>
              <a:rPr sz="1634" b="1" spc="-5" dirty="0">
                <a:solidFill>
                  <a:srgbClr val="01326A"/>
                </a:solidFill>
                <a:latin typeface="Arial"/>
                <a:cs typeface="Arial"/>
              </a:rPr>
              <a:t>Geographical</a:t>
            </a:r>
            <a:r>
              <a:rPr sz="1634" b="1" spc="-91" dirty="0">
                <a:solidFill>
                  <a:srgbClr val="01326A"/>
                </a:solidFill>
                <a:latin typeface="Arial"/>
                <a:cs typeface="Arial"/>
              </a:rPr>
              <a:t> </a:t>
            </a:r>
            <a:r>
              <a:rPr sz="1634" b="1" spc="-5" dirty="0">
                <a:solidFill>
                  <a:srgbClr val="01326A"/>
                </a:solidFill>
                <a:latin typeface="Arial"/>
                <a:cs typeface="Arial"/>
              </a:rPr>
              <a:t>stratification</a:t>
            </a:r>
            <a:endParaRPr sz="1634">
              <a:latin typeface="Arial"/>
              <a:cs typeface="Arial"/>
            </a:endParaRPr>
          </a:p>
        </p:txBody>
      </p:sp>
      <p:sp>
        <p:nvSpPr>
          <p:cNvPr id="19" name="object 19"/>
          <p:cNvSpPr txBox="1"/>
          <p:nvPr/>
        </p:nvSpPr>
        <p:spPr>
          <a:xfrm>
            <a:off x="2303820" y="3109959"/>
            <a:ext cx="2471185" cy="335156"/>
          </a:xfrm>
          <a:prstGeom prst="rect">
            <a:avLst/>
          </a:prstGeom>
        </p:spPr>
        <p:txBody>
          <a:bodyPr vert="horz" wrap="square" lIns="0" tIns="0" rIns="0" bIns="0" rtlCol="0">
            <a:spAutoFit/>
          </a:bodyPr>
          <a:lstStyle/>
          <a:p>
            <a:pPr marL="11527">
              <a:tabLst>
                <a:tab pos="453569" algn="l"/>
              </a:tabLst>
            </a:pPr>
            <a:r>
              <a:rPr sz="2178" b="1" spc="-5" dirty="0">
                <a:solidFill>
                  <a:srgbClr val="00CC9A"/>
                </a:solidFill>
                <a:latin typeface="Arial"/>
                <a:cs typeface="Arial"/>
              </a:rPr>
              <a:t>3	</a:t>
            </a:r>
            <a:r>
              <a:rPr sz="2451" b="1" spc="-6" baseline="1543" dirty="0">
                <a:solidFill>
                  <a:srgbClr val="01326A"/>
                </a:solidFill>
                <a:latin typeface="Arial"/>
                <a:cs typeface="Arial"/>
              </a:rPr>
              <a:t>Image</a:t>
            </a:r>
            <a:r>
              <a:rPr sz="2451" b="1" spc="-136" baseline="1543" dirty="0">
                <a:solidFill>
                  <a:srgbClr val="01326A"/>
                </a:solidFill>
                <a:latin typeface="Arial"/>
                <a:cs typeface="Arial"/>
              </a:rPr>
              <a:t> </a:t>
            </a:r>
            <a:r>
              <a:rPr sz="2451" b="1" spc="-6" baseline="1543" dirty="0">
                <a:solidFill>
                  <a:srgbClr val="01326A"/>
                </a:solidFill>
                <a:latin typeface="Arial"/>
                <a:cs typeface="Arial"/>
              </a:rPr>
              <a:t>segmentation</a:t>
            </a:r>
            <a:endParaRPr sz="2451" baseline="1543">
              <a:latin typeface="Arial"/>
              <a:cs typeface="Arial"/>
            </a:endParaRPr>
          </a:p>
        </p:txBody>
      </p:sp>
      <p:sp>
        <p:nvSpPr>
          <p:cNvPr id="20" name="object 20"/>
          <p:cNvSpPr txBox="1"/>
          <p:nvPr/>
        </p:nvSpPr>
        <p:spPr>
          <a:xfrm>
            <a:off x="2303820" y="4506225"/>
            <a:ext cx="2954703" cy="335156"/>
          </a:xfrm>
          <a:prstGeom prst="rect">
            <a:avLst/>
          </a:prstGeom>
        </p:spPr>
        <p:txBody>
          <a:bodyPr vert="horz" wrap="square" lIns="0" tIns="0" rIns="0" bIns="0" rtlCol="0">
            <a:spAutoFit/>
          </a:bodyPr>
          <a:lstStyle/>
          <a:p>
            <a:pPr marL="11527">
              <a:tabLst>
                <a:tab pos="453569" algn="l"/>
              </a:tabLst>
            </a:pPr>
            <a:r>
              <a:rPr sz="2178" b="1" spc="-5" dirty="0">
                <a:solidFill>
                  <a:srgbClr val="00CC9A"/>
                </a:solidFill>
                <a:latin typeface="Arial"/>
                <a:cs typeface="Arial"/>
              </a:rPr>
              <a:t>6	</a:t>
            </a:r>
            <a:r>
              <a:rPr sz="1634" b="1" spc="-5" dirty="0">
                <a:solidFill>
                  <a:srgbClr val="01326A"/>
                </a:solidFill>
                <a:latin typeface="Arial"/>
                <a:cs typeface="Arial"/>
              </a:rPr>
              <a:t>Ancillary data</a:t>
            </a:r>
            <a:r>
              <a:rPr sz="1634" b="1" spc="-77" dirty="0">
                <a:solidFill>
                  <a:srgbClr val="01326A"/>
                </a:solidFill>
                <a:latin typeface="Arial"/>
                <a:cs typeface="Arial"/>
              </a:rPr>
              <a:t> </a:t>
            </a:r>
            <a:r>
              <a:rPr sz="1634" b="1" spc="-5" dirty="0">
                <a:solidFill>
                  <a:srgbClr val="01326A"/>
                </a:solidFill>
                <a:latin typeface="Arial"/>
                <a:cs typeface="Arial"/>
              </a:rPr>
              <a:t>integration</a:t>
            </a:r>
            <a:endParaRPr sz="1634">
              <a:latin typeface="Arial"/>
              <a:cs typeface="Arial"/>
            </a:endParaRPr>
          </a:p>
        </p:txBody>
      </p:sp>
      <p:sp>
        <p:nvSpPr>
          <p:cNvPr id="21" name="object 21"/>
          <p:cNvSpPr txBox="1"/>
          <p:nvPr/>
        </p:nvSpPr>
        <p:spPr>
          <a:xfrm>
            <a:off x="2746426" y="5092659"/>
            <a:ext cx="3018096" cy="251479"/>
          </a:xfrm>
          <a:prstGeom prst="rect">
            <a:avLst/>
          </a:prstGeom>
        </p:spPr>
        <p:txBody>
          <a:bodyPr vert="horz" wrap="square" lIns="0" tIns="0" rIns="0" bIns="0" rtlCol="0">
            <a:spAutoFit/>
          </a:bodyPr>
          <a:lstStyle/>
          <a:p>
            <a:pPr marL="11527"/>
            <a:r>
              <a:rPr sz="1634" b="1" spc="-5" dirty="0">
                <a:solidFill>
                  <a:srgbClr val="01326A"/>
                </a:solidFill>
                <a:latin typeface="Arial"/>
                <a:cs typeface="Arial"/>
              </a:rPr>
              <a:t>Post-classification</a:t>
            </a:r>
            <a:r>
              <a:rPr sz="1634" b="1" spc="-91" dirty="0">
                <a:solidFill>
                  <a:srgbClr val="01326A"/>
                </a:solidFill>
                <a:latin typeface="Arial"/>
                <a:cs typeface="Arial"/>
              </a:rPr>
              <a:t> </a:t>
            </a:r>
            <a:r>
              <a:rPr sz="1634" b="1" spc="-5" dirty="0">
                <a:solidFill>
                  <a:srgbClr val="01326A"/>
                </a:solidFill>
                <a:latin typeface="Arial"/>
                <a:cs typeface="Arial"/>
              </a:rPr>
              <a:t>processing</a:t>
            </a:r>
            <a:endParaRPr sz="1634">
              <a:latin typeface="Arial"/>
              <a:cs typeface="Arial"/>
            </a:endParaRPr>
          </a:p>
        </p:txBody>
      </p:sp>
      <p:sp>
        <p:nvSpPr>
          <p:cNvPr id="22" name="object 22"/>
          <p:cNvSpPr txBox="1"/>
          <p:nvPr/>
        </p:nvSpPr>
        <p:spPr>
          <a:xfrm>
            <a:off x="2746426" y="2229588"/>
            <a:ext cx="3517173" cy="251479"/>
          </a:xfrm>
          <a:prstGeom prst="rect">
            <a:avLst/>
          </a:prstGeom>
        </p:spPr>
        <p:txBody>
          <a:bodyPr vert="horz" wrap="square" lIns="0" tIns="0" rIns="0" bIns="0" rtlCol="0">
            <a:spAutoFit/>
          </a:bodyPr>
          <a:lstStyle/>
          <a:p>
            <a:pPr marL="11527"/>
            <a:r>
              <a:rPr sz="1634" b="1" dirty="0">
                <a:solidFill>
                  <a:srgbClr val="01326A"/>
                </a:solidFill>
                <a:latin typeface="Arial"/>
                <a:cs typeface="Arial"/>
              </a:rPr>
              <a:t>Definition of the mapping</a:t>
            </a:r>
            <a:r>
              <a:rPr sz="1634" b="1" spc="-91" dirty="0">
                <a:solidFill>
                  <a:srgbClr val="01326A"/>
                </a:solidFill>
                <a:latin typeface="Arial"/>
                <a:cs typeface="Arial"/>
              </a:rPr>
              <a:t> </a:t>
            </a:r>
            <a:r>
              <a:rPr sz="1634" b="1" dirty="0">
                <a:solidFill>
                  <a:srgbClr val="01326A"/>
                </a:solidFill>
                <a:latin typeface="Arial"/>
                <a:cs typeface="Arial"/>
              </a:rPr>
              <a:t>approach</a:t>
            </a:r>
            <a:endParaRPr sz="1634">
              <a:latin typeface="Arial"/>
              <a:cs typeface="Arial"/>
            </a:endParaRPr>
          </a:p>
        </p:txBody>
      </p:sp>
      <p:sp>
        <p:nvSpPr>
          <p:cNvPr id="23" name="object 23"/>
          <p:cNvSpPr/>
          <p:nvPr/>
        </p:nvSpPr>
        <p:spPr>
          <a:xfrm>
            <a:off x="6427385" y="2179806"/>
            <a:ext cx="395343" cy="525588"/>
          </a:xfrm>
          <a:custGeom>
            <a:avLst/>
            <a:gdLst/>
            <a:ahLst/>
            <a:cxnLst/>
            <a:rect l="l" t="t" r="r" b="b"/>
            <a:pathLst>
              <a:path w="435610" h="579119">
                <a:moveTo>
                  <a:pt x="0" y="0"/>
                </a:moveTo>
                <a:lnTo>
                  <a:pt x="0" y="579119"/>
                </a:lnTo>
                <a:lnTo>
                  <a:pt x="435101" y="579119"/>
                </a:lnTo>
                <a:lnTo>
                  <a:pt x="435101" y="0"/>
                </a:lnTo>
                <a:lnTo>
                  <a:pt x="0" y="0"/>
                </a:lnTo>
                <a:close/>
              </a:path>
            </a:pathLst>
          </a:custGeom>
          <a:solidFill>
            <a:srgbClr val="FFFFFF"/>
          </a:solidFill>
        </p:spPr>
        <p:txBody>
          <a:bodyPr wrap="square" lIns="0" tIns="0" rIns="0" bIns="0" rtlCol="0"/>
          <a:lstStyle/>
          <a:p>
            <a:endParaRPr sz="1634"/>
          </a:p>
        </p:txBody>
      </p:sp>
      <p:sp>
        <p:nvSpPr>
          <p:cNvPr id="24" name="object 24"/>
          <p:cNvSpPr txBox="1"/>
          <p:nvPr/>
        </p:nvSpPr>
        <p:spPr>
          <a:xfrm>
            <a:off x="6499528" y="2211388"/>
            <a:ext cx="166551" cy="446917"/>
          </a:xfrm>
          <a:prstGeom prst="rect">
            <a:avLst/>
          </a:prstGeom>
        </p:spPr>
        <p:txBody>
          <a:bodyPr vert="horz" wrap="square" lIns="0" tIns="0" rIns="0" bIns="0" rtlCol="0">
            <a:spAutoFit/>
          </a:bodyPr>
          <a:lstStyle/>
          <a:p>
            <a:pPr marL="11527"/>
            <a:r>
              <a:rPr sz="2904" b="1" spc="-5" dirty="0">
                <a:solidFill>
                  <a:srgbClr val="9C3C2C"/>
                </a:solidFill>
                <a:latin typeface="Arial"/>
                <a:cs typeface="Arial"/>
              </a:rPr>
              <a:t>*</a:t>
            </a:r>
            <a:endParaRPr sz="2904">
              <a:latin typeface="Arial"/>
              <a:cs typeface="Arial"/>
            </a:endParaRPr>
          </a:p>
        </p:txBody>
      </p:sp>
      <p:sp>
        <p:nvSpPr>
          <p:cNvPr id="25" name="object 25"/>
          <p:cNvSpPr txBox="1"/>
          <p:nvPr/>
        </p:nvSpPr>
        <p:spPr>
          <a:xfrm>
            <a:off x="2746426" y="3630015"/>
            <a:ext cx="3504496" cy="251479"/>
          </a:xfrm>
          <a:prstGeom prst="rect">
            <a:avLst/>
          </a:prstGeom>
        </p:spPr>
        <p:txBody>
          <a:bodyPr vert="horz" wrap="square" lIns="0" tIns="0" rIns="0" bIns="0" rtlCol="0">
            <a:spAutoFit/>
          </a:bodyPr>
          <a:lstStyle/>
          <a:p>
            <a:pPr marL="11527"/>
            <a:r>
              <a:rPr sz="1634" b="1" spc="-5" dirty="0">
                <a:solidFill>
                  <a:srgbClr val="01326A"/>
                </a:solidFill>
                <a:latin typeface="Arial"/>
                <a:cs typeface="Arial"/>
              </a:rPr>
              <a:t>Feature identification and</a:t>
            </a:r>
            <a:r>
              <a:rPr sz="1634" b="1" spc="-68" dirty="0">
                <a:solidFill>
                  <a:srgbClr val="01326A"/>
                </a:solidFill>
                <a:latin typeface="Arial"/>
                <a:cs typeface="Arial"/>
              </a:rPr>
              <a:t> </a:t>
            </a:r>
            <a:r>
              <a:rPr sz="1634" b="1" spc="-5" dirty="0">
                <a:solidFill>
                  <a:srgbClr val="01326A"/>
                </a:solidFill>
                <a:latin typeface="Arial"/>
                <a:cs typeface="Arial"/>
              </a:rPr>
              <a:t>selection</a:t>
            </a:r>
            <a:endParaRPr sz="1634">
              <a:latin typeface="Arial"/>
              <a:cs typeface="Arial"/>
            </a:endParaRPr>
          </a:p>
        </p:txBody>
      </p:sp>
      <p:sp>
        <p:nvSpPr>
          <p:cNvPr id="26" name="object 26"/>
          <p:cNvSpPr txBox="1"/>
          <p:nvPr/>
        </p:nvSpPr>
        <p:spPr>
          <a:xfrm>
            <a:off x="2746426" y="4072603"/>
            <a:ext cx="1371024" cy="251479"/>
          </a:xfrm>
          <a:prstGeom prst="rect">
            <a:avLst/>
          </a:prstGeom>
        </p:spPr>
        <p:txBody>
          <a:bodyPr vert="horz" wrap="square" lIns="0" tIns="0" rIns="0" bIns="0" rtlCol="0">
            <a:spAutoFit/>
          </a:bodyPr>
          <a:lstStyle/>
          <a:p>
            <a:pPr marL="11527"/>
            <a:r>
              <a:rPr sz="1634" b="1" spc="-5" dirty="0">
                <a:solidFill>
                  <a:srgbClr val="01326A"/>
                </a:solidFill>
                <a:latin typeface="Arial"/>
                <a:cs typeface="Arial"/>
              </a:rPr>
              <a:t>Classification</a:t>
            </a:r>
            <a:endParaRPr sz="1634">
              <a:latin typeface="Arial"/>
              <a:cs typeface="Arial"/>
            </a:endParaRPr>
          </a:p>
        </p:txBody>
      </p:sp>
      <p:sp>
        <p:nvSpPr>
          <p:cNvPr id="27" name="object 27"/>
          <p:cNvSpPr txBox="1"/>
          <p:nvPr/>
        </p:nvSpPr>
        <p:spPr>
          <a:xfrm>
            <a:off x="2746426" y="5549102"/>
            <a:ext cx="2200899" cy="251479"/>
          </a:xfrm>
          <a:prstGeom prst="rect">
            <a:avLst/>
          </a:prstGeom>
        </p:spPr>
        <p:txBody>
          <a:bodyPr vert="horz" wrap="square" lIns="0" tIns="0" rIns="0" bIns="0" rtlCol="0">
            <a:spAutoFit/>
          </a:bodyPr>
          <a:lstStyle/>
          <a:p>
            <a:pPr marL="11527"/>
            <a:r>
              <a:rPr sz="1634" b="1" spc="-5" dirty="0">
                <a:solidFill>
                  <a:srgbClr val="01326A"/>
                </a:solidFill>
                <a:latin typeface="Arial"/>
                <a:cs typeface="Arial"/>
              </a:rPr>
              <a:t>Accuracy</a:t>
            </a:r>
            <a:r>
              <a:rPr sz="1634" b="1" spc="-50" dirty="0">
                <a:solidFill>
                  <a:srgbClr val="01326A"/>
                </a:solidFill>
                <a:latin typeface="Arial"/>
                <a:cs typeface="Arial"/>
              </a:rPr>
              <a:t> </a:t>
            </a:r>
            <a:r>
              <a:rPr sz="1634" b="1" spc="-9" dirty="0">
                <a:solidFill>
                  <a:srgbClr val="01326A"/>
                </a:solidFill>
                <a:latin typeface="Arial"/>
                <a:cs typeface="Arial"/>
              </a:rPr>
              <a:t>assessment</a:t>
            </a:r>
            <a:endParaRPr sz="1634">
              <a:latin typeface="Arial"/>
              <a:cs typeface="Arial"/>
            </a:endParaRPr>
          </a:p>
        </p:txBody>
      </p:sp>
      <p:sp>
        <p:nvSpPr>
          <p:cNvPr id="28" name="object 28"/>
          <p:cNvSpPr/>
          <p:nvPr/>
        </p:nvSpPr>
        <p:spPr>
          <a:xfrm>
            <a:off x="6385891" y="3584371"/>
            <a:ext cx="395343" cy="525588"/>
          </a:xfrm>
          <a:custGeom>
            <a:avLst/>
            <a:gdLst/>
            <a:ahLst/>
            <a:cxnLst/>
            <a:rect l="l" t="t" r="r" b="b"/>
            <a:pathLst>
              <a:path w="435610" h="579120">
                <a:moveTo>
                  <a:pt x="0" y="0"/>
                </a:moveTo>
                <a:lnTo>
                  <a:pt x="0" y="579120"/>
                </a:lnTo>
                <a:lnTo>
                  <a:pt x="435101" y="579120"/>
                </a:lnTo>
                <a:lnTo>
                  <a:pt x="435101" y="0"/>
                </a:lnTo>
                <a:lnTo>
                  <a:pt x="0" y="0"/>
                </a:lnTo>
                <a:close/>
              </a:path>
            </a:pathLst>
          </a:custGeom>
          <a:solidFill>
            <a:srgbClr val="FFFFFF"/>
          </a:solidFill>
        </p:spPr>
        <p:txBody>
          <a:bodyPr wrap="square" lIns="0" tIns="0" rIns="0" bIns="0" rtlCol="0"/>
          <a:lstStyle/>
          <a:p>
            <a:endParaRPr sz="1634"/>
          </a:p>
        </p:txBody>
      </p:sp>
      <p:sp>
        <p:nvSpPr>
          <p:cNvPr id="29" name="object 29"/>
          <p:cNvSpPr txBox="1"/>
          <p:nvPr/>
        </p:nvSpPr>
        <p:spPr>
          <a:xfrm>
            <a:off x="6458034" y="3615953"/>
            <a:ext cx="166551" cy="446917"/>
          </a:xfrm>
          <a:prstGeom prst="rect">
            <a:avLst/>
          </a:prstGeom>
        </p:spPr>
        <p:txBody>
          <a:bodyPr vert="horz" wrap="square" lIns="0" tIns="0" rIns="0" bIns="0" rtlCol="0">
            <a:spAutoFit/>
          </a:bodyPr>
          <a:lstStyle/>
          <a:p>
            <a:pPr marL="11527"/>
            <a:r>
              <a:rPr sz="2904" b="1" spc="-5" dirty="0">
                <a:solidFill>
                  <a:srgbClr val="9C3C2C"/>
                </a:solidFill>
                <a:latin typeface="Arial"/>
                <a:cs typeface="Arial"/>
              </a:rPr>
              <a:t>*</a:t>
            </a:r>
            <a:endParaRPr sz="2904">
              <a:latin typeface="Arial"/>
              <a:cs typeface="Arial"/>
            </a:endParaRPr>
          </a:p>
        </p:txBody>
      </p:sp>
      <p:sp>
        <p:nvSpPr>
          <p:cNvPr id="30" name="object 30"/>
          <p:cNvSpPr/>
          <p:nvPr/>
        </p:nvSpPr>
        <p:spPr>
          <a:xfrm>
            <a:off x="4217150" y="4011065"/>
            <a:ext cx="395343" cy="525588"/>
          </a:xfrm>
          <a:custGeom>
            <a:avLst/>
            <a:gdLst/>
            <a:ahLst/>
            <a:cxnLst/>
            <a:rect l="l" t="t" r="r" b="b"/>
            <a:pathLst>
              <a:path w="435610" h="579120">
                <a:moveTo>
                  <a:pt x="0" y="0"/>
                </a:moveTo>
                <a:lnTo>
                  <a:pt x="0" y="579120"/>
                </a:lnTo>
                <a:lnTo>
                  <a:pt x="435101" y="579120"/>
                </a:lnTo>
                <a:lnTo>
                  <a:pt x="435101" y="0"/>
                </a:lnTo>
                <a:lnTo>
                  <a:pt x="0" y="0"/>
                </a:lnTo>
                <a:close/>
              </a:path>
            </a:pathLst>
          </a:custGeom>
          <a:solidFill>
            <a:srgbClr val="FFFFFF"/>
          </a:solidFill>
        </p:spPr>
        <p:txBody>
          <a:bodyPr wrap="square" lIns="0" tIns="0" rIns="0" bIns="0" rtlCol="0"/>
          <a:lstStyle/>
          <a:p>
            <a:endParaRPr sz="1634"/>
          </a:p>
        </p:txBody>
      </p:sp>
      <p:sp>
        <p:nvSpPr>
          <p:cNvPr id="31" name="object 31"/>
          <p:cNvSpPr txBox="1"/>
          <p:nvPr/>
        </p:nvSpPr>
        <p:spPr>
          <a:xfrm>
            <a:off x="4289292" y="4042647"/>
            <a:ext cx="166551" cy="446917"/>
          </a:xfrm>
          <a:prstGeom prst="rect">
            <a:avLst/>
          </a:prstGeom>
        </p:spPr>
        <p:txBody>
          <a:bodyPr vert="horz" wrap="square" lIns="0" tIns="0" rIns="0" bIns="0" rtlCol="0">
            <a:spAutoFit/>
          </a:bodyPr>
          <a:lstStyle/>
          <a:p>
            <a:pPr marL="11527"/>
            <a:r>
              <a:rPr sz="2904" b="1" spc="-5" dirty="0">
                <a:solidFill>
                  <a:srgbClr val="9C3C2C"/>
                </a:solidFill>
                <a:latin typeface="Arial"/>
                <a:cs typeface="Arial"/>
              </a:rPr>
              <a:t>*</a:t>
            </a:r>
            <a:endParaRPr sz="2904">
              <a:latin typeface="Arial"/>
              <a:cs typeface="Arial"/>
            </a:endParaRPr>
          </a:p>
        </p:txBody>
      </p:sp>
      <p:sp>
        <p:nvSpPr>
          <p:cNvPr id="32" name="object 32"/>
          <p:cNvSpPr/>
          <p:nvPr/>
        </p:nvSpPr>
        <p:spPr>
          <a:xfrm>
            <a:off x="5096126" y="5475795"/>
            <a:ext cx="395343" cy="526741"/>
          </a:xfrm>
          <a:custGeom>
            <a:avLst/>
            <a:gdLst/>
            <a:ahLst/>
            <a:cxnLst/>
            <a:rect l="l" t="t" r="r" b="b"/>
            <a:pathLst>
              <a:path w="435610" h="580390">
                <a:moveTo>
                  <a:pt x="0" y="0"/>
                </a:moveTo>
                <a:lnTo>
                  <a:pt x="0" y="579882"/>
                </a:lnTo>
                <a:lnTo>
                  <a:pt x="435101" y="579882"/>
                </a:lnTo>
                <a:lnTo>
                  <a:pt x="435101" y="0"/>
                </a:lnTo>
                <a:lnTo>
                  <a:pt x="0" y="0"/>
                </a:lnTo>
                <a:close/>
              </a:path>
            </a:pathLst>
          </a:custGeom>
          <a:solidFill>
            <a:srgbClr val="FFFFFF"/>
          </a:solidFill>
        </p:spPr>
        <p:txBody>
          <a:bodyPr wrap="square" lIns="0" tIns="0" rIns="0" bIns="0" rtlCol="0"/>
          <a:lstStyle/>
          <a:p>
            <a:endParaRPr sz="1634"/>
          </a:p>
        </p:txBody>
      </p:sp>
      <p:sp>
        <p:nvSpPr>
          <p:cNvPr id="33" name="object 33"/>
          <p:cNvSpPr txBox="1"/>
          <p:nvPr/>
        </p:nvSpPr>
        <p:spPr>
          <a:xfrm>
            <a:off x="5168269" y="5507378"/>
            <a:ext cx="166551" cy="446917"/>
          </a:xfrm>
          <a:prstGeom prst="rect">
            <a:avLst/>
          </a:prstGeom>
        </p:spPr>
        <p:txBody>
          <a:bodyPr vert="horz" wrap="square" lIns="0" tIns="0" rIns="0" bIns="0" rtlCol="0">
            <a:spAutoFit/>
          </a:bodyPr>
          <a:lstStyle/>
          <a:p>
            <a:pPr marL="11527"/>
            <a:r>
              <a:rPr sz="2904" b="1" spc="-5" dirty="0">
                <a:solidFill>
                  <a:srgbClr val="9C3C2C"/>
                </a:solidFill>
                <a:latin typeface="Arial"/>
                <a:cs typeface="Arial"/>
              </a:rPr>
              <a:t>*</a:t>
            </a:r>
            <a:endParaRPr sz="2904">
              <a:latin typeface="Arial"/>
              <a:cs typeface="Arial"/>
            </a:endParaRPr>
          </a:p>
        </p:txBody>
      </p:sp>
    </p:spTree>
    <p:extLst>
      <p:ext uri="{BB962C8B-B14F-4D97-AF65-F5344CB8AC3E}">
        <p14:creationId xmlns:p14="http://schemas.microsoft.com/office/powerpoint/2010/main" val="41277445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04252" y="793237"/>
            <a:ext cx="9543570" cy="279307"/>
          </a:xfrm>
          <a:prstGeom prst="rect">
            <a:avLst/>
          </a:prstGeom>
        </p:spPr>
        <p:txBody>
          <a:bodyPr vert="horz" wrap="square" lIns="0" tIns="0" rIns="0" bIns="0" rtlCol="0" anchor="ctr">
            <a:spAutoFit/>
          </a:bodyPr>
          <a:lstStyle/>
          <a:p>
            <a:pPr marL="11527">
              <a:lnSpc>
                <a:spcPct val="100000"/>
              </a:lnSpc>
            </a:pPr>
            <a:r>
              <a:rPr sz="1815" b="1" spc="-5" dirty="0">
                <a:latin typeface="Arial"/>
                <a:cs typeface="Arial"/>
              </a:rPr>
              <a:t>US National Land Cover Database (NLCD) -</a:t>
            </a:r>
            <a:r>
              <a:rPr sz="1815" b="1" spc="64" dirty="0">
                <a:latin typeface="Arial"/>
                <a:cs typeface="Arial"/>
              </a:rPr>
              <a:t> </a:t>
            </a:r>
            <a:r>
              <a:rPr sz="1815" b="1" spc="-5" dirty="0">
                <a:latin typeface="Arial"/>
                <a:cs typeface="Arial"/>
              </a:rPr>
              <a:t>2001</a:t>
            </a:r>
            <a:endParaRPr sz="1815">
              <a:latin typeface="Arial"/>
              <a:cs typeface="Arial"/>
            </a:endParaRPr>
          </a:p>
        </p:txBody>
      </p:sp>
      <p:sp>
        <p:nvSpPr>
          <p:cNvPr id="3" name="object 3"/>
          <p:cNvSpPr/>
          <p:nvPr/>
        </p:nvSpPr>
        <p:spPr>
          <a:xfrm>
            <a:off x="3177039" y="1645229"/>
            <a:ext cx="5660501" cy="4242738"/>
          </a:xfrm>
          <a:prstGeom prst="rect">
            <a:avLst/>
          </a:prstGeom>
          <a:blipFill>
            <a:blip r:embed="rId2" cstate="print"/>
            <a:stretch>
              <a:fillRect/>
            </a:stretch>
          </a:blipFill>
        </p:spPr>
        <p:txBody>
          <a:bodyPr wrap="square" lIns="0" tIns="0" rIns="0" bIns="0" rtlCol="0"/>
          <a:lstStyle/>
          <a:p>
            <a:endParaRPr sz="1634"/>
          </a:p>
        </p:txBody>
      </p:sp>
      <p:sp>
        <p:nvSpPr>
          <p:cNvPr id="4" name="object 4"/>
          <p:cNvSpPr txBox="1"/>
          <p:nvPr/>
        </p:nvSpPr>
        <p:spPr>
          <a:xfrm>
            <a:off x="8062459" y="5885663"/>
            <a:ext cx="2097741" cy="195566"/>
          </a:xfrm>
          <a:prstGeom prst="rect">
            <a:avLst/>
          </a:prstGeom>
        </p:spPr>
        <p:txBody>
          <a:bodyPr vert="horz" wrap="square" lIns="0" tIns="0" rIns="0" bIns="0" rtlCol="0">
            <a:spAutoFit/>
          </a:bodyPr>
          <a:lstStyle/>
          <a:p>
            <a:pPr marL="11527"/>
            <a:r>
              <a:rPr sz="1271" b="1" spc="-9" dirty="0">
                <a:latin typeface="Arial"/>
                <a:cs typeface="Arial"/>
              </a:rPr>
              <a:t>Source: </a:t>
            </a:r>
            <a:r>
              <a:rPr sz="1271" b="1" spc="-5" dirty="0">
                <a:latin typeface="Arial"/>
                <a:cs typeface="Arial"/>
              </a:rPr>
              <a:t>Homer et al.</a:t>
            </a:r>
            <a:r>
              <a:rPr sz="1271" b="1" spc="-32" dirty="0">
                <a:latin typeface="Arial"/>
                <a:cs typeface="Arial"/>
              </a:rPr>
              <a:t> </a:t>
            </a:r>
            <a:r>
              <a:rPr sz="1271" b="1" spc="-9" dirty="0">
                <a:latin typeface="Arial"/>
                <a:cs typeface="Arial"/>
              </a:rPr>
              <a:t>(2004)</a:t>
            </a:r>
            <a:endParaRPr sz="1271">
              <a:latin typeface="Arial"/>
              <a:cs typeface="Arial"/>
            </a:endParaRPr>
          </a:p>
        </p:txBody>
      </p:sp>
    </p:spTree>
    <p:extLst>
      <p:ext uri="{BB962C8B-B14F-4D97-AF65-F5344CB8AC3E}">
        <p14:creationId xmlns:p14="http://schemas.microsoft.com/office/powerpoint/2010/main" val="12662035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04252" y="793237"/>
            <a:ext cx="9543570" cy="279307"/>
          </a:xfrm>
          <a:prstGeom prst="rect">
            <a:avLst/>
          </a:prstGeom>
        </p:spPr>
        <p:txBody>
          <a:bodyPr vert="horz" wrap="square" lIns="0" tIns="0" rIns="0" bIns="0" rtlCol="0" anchor="ctr">
            <a:spAutoFit/>
          </a:bodyPr>
          <a:lstStyle/>
          <a:p>
            <a:pPr marL="11527">
              <a:lnSpc>
                <a:spcPct val="100000"/>
              </a:lnSpc>
            </a:pPr>
            <a:r>
              <a:rPr sz="1815" b="1" spc="-5" dirty="0">
                <a:latin typeface="Arial"/>
                <a:cs typeface="Arial"/>
              </a:rPr>
              <a:t>US National Land Cover Database (NLCD) -</a:t>
            </a:r>
            <a:r>
              <a:rPr sz="1815" b="1" spc="64" dirty="0">
                <a:latin typeface="Arial"/>
                <a:cs typeface="Arial"/>
              </a:rPr>
              <a:t> </a:t>
            </a:r>
            <a:r>
              <a:rPr sz="1815" b="1" spc="-5" dirty="0">
                <a:latin typeface="Arial"/>
                <a:cs typeface="Arial"/>
              </a:rPr>
              <a:t>2001</a:t>
            </a:r>
            <a:endParaRPr sz="1815">
              <a:latin typeface="Arial"/>
              <a:cs typeface="Arial"/>
            </a:endParaRPr>
          </a:p>
        </p:txBody>
      </p:sp>
      <p:sp>
        <p:nvSpPr>
          <p:cNvPr id="3" name="object 3"/>
          <p:cNvSpPr txBox="1"/>
          <p:nvPr/>
        </p:nvSpPr>
        <p:spPr>
          <a:xfrm>
            <a:off x="8027892" y="5885663"/>
            <a:ext cx="2097741" cy="195566"/>
          </a:xfrm>
          <a:prstGeom prst="rect">
            <a:avLst/>
          </a:prstGeom>
        </p:spPr>
        <p:txBody>
          <a:bodyPr vert="horz" wrap="square" lIns="0" tIns="0" rIns="0" bIns="0" rtlCol="0">
            <a:spAutoFit/>
          </a:bodyPr>
          <a:lstStyle/>
          <a:p>
            <a:pPr marL="11527"/>
            <a:r>
              <a:rPr sz="1271" b="1" spc="-9" dirty="0">
                <a:latin typeface="Arial"/>
                <a:cs typeface="Arial"/>
              </a:rPr>
              <a:t>Source: </a:t>
            </a:r>
            <a:r>
              <a:rPr sz="1271" b="1" spc="-5" dirty="0">
                <a:latin typeface="Arial"/>
                <a:cs typeface="Arial"/>
              </a:rPr>
              <a:t>Homer et al.</a:t>
            </a:r>
            <a:r>
              <a:rPr sz="1271" b="1" spc="-32" dirty="0">
                <a:latin typeface="Arial"/>
                <a:cs typeface="Arial"/>
              </a:rPr>
              <a:t> </a:t>
            </a:r>
            <a:r>
              <a:rPr sz="1271" b="1" spc="-9" dirty="0">
                <a:latin typeface="Arial"/>
                <a:cs typeface="Arial"/>
              </a:rPr>
              <a:t>(2007)</a:t>
            </a:r>
            <a:endParaRPr sz="1271">
              <a:latin typeface="Arial"/>
              <a:cs typeface="Arial"/>
            </a:endParaRPr>
          </a:p>
        </p:txBody>
      </p:sp>
      <p:sp>
        <p:nvSpPr>
          <p:cNvPr id="4" name="object 4"/>
          <p:cNvSpPr/>
          <p:nvPr/>
        </p:nvSpPr>
        <p:spPr>
          <a:xfrm>
            <a:off x="2387268" y="1424619"/>
            <a:ext cx="3335408" cy="4338175"/>
          </a:xfrm>
          <a:prstGeom prst="rect">
            <a:avLst/>
          </a:prstGeom>
          <a:blipFill>
            <a:blip r:embed="rId2" cstate="print"/>
            <a:stretch>
              <a:fillRect/>
            </a:stretch>
          </a:blipFill>
        </p:spPr>
        <p:txBody>
          <a:bodyPr wrap="square" lIns="0" tIns="0" rIns="0" bIns="0" rtlCol="0"/>
          <a:lstStyle/>
          <a:p>
            <a:endParaRPr sz="1634"/>
          </a:p>
        </p:txBody>
      </p:sp>
      <p:sp>
        <p:nvSpPr>
          <p:cNvPr id="5" name="object 5"/>
          <p:cNvSpPr txBox="1"/>
          <p:nvPr/>
        </p:nvSpPr>
        <p:spPr>
          <a:xfrm>
            <a:off x="2456660" y="5827571"/>
            <a:ext cx="1979023" cy="195566"/>
          </a:xfrm>
          <a:prstGeom prst="rect">
            <a:avLst/>
          </a:prstGeom>
        </p:spPr>
        <p:txBody>
          <a:bodyPr vert="horz" wrap="square" lIns="0" tIns="0" rIns="0" bIns="0" rtlCol="0">
            <a:spAutoFit/>
          </a:bodyPr>
          <a:lstStyle/>
          <a:p>
            <a:pPr marL="11527"/>
            <a:r>
              <a:rPr sz="1271" spc="-9" dirty="0">
                <a:latin typeface="Arial"/>
                <a:cs typeface="Arial"/>
              </a:rPr>
              <a:t>Mapping </a:t>
            </a:r>
            <a:r>
              <a:rPr sz="1271" spc="-5" dirty="0">
                <a:latin typeface="Arial"/>
                <a:cs typeface="Arial"/>
              </a:rPr>
              <a:t>Zone Input</a:t>
            </a:r>
            <a:r>
              <a:rPr sz="1271" spc="-36" dirty="0">
                <a:latin typeface="Arial"/>
                <a:cs typeface="Arial"/>
              </a:rPr>
              <a:t> </a:t>
            </a:r>
            <a:r>
              <a:rPr sz="1271" spc="-9" dirty="0">
                <a:latin typeface="Arial"/>
                <a:cs typeface="Arial"/>
              </a:rPr>
              <a:t>Layers</a:t>
            </a:r>
            <a:endParaRPr sz="1271">
              <a:latin typeface="Arial"/>
              <a:cs typeface="Arial"/>
            </a:endParaRPr>
          </a:p>
        </p:txBody>
      </p:sp>
      <p:sp>
        <p:nvSpPr>
          <p:cNvPr id="6" name="object 6"/>
          <p:cNvSpPr/>
          <p:nvPr/>
        </p:nvSpPr>
        <p:spPr>
          <a:xfrm>
            <a:off x="5802213" y="2486168"/>
            <a:ext cx="2031466" cy="718073"/>
          </a:xfrm>
          <a:custGeom>
            <a:avLst/>
            <a:gdLst/>
            <a:ahLst/>
            <a:cxnLst/>
            <a:rect l="l" t="t" r="r" b="b"/>
            <a:pathLst>
              <a:path w="2238375" h="791210">
                <a:moveTo>
                  <a:pt x="1491983" y="790956"/>
                </a:moveTo>
                <a:lnTo>
                  <a:pt x="1491983" y="0"/>
                </a:lnTo>
                <a:lnTo>
                  <a:pt x="0" y="0"/>
                </a:lnTo>
                <a:lnTo>
                  <a:pt x="0" y="790956"/>
                </a:lnTo>
                <a:lnTo>
                  <a:pt x="1491983" y="790956"/>
                </a:lnTo>
                <a:close/>
              </a:path>
              <a:path w="2238375" h="791210">
                <a:moveTo>
                  <a:pt x="1865375" y="494538"/>
                </a:moveTo>
                <a:lnTo>
                  <a:pt x="1865375" y="297180"/>
                </a:lnTo>
                <a:lnTo>
                  <a:pt x="1491983" y="297180"/>
                </a:lnTo>
                <a:lnTo>
                  <a:pt x="1491983" y="494538"/>
                </a:lnTo>
                <a:lnTo>
                  <a:pt x="1865375" y="494538"/>
                </a:lnTo>
                <a:close/>
              </a:path>
              <a:path w="2238375" h="791210">
                <a:moveTo>
                  <a:pt x="2237981" y="395478"/>
                </a:moveTo>
                <a:lnTo>
                  <a:pt x="1865375" y="198120"/>
                </a:lnTo>
                <a:lnTo>
                  <a:pt x="1865375" y="593598"/>
                </a:lnTo>
                <a:lnTo>
                  <a:pt x="2237981" y="395478"/>
                </a:lnTo>
                <a:close/>
              </a:path>
            </a:pathLst>
          </a:custGeom>
          <a:solidFill>
            <a:srgbClr val="BBE0E3"/>
          </a:solidFill>
        </p:spPr>
        <p:txBody>
          <a:bodyPr wrap="square" lIns="0" tIns="0" rIns="0" bIns="0" rtlCol="0"/>
          <a:lstStyle/>
          <a:p>
            <a:endParaRPr sz="1634"/>
          </a:p>
        </p:txBody>
      </p:sp>
      <p:sp>
        <p:nvSpPr>
          <p:cNvPr id="7" name="object 7"/>
          <p:cNvSpPr/>
          <p:nvPr/>
        </p:nvSpPr>
        <p:spPr>
          <a:xfrm>
            <a:off x="5802213" y="2486168"/>
            <a:ext cx="2031466" cy="718073"/>
          </a:xfrm>
          <a:custGeom>
            <a:avLst/>
            <a:gdLst/>
            <a:ahLst/>
            <a:cxnLst/>
            <a:rect l="l" t="t" r="r" b="b"/>
            <a:pathLst>
              <a:path w="2238375" h="791210">
                <a:moveTo>
                  <a:pt x="0" y="0"/>
                </a:moveTo>
                <a:lnTo>
                  <a:pt x="0" y="790956"/>
                </a:lnTo>
                <a:lnTo>
                  <a:pt x="1491983" y="790956"/>
                </a:lnTo>
                <a:lnTo>
                  <a:pt x="1491983" y="494538"/>
                </a:lnTo>
                <a:lnTo>
                  <a:pt x="1865375" y="494538"/>
                </a:lnTo>
                <a:lnTo>
                  <a:pt x="1865375" y="593598"/>
                </a:lnTo>
                <a:lnTo>
                  <a:pt x="2237981" y="395478"/>
                </a:lnTo>
                <a:lnTo>
                  <a:pt x="1865375" y="198120"/>
                </a:lnTo>
                <a:lnTo>
                  <a:pt x="1865375" y="297180"/>
                </a:lnTo>
                <a:lnTo>
                  <a:pt x="1491983" y="297180"/>
                </a:lnTo>
                <a:lnTo>
                  <a:pt x="1491983" y="0"/>
                </a:lnTo>
                <a:lnTo>
                  <a:pt x="0" y="0"/>
                </a:lnTo>
                <a:close/>
              </a:path>
            </a:pathLst>
          </a:custGeom>
          <a:ln w="9524">
            <a:solidFill>
              <a:srgbClr val="000000"/>
            </a:solidFill>
          </a:ln>
        </p:spPr>
        <p:txBody>
          <a:bodyPr wrap="square" lIns="0" tIns="0" rIns="0" bIns="0" rtlCol="0"/>
          <a:lstStyle/>
          <a:p>
            <a:endParaRPr sz="1634"/>
          </a:p>
        </p:txBody>
      </p:sp>
      <p:sp>
        <p:nvSpPr>
          <p:cNvPr id="8" name="object 8"/>
          <p:cNvSpPr txBox="1"/>
          <p:nvPr/>
        </p:nvSpPr>
        <p:spPr>
          <a:xfrm>
            <a:off x="5928988" y="2619179"/>
            <a:ext cx="1158368" cy="446917"/>
          </a:xfrm>
          <a:prstGeom prst="rect">
            <a:avLst/>
          </a:prstGeom>
        </p:spPr>
        <p:txBody>
          <a:bodyPr vert="horz" wrap="square" lIns="0" tIns="0" rIns="0" bIns="0" rtlCol="0">
            <a:spAutoFit/>
          </a:bodyPr>
          <a:lstStyle/>
          <a:p>
            <a:pPr marL="302571" marR="4611" indent="-291621"/>
            <a:r>
              <a:rPr sz="1452" spc="-5" dirty="0">
                <a:latin typeface="Arial"/>
                <a:cs typeface="Arial"/>
              </a:rPr>
              <a:t>Decision</a:t>
            </a:r>
            <a:r>
              <a:rPr sz="1452" spc="-77" dirty="0">
                <a:latin typeface="Arial"/>
                <a:cs typeface="Arial"/>
              </a:rPr>
              <a:t> </a:t>
            </a:r>
            <a:r>
              <a:rPr sz="1452" spc="-5" dirty="0">
                <a:latin typeface="Arial"/>
                <a:cs typeface="Arial"/>
              </a:rPr>
              <a:t>Tree  (See5)</a:t>
            </a:r>
            <a:endParaRPr sz="1452">
              <a:latin typeface="Arial"/>
              <a:cs typeface="Arial"/>
            </a:endParaRPr>
          </a:p>
        </p:txBody>
      </p:sp>
      <p:sp>
        <p:nvSpPr>
          <p:cNvPr id="9" name="object 9"/>
          <p:cNvSpPr txBox="1"/>
          <p:nvPr/>
        </p:nvSpPr>
        <p:spPr>
          <a:xfrm>
            <a:off x="8110177" y="3653528"/>
            <a:ext cx="2005533" cy="251479"/>
          </a:xfrm>
          <a:prstGeom prst="rect">
            <a:avLst/>
          </a:prstGeom>
        </p:spPr>
        <p:txBody>
          <a:bodyPr vert="horz" wrap="square" lIns="0" tIns="0" rIns="0" bIns="0" rtlCol="0">
            <a:spAutoFit/>
          </a:bodyPr>
          <a:lstStyle/>
          <a:p>
            <a:pPr marL="11527"/>
            <a:r>
              <a:rPr sz="1634" b="1" spc="-5" dirty="0">
                <a:solidFill>
                  <a:srgbClr val="A50021"/>
                </a:solidFill>
                <a:latin typeface="Arial"/>
                <a:cs typeface="Arial"/>
              </a:rPr>
              <a:t>Percent tree</a:t>
            </a:r>
            <a:r>
              <a:rPr sz="1634" b="1" spc="-91" dirty="0">
                <a:solidFill>
                  <a:srgbClr val="A50021"/>
                </a:solidFill>
                <a:latin typeface="Arial"/>
                <a:cs typeface="Arial"/>
              </a:rPr>
              <a:t> </a:t>
            </a:r>
            <a:r>
              <a:rPr sz="1634" b="1" spc="-5" dirty="0">
                <a:solidFill>
                  <a:srgbClr val="A50021"/>
                </a:solidFill>
                <a:latin typeface="Arial"/>
                <a:cs typeface="Arial"/>
              </a:rPr>
              <a:t>canopy</a:t>
            </a:r>
            <a:endParaRPr sz="1634">
              <a:latin typeface="Arial"/>
              <a:cs typeface="Arial"/>
            </a:endParaRPr>
          </a:p>
        </p:txBody>
      </p:sp>
      <p:sp>
        <p:nvSpPr>
          <p:cNvPr id="10" name="object 10"/>
          <p:cNvSpPr txBox="1"/>
          <p:nvPr/>
        </p:nvSpPr>
        <p:spPr>
          <a:xfrm>
            <a:off x="8062459" y="2692266"/>
            <a:ext cx="1613647" cy="251479"/>
          </a:xfrm>
          <a:prstGeom prst="rect">
            <a:avLst/>
          </a:prstGeom>
        </p:spPr>
        <p:txBody>
          <a:bodyPr vert="horz" wrap="square" lIns="0" tIns="0" rIns="0" bIns="0" rtlCol="0">
            <a:spAutoFit/>
          </a:bodyPr>
          <a:lstStyle/>
          <a:p>
            <a:pPr marL="11527"/>
            <a:r>
              <a:rPr sz="1634" b="1" spc="-5" dirty="0">
                <a:solidFill>
                  <a:srgbClr val="A50021"/>
                </a:solidFill>
                <a:latin typeface="Arial"/>
                <a:cs typeface="Arial"/>
              </a:rPr>
              <a:t>Land cover</a:t>
            </a:r>
            <a:r>
              <a:rPr sz="1634" b="1" spc="-86" dirty="0">
                <a:solidFill>
                  <a:srgbClr val="A50021"/>
                </a:solidFill>
                <a:latin typeface="Arial"/>
                <a:cs typeface="Arial"/>
              </a:rPr>
              <a:t> </a:t>
            </a:r>
            <a:r>
              <a:rPr sz="1634" b="1" spc="-5" dirty="0">
                <a:solidFill>
                  <a:srgbClr val="A50021"/>
                </a:solidFill>
                <a:latin typeface="Arial"/>
                <a:cs typeface="Arial"/>
              </a:rPr>
              <a:t>map</a:t>
            </a:r>
            <a:endParaRPr sz="1634">
              <a:latin typeface="Arial"/>
              <a:cs typeface="Arial"/>
            </a:endParaRPr>
          </a:p>
        </p:txBody>
      </p:sp>
      <p:sp>
        <p:nvSpPr>
          <p:cNvPr id="11" name="object 11"/>
          <p:cNvSpPr txBox="1"/>
          <p:nvPr/>
        </p:nvSpPr>
        <p:spPr>
          <a:xfrm>
            <a:off x="8130245" y="4091287"/>
            <a:ext cx="1417704" cy="502958"/>
          </a:xfrm>
          <a:prstGeom prst="rect">
            <a:avLst/>
          </a:prstGeom>
        </p:spPr>
        <p:txBody>
          <a:bodyPr vert="horz" wrap="square" lIns="0" tIns="0" rIns="0" bIns="0" rtlCol="0">
            <a:spAutoFit/>
          </a:bodyPr>
          <a:lstStyle/>
          <a:p>
            <a:pPr marL="11527" marR="4611"/>
            <a:r>
              <a:rPr sz="1634" b="1" spc="-5" dirty="0">
                <a:solidFill>
                  <a:srgbClr val="A50021"/>
                </a:solidFill>
                <a:latin typeface="Arial"/>
                <a:cs typeface="Arial"/>
              </a:rPr>
              <a:t>Percent</a:t>
            </a:r>
            <a:r>
              <a:rPr sz="1634" b="1" spc="-82" dirty="0">
                <a:solidFill>
                  <a:srgbClr val="A50021"/>
                </a:solidFill>
                <a:latin typeface="Arial"/>
                <a:cs typeface="Arial"/>
              </a:rPr>
              <a:t> </a:t>
            </a:r>
            <a:r>
              <a:rPr sz="1634" b="1" spc="-5" dirty="0">
                <a:solidFill>
                  <a:srgbClr val="A50021"/>
                </a:solidFill>
                <a:latin typeface="Arial"/>
                <a:cs typeface="Arial"/>
              </a:rPr>
              <a:t>urban  impervious</a:t>
            </a:r>
            <a:endParaRPr sz="1634">
              <a:latin typeface="Arial"/>
              <a:cs typeface="Arial"/>
            </a:endParaRPr>
          </a:p>
        </p:txBody>
      </p:sp>
      <p:sp>
        <p:nvSpPr>
          <p:cNvPr id="12" name="object 12"/>
          <p:cNvSpPr/>
          <p:nvPr/>
        </p:nvSpPr>
        <p:spPr>
          <a:xfrm>
            <a:off x="5722682" y="3531120"/>
            <a:ext cx="2153066" cy="743430"/>
          </a:xfrm>
          <a:custGeom>
            <a:avLst/>
            <a:gdLst/>
            <a:ahLst/>
            <a:cxnLst/>
            <a:rect l="l" t="t" r="r" b="b"/>
            <a:pathLst>
              <a:path w="2372359" h="819150">
                <a:moveTo>
                  <a:pt x="1581137" y="819150"/>
                </a:moveTo>
                <a:lnTo>
                  <a:pt x="1581137" y="0"/>
                </a:lnTo>
                <a:lnTo>
                  <a:pt x="0" y="0"/>
                </a:lnTo>
                <a:lnTo>
                  <a:pt x="0" y="819150"/>
                </a:lnTo>
                <a:lnTo>
                  <a:pt x="1581137" y="819150"/>
                </a:lnTo>
                <a:close/>
              </a:path>
              <a:path w="2372359" h="819150">
                <a:moveTo>
                  <a:pt x="1976615" y="512063"/>
                </a:moveTo>
                <a:lnTo>
                  <a:pt x="1976615" y="307086"/>
                </a:lnTo>
                <a:lnTo>
                  <a:pt x="1581137" y="307086"/>
                </a:lnTo>
                <a:lnTo>
                  <a:pt x="1581137" y="512063"/>
                </a:lnTo>
                <a:lnTo>
                  <a:pt x="1976615" y="512063"/>
                </a:lnTo>
                <a:close/>
              </a:path>
              <a:path w="2372359" h="819150">
                <a:moveTo>
                  <a:pt x="2372105" y="409193"/>
                </a:moveTo>
                <a:lnTo>
                  <a:pt x="1976615" y="204977"/>
                </a:lnTo>
                <a:lnTo>
                  <a:pt x="1976615" y="614172"/>
                </a:lnTo>
                <a:lnTo>
                  <a:pt x="2372105" y="409193"/>
                </a:lnTo>
                <a:close/>
              </a:path>
            </a:pathLst>
          </a:custGeom>
          <a:solidFill>
            <a:srgbClr val="BBE0E3"/>
          </a:solidFill>
        </p:spPr>
        <p:txBody>
          <a:bodyPr wrap="square" lIns="0" tIns="0" rIns="0" bIns="0" rtlCol="0"/>
          <a:lstStyle/>
          <a:p>
            <a:endParaRPr sz="1634"/>
          </a:p>
        </p:txBody>
      </p:sp>
      <p:sp>
        <p:nvSpPr>
          <p:cNvPr id="13" name="object 13"/>
          <p:cNvSpPr/>
          <p:nvPr/>
        </p:nvSpPr>
        <p:spPr>
          <a:xfrm>
            <a:off x="5722682" y="3531120"/>
            <a:ext cx="2153066" cy="743430"/>
          </a:xfrm>
          <a:custGeom>
            <a:avLst/>
            <a:gdLst/>
            <a:ahLst/>
            <a:cxnLst/>
            <a:rect l="l" t="t" r="r" b="b"/>
            <a:pathLst>
              <a:path w="2372359" h="819150">
                <a:moveTo>
                  <a:pt x="0" y="0"/>
                </a:moveTo>
                <a:lnTo>
                  <a:pt x="0" y="819150"/>
                </a:lnTo>
                <a:lnTo>
                  <a:pt x="1581137" y="819150"/>
                </a:lnTo>
                <a:lnTo>
                  <a:pt x="1581137" y="512063"/>
                </a:lnTo>
                <a:lnTo>
                  <a:pt x="1976615" y="512063"/>
                </a:lnTo>
                <a:lnTo>
                  <a:pt x="1976615" y="614172"/>
                </a:lnTo>
                <a:lnTo>
                  <a:pt x="2372105" y="409193"/>
                </a:lnTo>
                <a:lnTo>
                  <a:pt x="1976615" y="204977"/>
                </a:lnTo>
                <a:lnTo>
                  <a:pt x="1976615" y="307086"/>
                </a:lnTo>
                <a:lnTo>
                  <a:pt x="1581137" y="307086"/>
                </a:lnTo>
                <a:lnTo>
                  <a:pt x="1581137" y="0"/>
                </a:lnTo>
                <a:lnTo>
                  <a:pt x="0" y="0"/>
                </a:lnTo>
                <a:close/>
              </a:path>
            </a:pathLst>
          </a:custGeom>
          <a:ln w="9525">
            <a:solidFill>
              <a:srgbClr val="000000"/>
            </a:solidFill>
          </a:ln>
        </p:spPr>
        <p:txBody>
          <a:bodyPr wrap="square" lIns="0" tIns="0" rIns="0" bIns="0" rtlCol="0"/>
          <a:lstStyle/>
          <a:p>
            <a:endParaRPr sz="1634"/>
          </a:p>
        </p:txBody>
      </p:sp>
      <p:sp>
        <p:nvSpPr>
          <p:cNvPr id="14" name="object 14"/>
          <p:cNvSpPr txBox="1"/>
          <p:nvPr/>
        </p:nvSpPr>
        <p:spPr>
          <a:xfrm>
            <a:off x="5777535" y="3676580"/>
            <a:ext cx="1384855" cy="446917"/>
          </a:xfrm>
          <a:prstGeom prst="rect">
            <a:avLst/>
          </a:prstGeom>
        </p:spPr>
        <p:txBody>
          <a:bodyPr vert="horz" wrap="square" lIns="0" tIns="0" rIns="0" bIns="0" rtlCol="0">
            <a:spAutoFit/>
          </a:bodyPr>
          <a:lstStyle/>
          <a:p>
            <a:pPr marL="414955" marR="4611" indent="-404004"/>
            <a:r>
              <a:rPr sz="1452" spc="-5" dirty="0">
                <a:latin typeface="Arial"/>
                <a:cs typeface="Arial"/>
              </a:rPr>
              <a:t>Regression</a:t>
            </a:r>
            <a:r>
              <a:rPr sz="1452" spc="-73" dirty="0">
                <a:latin typeface="Arial"/>
                <a:cs typeface="Arial"/>
              </a:rPr>
              <a:t> </a:t>
            </a:r>
            <a:r>
              <a:rPr sz="1452" spc="-5" dirty="0">
                <a:latin typeface="Arial"/>
                <a:cs typeface="Arial"/>
              </a:rPr>
              <a:t>Tree  (See5)</a:t>
            </a:r>
            <a:endParaRPr sz="1452">
              <a:latin typeface="Arial"/>
              <a:cs typeface="Arial"/>
            </a:endParaRPr>
          </a:p>
        </p:txBody>
      </p:sp>
    </p:spTree>
    <p:extLst>
      <p:ext uri="{BB962C8B-B14F-4D97-AF65-F5344CB8AC3E}">
        <p14:creationId xmlns:p14="http://schemas.microsoft.com/office/powerpoint/2010/main" val="2197319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46748" y="1354081"/>
            <a:ext cx="8298756" cy="760719"/>
          </a:xfrm>
          <a:custGeom>
            <a:avLst/>
            <a:gdLst/>
            <a:ahLst/>
            <a:cxnLst/>
            <a:rect l="l" t="t" r="r" b="b"/>
            <a:pathLst>
              <a:path w="9144000" h="838200">
                <a:moveTo>
                  <a:pt x="0" y="0"/>
                </a:moveTo>
                <a:lnTo>
                  <a:pt x="0" y="838200"/>
                </a:lnTo>
                <a:lnTo>
                  <a:pt x="9144000" y="838200"/>
                </a:lnTo>
                <a:lnTo>
                  <a:pt x="9144000" y="0"/>
                </a:lnTo>
                <a:lnTo>
                  <a:pt x="0" y="0"/>
                </a:lnTo>
                <a:close/>
              </a:path>
            </a:pathLst>
          </a:custGeom>
          <a:solidFill>
            <a:srgbClr val="009999"/>
          </a:solidFill>
        </p:spPr>
        <p:txBody>
          <a:bodyPr wrap="square" lIns="0" tIns="0" rIns="0" bIns="0" rtlCol="0"/>
          <a:lstStyle/>
          <a:p>
            <a:endParaRPr sz="1634"/>
          </a:p>
        </p:txBody>
      </p:sp>
      <p:sp>
        <p:nvSpPr>
          <p:cNvPr id="3" name="object 3"/>
          <p:cNvSpPr/>
          <p:nvPr/>
        </p:nvSpPr>
        <p:spPr>
          <a:xfrm>
            <a:off x="1946748" y="1354081"/>
            <a:ext cx="8298756" cy="760719"/>
          </a:xfrm>
          <a:custGeom>
            <a:avLst/>
            <a:gdLst/>
            <a:ahLst/>
            <a:cxnLst/>
            <a:rect l="l" t="t" r="r" b="b"/>
            <a:pathLst>
              <a:path w="9144000" h="838200">
                <a:moveTo>
                  <a:pt x="0" y="0"/>
                </a:moveTo>
                <a:lnTo>
                  <a:pt x="0" y="838200"/>
                </a:lnTo>
                <a:lnTo>
                  <a:pt x="9144000" y="838200"/>
                </a:lnTo>
                <a:lnTo>
                  <a:pt x="9144000" y="0"/>
                </a:lnTo>
                <a:lnTo>
                  <a:pt x="0" y="0"/>
                </a:lnTo>
                <a:close/>
              </a:path>
            </a:pathLst>
          </a:custGeom>
          <a:ln w="9525">
            <a:solidFill>
              <a:srgbClr val="000000"/>
            </a:solidFill>
          </a:ln>
        </p:spPr>
        <p:txBody>
          <a:bodyPr wrap="square" lIns="0" tIns="0" rIns="0" bIns="0" rtlCol="0"/>
          <a:lstStyle/>
          <a:p>
            <a:endParaRPr sz="1634"/>
          </a:p>
        </p:txBody>
      </p:sp>
      <p:sp>
        <p:nvSpPr>
          <p:cNvPr id="4" name="object 4"/>
          <p:cNvSpPr txBox="1"/>
          <p:nvPr/>
        </p:nvSpPr>
        <p:spPr>
          <a:xfrm>
            <a:off x="2502765" y="1620331"/>
            <a:ext cx="3491817" cy="243656"/>
          </a:xfrm>
          <a:prstGeom prst="rect">
            <a:avLst/>
          </a:prstGeom>
        </p:spPr>
        <p:txBody>
          <a:bodyPr vert="horz" wrap="square" lIns="0" tIns="0" rIns="0" bIns="0" rtlCol="0">
            <a:spAutoFit/>
          </a:bodyPr>
          <a:lstStyle/>
          <a:p>
            <a:pPr>
              <a:lnSpc>
                <a:spcPts val="1942"/>
              </a:lnSpc>
            </a:pPr>
            <a:r>
              <a:rPr sz="1634" b="1" spc="-5" dirty="0">
                <a:solidFill>
                  <a:srgbClr val="FFFFFF"/>
                </a:solidFill>
                <a:latin typeface="Arial"/>
                <a:cs typeface="Arial"/>
              </a:rPr>
              <a:t>Setting the scene: some</a:t>
            </a:r>
            <a:r>
              <a:rPr sz="1634" b="1" spc="-77" dirty="0">
                <a:solidFill>
                  <a:srgbClr val="FFFFFF"/>
                </a:solidFill>
                <a:latin typeface="Arial"/>
                <a:cs typeface="Arial"/>
              </a:rPr>
              <a:t> </a:t>
            </a:r>
            <a:r>
              <a:rPr sz="1634" b="1" spc="-5" dirty="0">
                <a:solidFill>
                  <a:srgbClr val="FFFFFF"/>
                </a:solidFill>
                <a:latin typeface="Arial"/>
                <a:cs typeface="Arial"/>
              </a:rPr>
              <a:t>definitions</a:t>
            </a:r>
            <a:endParaRPr sz="1634">
              <a:latin typeface="Arial"/>
              <a:cs typeface="Arial"/>
            </a:endParaRPr>
          </a:p>
        </p:txBody>
      </p:sp>
      <p:sp>
        <p:nvSpPr>
          <p:cNvPr id="6" name="object 6"/>
          <p:cNvSpPr txBox="1"/>
          <p:nvPr/>
        </p:nvSpPr>
        <p:spPr>
          <a:xfrm>
            <a:off x="2491239" y="4378285"/>
            <a:ext cx="1404449" cy="251479"/>
          </a:xfrm>
          <a:prstGeom prst="rect">
            <a:avLst/>
          </a:prstGeom>
        </p:spPr>
        <p:txBody>
          <a:bodyPr vert="horz" wrap="square" lIns="0" tIns="0" rIns="0" bIns="0" rtlCol="0">
            <a:spAutoFit/>
          </a:bodyPr>
          <a:lstStyle/>
          <a:p>
            <a:pPr marL="11527"/>
            <a:r>
              <a:rPr sz="1634" spc="-5" dirty="0">
                <a:latin typeface="Arial"/>
                <a:cs typeface="Arial"/>
              </a:rPr>
              <a:t>LCLU</a:t>
            </a:r>
            <a:r>
              <a:rPr sz="1634" spc="-68" dirty="0">
                <a:latin typeface="Arial"/>
                <a:cs typeface="Arial"/>
              </a:rPr>
              <a:t> </a:t>
            </a:r>
            <a:r>
              <a:rPr sz="1634" spc="-9" dirty="0">
                <a:latin typeface="Arial"/>
                <a:cs typeface="Arial"/>
              </a:rPr>
              <a:t>mapping</a:t>
            </a:r>
            <a:endParaRPr sz="1634">
              <a:latin typeface="Arial"/>
              <a:cs typeface="Arial"/>
            </a:endParaRPr>
          </a:p>
        </p:txBody>
      </p:sp>
      <p:sp>
        <p:nvSpPr>
          <p:cNvPr id="7" name="object 7"/>
          <p:cNvSpPr txBox="1"/>
          <p:nvPr/>
        </p:nvSpPr>
        <p:spPr>
          <a:xfrm>
            <a:off x="2491239" y="2394203"/>
            <a:ext cx="2247580" cy="251479"/>
          </a:xfrm>
          <a:prstGeom prst="rect">
            <a:avLst/>
          </a:prstGeom>
        </p:spPr>
        <p:txBody>
          <a:bodyPr vert="horz" wrap="square" lIns="0" tIns="0" rIns="0" bIns="0" rtlCol="0">
            <a:spAutoFit/>
          </a:bodyPr>
          <a:lstStyle/>
          <a:p>
            <a:pPr marL="11527"/>
            <a:r>
              <a:rPr sz="1634" spc="-5" dirty="0">
                <a:latin typeface="Arial"/>
                <a:cs typeface="Arial"/>
              </a:rPr>
              <a:t>The need for LCLU</a:t>
            </a:r>
            <a:r>
              <a:rPr sz="1634" spc="-64" dirty="0">
                <a:latin typeface="Arial"/>
                <a:cs typeface="Arial"/>
              </a:rPr>
              <a:t> </a:t>
            </a:r>
            <a:r>
              <a:rPr sz="1634" spc="-9" dirty="0">
                <a:latin typeface="Arial"/>
                <a:cs typeface="Arial"/>
              </a:rPr>
              <a:t>data</a:t>
            </a:r>
            <a:endParaRPr sz="1634">
              <a:latin typeface="Arial"/>
              <a:cs typeface="Arial"/>
            </a:endParaRPr>
          </a:p>
        </p:txBody>
      </p:sp>
      <p:sp>
        <p:nvSpPr>
          <p:cNvPr id="8" name="object 8"/>
          <p:cNvSpPr txBox="1"/>
          <p:nvPr/>
        </p:nvSpPr>
        <p:spPr>
          <a:xfrm>
            <a:off x="3903399" y="2826648"/>
            <a:ext cx="6189489" cy="1290225"/>
          </a:xfrm>
          <a:prstGeom prst="rect">
            <a:avLst/>
          </a:prstGeom>
        </p:spPr>
        <p:txBody>
          <a:bodyPr vert="horz" wrap="square" lIns="0" tIns="0" rIns="0" bIns="0" rtlCol="0">
            <a:spAutoFit/>
          </a:bodyPr>
          <a:lstStyle/>
          <a:p>
            <a:pPr marL="11527"/>
            <a:r>
              <a:rPr sz="1452" spc="-5" dirty="0">
                <a:latin typeface="Arial"/>
                <a:cs typeface="Arial"/>
              </a:rPr>
              <a:t>LCLU: </a:t>
            </a:r>
            <a:r>
              <a:rPr sz="1452" dirty="0">
                <a:latin typeface="Arial"/>
                <a:cs typeface="Arial"/>
              </a:rPr>
              <a:t>a </a:t>
            </a:r>
            <a:r>
              <a:rPr sz="1452" spc="-5" dirty="0">
                <a:latin typeface="Arial"/>
                <a:cs typeface="Arial"/>
              </a:rPr>
              <a:t>cross-cutting environmental</a:t>
            </a:r>
            <a:r>
              <a:rPr sz="1452" spc="-59" dirty="0">
                <a:latin typeface="Arial"/>
                <a:cs typeface="Arial"/>
              </a:rPr>
              <a:t> </a:t>
            </a:r>
            <a:r>
              <a:rPr sz="1452" spc="-5" dirty="0">
                <a:latin typeface="Arial"/>
                <a:cs typeface="Arial"/>
              </a:rPr>
              <a:t>variable</a:t>
            </a:r>
            <a:endParaRPr sz="1452">
              <a:latin typeface="Arial"/>
              <a:cs typeface="Arial"/>
            </a:endParaRPr>
          </a:p>
          <a:p>
            <a:pPr marL="11527" marR="4611">
              <a:lnSpc>
                <a:spcPct val="160000"/>
              </a:lnSpc>
              <a:spcBef>
                <a:spcPts val="5"/>
              </a:spcBef>
            </a:pPr>
            <a:r>
              <a:rPr sz="1452" spc="-5" dirty="0">
                <a:latin typeface="Arial"/>
                <a:cs typeface="Arial"/>
              </a:rPr>
              <a:t>Relation between two European initiatives (GMES and INSPIRE) and LCLU  LCLU and environmental</a:t>
            </a:r>
            <a:r>
              <a:rPr sz="1452" spc="-64" dirty="0">
                <a:latin typeface="Arial"/>
                <a:cs typeface="Arial"/>
              </a:rPr>
              <a:t> </a:t>
            </a:r>
            <a:r>
              <a:rPr sz="1452" spc="-5" dirty="0">
                <a:latin typeface="Arial"/>
                <a:cs typeface="Arial"/>
              </a:rPr>
              <a:t>legislation</a:t>
            </a:r>
            <a:endParaRPr sz="1452">
              <a:latin typeface="Arial"/>
              <a:cs typeface="Arial"/>
            </a:endParaRPr>
          </a:p>
          <a:p>
            <a:pPr marL="11527">
              <a:spcBef>
                <a:spcPts val="1048"/>
              </a:spcBef>
            </a:pPr>
            <a:r>
              <a:rPr sz="1452" spc="-5" dirty="0">
                <a:latin typeface="Arial"/>
                <a:cs typeface="Arial"/>
              </a:rPr>
              <a:t>LCLU and the DPSIR</a:t>
            </a:r>
            <a:r>
              <a:rPr sz="1452" spc="-59" dirty="0">
                <a:latin typeface="Arial"/>
                <a:cs typeface="Arial"/>
              </a:rPr>
              <a:t> </a:t>
            </a:r>
            <a:r>
              <a:rPr sz="1452" spc="-5" dirty="0">
                <a:latin typeface="Arial"/>
                <a:cs typeface="Arial"/>
              </a:rPr>
              <a:t>framework</a:t>
            </a:r>
            <a:endParaRPr sz="1452">
              <a:latin typeface="Arial"/>
              <a:cs typeface="Arial"/>
            </a:endParaRPr>
          </a:p>
        </p:txBody>
      </p:sp>
      <p:sp>
        <p:nvSpPr>
          <p:cNvPr id="9" name="object 9"/>
          <p:cNvSpPr txBox="1"/>
          <p:nvPr/>
        </p:nvSpPr>
        <p:spPr>
          <a:xfrm>
            <a:off x="3880577" y="4764420"/>
            <a:ext cx="4749309" cy="965329"/>
          </a:xfrm>
          <a:prstGeom prst="rect">
            <a:avLst/>
          </a:prstGeom>
        </p:spPr>
        <p:txBody>
          <a:bodyPr vert="horz" wrap="square" lIns="0" tIns="0" rIns="0" bIns="0" rtlCol="0">
            <a:spAutoFit/>
          </a:bodyPr>
          <a:lstStyle/>
          <a:p>
            <a:pPr marL="11527"/>
            <a:r>
              <a:rPr sz="1452" spc="-5" dirty="0">
                <a:latin typeface="Arial"/>
                <a:cs typeface="Arial"/>
              </a:rPr>
              <a:t>At country level (the case study of the</a:t>
            </a:r>
            <a:r>
              <a:rPr sz="1452" spc="9" dirty="0">
                <a:latin typeface="Arial"/>
                <a:cs typeface="Arial"/>
              </a:rPr>
              <a:t> </a:t>
            </a:r>
            <a:r>
              <a:rPr sz="1452" spc="-5" dirty="0">
                <a:latin typeface="Arial"/>
                <a:cs typeface="Arial"/>
              </a:rPr>
              <a:t>USA)</a:t>
            </a:r>
            <a:endParaRPr sz="1452">
              <a:latin typeface="Arial"/>
              <a:cs typeface="Arial"/>
            </a:endParaRPr>
          </a:p>
          <a:p>
            <a:pPr marL="11527">
              <a:spcBef>
                <a:spcPts val="1175"/>
              </a:spcBef>
            </a:pPr>
            <a:r>
              <a:rPr sz="1452" spc="-5" dirty="0">
                <a:latin typeface="Arial"/>
                <a:cs typeface="Arial"/>
              </a:rPr>
              <a:t>At European level (GSE Land and </a:t>
            </a:r>
            <a:r>
              <a:rPr sz="1452" dirty="0">
                <a:latin typeface="Arial"/>
                <a:cs typeface="Arial"/>
              </a:rPr>
              <a:t>GMES </a:t>
            </a:r>
            <a:r>
              <a:rPr sz="1452" spc="-5" dirty="0">
                <a:latin typeface="Arial"/>
                <a:cs typeface="Arial"/>
              </a:rPr>
              <a:t>FTS</a:t>
            </a:r>
            <a:r>
              <a:rPr sz="1452" spc="-41" dirty="0">
                <a:latin typeface="Arial"/>
                <a:cs typeface="Arial"/>
              </a:rPr>
              <a:t> </a:t>
            </a:r>
            <a:r>
              <a:rPr sz="1452" spc="-5" dirty="0">
                <a:latin typeface="Arial"/>
                <a:cs typeface="Arial"/>
              </a:rPr>
              <a:t>Land)</a:t>
            </a:r>
            <a:endParaRPr sz="1452">
              <a:latin typeface="Arial"/>
              <a:cs typeface="Arial"/>
            </a:endParaRPr>
          </a:p>
          <a:p>
            <a:pPr marL="11527">
              <a:spcBef>
                <a:spcPts val="1085"/>
              </a:spcBef>
            </a:pPr>
            <a:r>
              <a:rPr sz="1452" spc="-5" dirty="0">
                <a:latin typeface="Arial"/>
                <a:cs typeface="Arial"/>
              </a:rPr>
              <a:t>At Global level (GLG2000, MOD12Q1 and</a:t>
            </a:r>
            <a:r>
              <a:rPr sz="1452" spc="5" dirty="0">
                <a:latin typeface="Arial"/>
                <a:cs typeface="Arial"/>
              </a:rPr>
              <a:t> </a:t>
            </a:r>
            <a:r>
              <a:rPr sz="1452" spc="-5" dirty="0">
                <a:latin typeface="Arial"/>
                <a:cs typeface="Arial"/>
              </a:rPr>
              <a:t>GLOBCOVER)</a:t>
            </a:r>
            <a:endParaRPr sz="1452">
              <a:latin typeface="Arial"/>
              <a:cs typeface="Arial"/>
            </a:endParaRPr>
          </a:p>
        </p:txBody>
      </p:sp>
      <p:sp>
        <p:nvSpPr>
          <p:cNvPr id="10" name="object 10"/>
          <p:cNvSpPr txBox="1"/>
          <p:nvPr/>
        </p:nvSpPr>
        <p:spPr>
          <a:xfrm>
            <a:off x="2177033" y="1492162"/>
            <a:ext cx="205164" cy="448841"/>
          </a:xfrm>
          <a:prstGeom prst="rect">
            <a:avLst/>
          </a:prstGeom>
        </p:spPr>
        <p:txBody>
          <a:bodyPr vert="horz" wrap="square" lIns="0" tIns="0" rIns="0" bIns="0" rtlCol="0">
            <a:spAutoFit/>
          </a:bodyPr>
          <a:lstStyle/>
          <a:p>
            <a:pPr>
              <a:lnSpc>
                <a:spcPts val="3453"/>
              </a:lnSpc>
            </a:pPr>
            <a:r>
              <a:rPr sz="2904" b="1" spc="-5" dirty="0">
                <a:solidFill>
                  <a:srgbClr val="FFFFFF"/>
                </a:solidFill>
                <a:latin typeface="Arial"/>
                <a:cs typeface="Arial"/>
              </a:rPr>
              <a:t>1</a:t>
            </a:r>
            <a:endParaRPr sz="2904">
              <a:latin typeface="Arial"/>
              <a:cs typeface="Arial"/>
            </a:endParaRPr>
          </a:p>
        </p:txBody>
      </p:sp>
      <p:sp>
        <p:nvSpPr>
          <p:cNvPr id="11" name="object 11"/>
          <p:cNvSpPr txBox="1"/>
          <p:nvPr/>
        </p:nvSpPr>
        <p:spPr>
          <a:xfrm>
            <a:off x="2165507" y="2266010"/>
            <a:ext cx="228216" cy="446917"/>
          </a:xfrm>
          <a:prstGeom prst="rect">
            <a:avLst/>
          </a:prstGeom>
        </p:spPr>
        <p:txBody>
          <a:bodyPr vert="horz" wrap="square" lIns="0" tIns="0" rIns="0" bIns="0" rtlCol="0">
            <a:spAutoFit/>
          </a:bodyPr>
          <a:lstStyle/>
          <a:p>
            <a:pPr marL="11527"/>
            <a:r>
              <a:rPr sz="2904" b="1" spc="-5" dirty="0">
                <a:solidFill>
                  <a:srgbClr val="A50021"/>
                </a:solidFill>
                <a:latin typeface="Arial"/>
                <a:cs typeface="Arial"/>
              </a:rPr>
              <a:t>2</a:t>
            </a:r>
            <a:endParaRPr sz="2904">
              <a:latin typeface="Arial"/>
              <a:cs typeface="Arial"/>
            </a:endParaRPr>
          </a:p>
        </p:txBody>
      </p:sp>
      <p:sp>
        <p:nvSpPr>
          <p:cNvPr id="12" name="object 12"/>
          <p:cNvSpPr txBox="1"/>
          <p:nvPr/>
        </p:nvSpPr>
        <p:spPr>
          <a:xfrm>
            <a:off x="2165507" y="4250093"/>
            <a:ext cx="228216" cy="446917"/>
          </a:xfrm>
          <a:prstGeom prst="rect">
            <a:avLst/>
          </a:prstGeom>
        </p:spPr>
        <p:txBody>
          <a:bodyPr vert="horz" wrap="square" lIns="0" tIns="0" rIns="0" bIns="0" rtlCol="0">
            <a:spAutoFit/>
          </a:bodyPr>
          <a:lstStyle/>
          <a:p>
            <a:pPr marL="11527"/>
            <a:r>
              <a:rPr sz="2904" b="1" spc="-5" dirty="0">
                <a:solidFill>
                  <a:srgbClr val="A50021"/>
                </a:solidFill>
                <a:latin typeface="Arial"/>
                <a:cs typeface="Arial"/>
              </a:rPr>
              <a:t>3</a:t>
            </a:r>
            <a:endParaRPr sz="2904">
              <a:latin typeface="Arial"/>
              <a:cs typeface="Arial"/>
            </a:endParaRPr>
          </a:p>
        </p:txBody>
      </p:sp>
    </p:spTree>
    <p:extLst>
      <p:ext uri="{BB962C8B-B14F-4D97-AF65-F5344CB8AC3E}">
        <p14:creationId xmlns:p14="http://schemas.microsoft.com/office/powerpoint/2010/main" val="1371290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103733" y="1283541"/>
            <a:ext cx="5506225" cy="4757262"/>
          </a:xfrm>
          <a:prstGeom prst="rect">
            <a:avLst/>
          </a:prstGeom>
          <a:blipFill>
            <a:blip r:embed="rId2" cstate="print"/>
            <a:stretch>
              <a:fillRect/>
            </a:stretch>
          </a:blipFill>
        </p:spPr>
        <p:txBody>
          <a:bodyPr wrap="square" lIns="0" tIns="0" rIns="0" bIns="0" rtlCol="0"/>
          <a:lstStyle/>
          <a:p>
            <a:endParaRPr sz="1634"/>
          </a:p>
        </p:txBody>
      </p:sp>
      <p:sp>
        <p:nvSpPr>
          <p:cNvPr id="3" name="object 3"/>
          <p:cNvSpPr txBox="1"/>
          <p:nvPr/>
        </p:nvSpPr>
        <p:spPr>
          <a:xfrm>
            <a:off x="8097037" y="5885663"/>
            <a:ext cx="2097741" cy="195566"/>
          </a:xfrm>
          <a:prstGeom prst="rect">
            <a:avLst/>
          </a:prstGeom>
        </p:spPr>
        <p:txBody>
          <a:bodyPr vert="horz" wrap="square" lIns="0" tIns="0" rIns="0" bIns="0" rtlCol="0">
            <a:spAutoFit/>
          </a:bodyPr>
          <a:lstStyle/>
          <a:p>
            <a:pPr marL="11527"/>
            <a:r>
              <a:rPr sz="1271" b="1" spc="-9" dirty="0">
                <a:latin typeface="Arial"/>
                <a:cs typeface="Arial"/>
              </a:rPr>
              <a:t>Source: </a:t>
            </a:r>
            <a:r>
              <a:rPr sz="1271" b="1" spc="-5" dirty="0">
                <a:latin typeface="Arial"/>
                <a:cs typeface="Arial"/>
              </a:rPr>
              <a:t>Homer et al.</a:t>
            </a:r>
            <a:r>
              <a:rPr sz="1271" b="1" spc="-32" dirty="0">
                <a:latin typeface="Arial"/>
                <a:cs typeface="Arial"/>
              </a:rPr>
              <a:t> </a:t>
            </a:r>
            <a:r>
              <a:rPr sz="1271" b="1" spc="-9" dirty="0">
                <a:latin typeface="Arial"/>
                <a:cs typeface="Arial"/>
              </a:rPr>
              <a:t>(2007)</a:t>
            </a:r>
            <a:endParaRPr sz="1271">
              <a:latin typeface="Arial"/>
              <a:cs typeface="Arial"/>
            </a:endParaRPr>
          </a:p>
        </p:txBody>
      </p:sp>
      <p:sp>
        <p:nvSpPr>
          <p:cNvPr id="4" name="object 4"/>
          <p:cNvSpPr txBox="1">
            <a:spLocks noGrp="1"/>
          </p:cNvSpPr>
          <p:nvPr>
            <p:ph type="title"/>
          </p:nvPr>
        </p:nvSpPr>
        <p:spPr>
          <a:xfrm>
            <a:off x="2004252" y="793237"/>
            <a:ext cx="9543570" cy="279307"/>
          </a:xfrm>
          <a:prstGeom prst="rect">
            <a:avLst/>
          </a:prstGeom>
        </p:spPr>
        <p:txBody>
          <a:bodyPr vert="horz" wrap="square" lIns="0" tIns="0" rIns="0" bIns="0" rtlCol="0" anchor="ctr">
            <a:spAutoFit/>
          </a:bodyPr>
          <a:lstStyle/>
          <a:p>
            <a:pPr marL="11527">
              <a:lnSpc>
                <a:spcPct val="100000"/>
              </a:lnSpc>
            </a:pPr>
            <a:r>
              <a:rPr sz="1815" b="1" spc="-5" dirty="0">
                <a:latin typeface="Arial"/>
                <a:cs typeface="Arial"/>
              </a:rPr>
              <a:t>US National Land Cover Database (NLCD) -</a:t>
            </a:r>
            <a:r>
              <a:rPr sz="1815" b="1" spc="64" dirty="0">
                <a:latin typeface="Arial"/>
                <a:cs typeface="Arial"/>
              </a:rPr>
              <a:t> </a:t>
            </a:r>
            <a:r>
              <a:rPr sz="1815" b="1" spc="-5" dirty="0">
                <a:latin typeface="Arial"/>
                <a:cs typeface="Arial"/>
              </a:rPr>
              <a:t>2001</a:t>
            </a:r>
            <a:endParaRPr sz="1815">
              <a:latin typeface="Arial"/>
              <a:cs typeface="Arial"/>
            </a:endParaRPr>
          </a:p>
        </p:txBody>
      </p:sp>
    </p:spTree>
    <p:extLst>
      <p:ext uri="{BB962C8B-B14F-4D97-AF65-F5344CB8AC3E}">
        <p14:creationId xmlns:p14="http://schemas.microsoft.com/office/powerpoint/2010/main" val="27113327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491239" y="1620332"/>
            <a:ext cx="3239973" cy="251479"/>
          </a:xfrm>
          <a:prstGeom prst="rect">
            <a:avLst/>
          </a:prstGeom>
        </p:spPr>
        <p:txBody>
          <a:bodyPr vert="horz" wrap="square" lIns="0" tIns="0" rIns="0" bIns="0" rtlCol="0">
            <a:spAutoFit/>
          </a:bodyPr>
          <a:lstStyle/>
          <a:p>
            <a:pPr marL="11527"/>
            <a:r>
              <a:rPr sz="1634" dirty="0">
                <a:latin typeface="Arial"/>
                <a:cs typeface="Arial"/>
              </a:rPr>
              <a:t>Setting the scene: </a:t>
            </a:r>
            <a:r>
              <a:rPr sz="1634" spc="-5" dirty="0">
                <a:latin typeface="Arial"/>
                <a:cs typeface="Arial"/>
              </a:rPr>
              <a:t>some</a:t>
            </a:r>
            <a:r>
              <a:rPr sz="1634" spc="-45" dirty="0">
                <a:latin typeface="Arial"/>
                <a:cs typeface="Arial"/>
              </a:rPr>
              <a:t> </a:t>
            </a:r>
            <a:r>
              <a:rPr sz="1634" spc="-5" dirty="0">
                <a:latin typeface="Arial"/>
                <a:cs typeface="Arial"/>
              </a:rPr>
              <a:t>definitions</a:t>
            </a:r>
            <a:endParaRPr sz="1634">
              <a:latin typeface="Arial"/>
              <a:cs typeface="Arial"/>
            </a:endParaRPr>
          </a:p>
        </p:txBody>
      </p:sp>
      <p:sp>
        <p:nvSpPr>
          <p:cNvPr id="3" name="object 3"/>
          <p:cNvSpPr txBox="1">
            <a:spLocks noGrp="1"/>
          </p:cNvSpPr>
          <p:nvPr>
            <p:ph type="title"/>
          </p:nvPr>
        </p:nvSpPr>
        <p:spPr>
          <a:xfrm>
            <a:off x="2018896" y="-287677"/>
            <a:ext cx="1285731" cy="2031325"/>
          </a:xfrm>
          <a:prstGeom prst="rect">
            <a:avLst/>
          </a:prstGeom>
        </p:spPr>
        <p:txBody>
          <a:bodyPr vert="horz" wrap="square" lIns="0" tIns="0" rIns="0" bIns="0" rtlCol="0" anchor="ctr">
            <a:spAutoFit/>
          </a:bodyPr>
          <a:lstStyle/>
          <a:p>
            <a:pPr marL="11527">
              <a:lnSpc>
                <a:spcPct val="100000"/>
              </a:lnSpc>
            </a:pPr>
            <a:r>
              <a:rPr b="1" spc="-5" dirty="0">
                <a:solidFill>
                  <a:srgbClr val="FFFFFF"/>
                </a:solidFill>
                <a:latin typeface="Arial"/>
                <a:cs typeface="Arial"/>
              </a:rPr>
              <a:t>Summary</a:t>
            </a:r>
          </a:p>
        </p:txBody>
      </p:sp>
      <p:sp>
        <p:nvSpPr>
          <p:cNvPr id="4" name="object 4"/>
          <p:cNvSpPr txBox="1"/>
          <p:nvPr/>
        </p:nvSpPr>
        <p:spPr>
          <a:xfrm>
            <a:off x="2491239" y="4378285"/>
            <a:ext cx="1404449" cy="251479"/>
          </a:xfrm>
          <a:prstGeom prst="rect">
            <a:avLst/>
          </a:prstGeom>
        </p:spPr>
        <p:txBody>
          <a:bodyPr vert="horz" wrap="square" lIns="0" tIns="0" rIns="0" bIns="0" rtlCol="0">
            <a:spAutoFit/>
          </a:bodyPr>
          <a:lstStyle/>
          <a:p>
            <a:pPr marL="11527"/>
            <a:r>
              <a:rPr sz="1634" spc="-5" dirty="0">
                <a:latin typeface="Arial"/>
                <a:cs typeface="Arial"/>
              </a:rPr>
              <a:t>LCLU</a:t>
            </a:r>
            <a:r>
              <a:rPr sz="1634" spc="-68" dirty="0">
                <a:latin typeface="Arial"/>
                <a:cs typeface="Arial"/>
              </a:rPr>
              <a:t> </a:t>
            </a:r>
            <a:r>
              <a:rPr sz="1634" spc="-9" dirty="0">
                <a:latin typeface="Arial"/>
                <a:cs typeface="Arial"/>
              </a:rPr>
              <a:t>mapping</a:t>
            </a:r>
            <a:endParaRPr sz="1634">
              <a:latin typeface="Arial"/>
              <a:cs typeface="Arial"/>
            </a:endParaRPr>
          </a:p>
        </p:txBody>
      </p:sp>
      <p:sp>
        <p:nvSpPr>
          <p:cNvPr id="5" name="object 5"/>
          <p:cNvSpPr txBox="1"/>
          <p:nvPr/>
        </p:nvSpPr>
        <p:spPr>
          <a:xfrm>
            <a:off x="2491239" y="2394203"/>
            <a:ext cx="2247580" cy="251479"/>
          </a:xfrm>
          <a:prstGeom prst="rect">
            <a:avLst/>
          </a:prstGeom>
        </p:spPr>
        <p:txBody>
          <a:bodyPr vert="horz" wrap="square" lIns="0" tIns="0" rIns="0" bIns="0" rtlCol="0">
            <a:spAutoFit/>
          </a:bodyPr>
          <a:lstStyle/>
          <a:p>
            <a:pPr marL="11527"/>
            <a:r>
              <a:rPr sz="1634" spc="-5" dirty="0">
                <a:latin typeface="Arial"/>
                <a:cs typeface="Arial"/>
              </a:rPr>
              <a:t>The need for LCLU</a:t>
            </a:r>
            <a:r>
              <a:rPr sz="1634" spc="-64" dirty="0">
                <a:latin typeface="Arial"/>
                <a:cs typeface="Arial"/>
              </a:rPr>
              <a:t> </a:t>
            </a:r>
            <a:r>
              <a:rPr sz="1634" spc="-9" dirty="0">
                <a:latin typeface="Arial"/>
                <a:cs typeface="Arial"/>
              </a:rPr>
              <a:t>data</a:t>
            </a:r>
            <a:endParaRPr sz="1634">
              <a:latin typeface="Arial"/>
              <a:cs typeface="Arial"/>
            </a:endParaRPr>
          </a:p>
        </p:txBody>
      </p:sp>
      <p:sp>
        <p:nvSpPr>
          <p:cNvPr id="6" name="object 6"/>
          <p:cNvSpPr txBox="1"/>
          <p:nvPr/>
        </p:nvSpPr>
        <p:spPr>
          <a:xfrm>
            <a:off x="3903399" y="2826648"/>
            <a:ext cx="6189489" cy="1290225"/>
          </a:xfrm>
          <a:prstGeom prst="rect">
            <a:avLst/>
          </a:prstGeom>
        </p:spPr>
        <p:txBody>
          <a:bodyPr vert="horz" wrap="square" lIns="0" tIns="0" rIns="0" bIns="0" rtlCol="0">
            <a:spAutoFit/>
          </a:bodyPr>
          <a:lstStyle/>
          <a:p>
            <a:pPr marL="11527"/>
            <a:r>
              <a:rPr sz="1452" spc="-5" dirty="0">
                <a:latin typeface="Arial"/>
                <a:cs typeface="Arial"/>
              </a:rPr>
              <a:t>LCLU: </a:t>
            </a:r>
            <a:r>
              <a:rPr sz="1452" dirty="0">
                <a:latin typeface="Arial"/>
                <a:cs typeface="Arial"/>
              </a:rPr>
              <a:t>a </a:t>
            </a:r>
            <a:r>
              <a:rPr sz="1452" spc="-5" dirty="0">
                <a:latin typeface="Arial"/>
                <a:cs typeface="Arial"/>
              </a:rPr>
              <a:t>cross-cutting environmental</a:t>
            </a:r>
            <a:r>
              <a:rPr sz="1452" spc="-59" dirty="0">
                <a:latin typeface="Arial"/>
                <a:cs typeface="Arial"/>
              </a:rPr>
              <a:t> </a:t>
            </a:r>
            <a:r>
              <a:rPr sz="1452" spc="-5" dirty="0">
                <a:latin typeface="Arial"/>
                <a:cs typeface="Arial"/>
              </a:rPr>
              <a:t>variable</a:t>
            </a:r>
            <a:endParaRPr sz="1452">
              <a:latin typeface="Arial"/>
              <a:cs typeface="Arial"/>
            </a:endParaRPr>
          </a:p>
          <a:p>
            <a:pPr marL="11527" marR="4611">
              <a:lnSpc>
                <a:spcPct val="160000"/>
              </a:lnSpc>
              <a:spcBef>
                <a:spcPts val="5"/>
              </a:spcBef>
            </a:pPr>
            <a:r>
              <a:rPr sz="1452" spc="-5" dirty="0">
                <a:latin typeface="Arial"/>
                <a:cs typeface="Arial"/>
              </a:rPr>
              <a:t>Relation between two European initiatives (GMES and INSPIRE) and LCLU  LCLU and environmental</a:t>
            </a:r>
            <a:r>
              <a:rPr sz="1452" spc="-64" dirty="0">
                <a:latin typeface="Arial"/>
                <a:cs typeface="Arial"/>
              </a:rPr>
              <a:t> </a:t>
            </a:r>
            <a:r>
              <a:rPr sz="1452" spc="-5" dirty="0">
                <a:latin typeface="Arial"/>
                <a:cs typeface="Arial"/>
              </a:rPr>
              <a:t>legislation</a:t>
            </a:r>
            <a:endParaRPr sz="1452">
              <a:latin typeface="Arial"/>
              <a:cs typeface="Arial"/>
            </a:endParaRPr>
          </a:p>
          <a:p>
            <a:pPr marL="11527">
              <a:spcBef>
                <a:spcPts val="1048"/>
              </a:spcBef>
            </a:pPr>
            <a:r>
              <a:rPr sz="1452" spc="-5" dirty="0">
                <a:latin typeface="Arial"/>
                <a:cs typeface="Arial"/>
              </a:rPr>
              <a:t>LCLU and the DPSIR</a:t>
            </a:r>
            <a:r>
              <a:rPr sz="1452" spc="-59" dirty="0">
                <a:latin typeface="Arial"/>
                <a:cs typeface="Arial"/>
              </a:rPr>
              <a:t> </a:t>
            </a:r>
            <a:r>
              <a:rPr sz="1452" spc="-5" dirty="0">
                <a:latin typeface="Arial"/>
                <a:cs typeface="Arial"/>
              </a:rPr>
              <a:t>framework</a:t>
            </a:r>
            <a:endParaRPr sz="1452">
              <a:latin typeface="Arial"/>
              <a:cs typeface="Arial"/>
            </a:endParaRPr>
          </a:p>
        </p:txBody>
      </p:sp>
      <p:sp>
        <p:nvSpPr>
          <p:cNvPr id="7" name="object 7"/>
          <p:cNvSpPr txBox="1"/>
          <p:nvPr/>
        </p:nvSpPr>
        <p:spPr>
          <a:xfrm>
            <a:off x="3880577" y="4764420"/>
            <a:ext cx="3593823" cy="223459"/>
          </a:xfrm>
          <a:prstGeom prst="rect">
            <a:avLst/>
          </a:prstGeom>
        </p:spPr>
        <p:txBody>
          <a:bodyPr vert="horz" wrap="square" lIns="0" tIns="0" rIns="0" bIns="0" rtlCol="0">
            <a:spAutoFit/>
          </a:bodyPr>
          <a:lstStyle/>
          <a:p>
            <a:pPr marL="11527"/>
            <a:r>
              <a:rPr sz="1452" spc="-5" dirty="0">
                <a:latin typeface="Arial"/>
                <a:cs typeface="Arial"/>
              </a:rPr>
              <a:t>At country level (the case study of the</a:t>
            </a:r>
            <a:r>
              <a:rPr sz="1452" spc="9" dirty="0">
                <a:latin typeface="Arial"/>
                <a:cs typeface="Arial"/>
              </a:rPr>
              <a:t> </a:t>
            </a:r>
            <a:r>
              <a:rPr sz="1452" spc="-5" dirty="0">
                <a:latin typeface="Arial"/>
                <a:cs typeface="Arial"/>
              </a:rPr>
              <a:t>USA)</a:t>
            </a:r>
            <a:endParaRPr sz="1452">
              <a:latin typeface="Arial"/>
              <a:cs typeface="Arial"/>
            </a:endParaRPr>
          </a:p>
        </p:txBody>
      </p:sp>
      <p:sp>
        <p:nvSpPr>
          <p:cNvPr id="8" name="object 8"/>
          <p:cNvSpPr txBox="1"/>
          <p:nvPr/>
        </p:nvSpPr>
        <p:spPr>
          <a:xfrm>
            <a:off x="1946748" y="5019365"/>
            <a:ext cx="8298756" cy="335771"/>
          </a:xfrm>
          <a:prstGeom prst="rect">
            <a:avLst/>
          </a:prstGeom>
          <a:solidFill>
            <a:srgbClr val="009999"/>
          </a:solidFill>
          <a:ln w="9525">
            <a:solidFill>
              <a:srgbClr val="000000"/>
            </a:solidFill>
          </a:ln>
        </p:spPr>
        <p:txBody>
          <a:bodyPr vert="horz" wrap="square" lIns="0" tIns="111226" rIns="0" bIns="0" rtlCol="0">
            <a:spAutoFit/>
          </a:bodyPr>
          <a:lstStyle/>
          <a:p>
            <a:pPr marL="1941066">
              <a:spcBef>
                <a:spcPts val="876"/>
              </a:spcBef>
            </a:pPr>
            <a:r>
              <a:rPr sz="1452" b="1" spc="-5" dirty="0">
                <a:solidFill>
                  <a:srgbClr val="FFFFFF"/>
                </a:solidFill>
                <a:latin typeface="Arial"/>
                <a:cs typeface="Arial"/>
              </a:rPr>
              <a:t>At European level (GSE Land and GMES FTS</a:t>
            </a:r>
            <a:r>
              <a:rPr sz="1452" b="1" spc="-18" dirty="0">
                <a:solidFill>
                  <a:srgbClr val="FFFFFF"/>
                </a:solidFill>
                <a:latin typeface="Arial"/>
                <a:cs typeface="Arial"/>
              </a:rPr>
              <a:t> </a:t>
            </a:r>
            <a:r>
              <a:rPr sz="1452" b="1" spc="-5" dirty="0">
                <a:solidFill>
                  <a:srgbClr val="FFFFFF"/>
                </a:solidFill>
                <a:latin typeface="Arial"/>
                <a:cs typeface="Arial"/>
              </a:rPr>
              <a:t>Land)</a:t>
            </a:r>
            <a:endParaRPr sz="1452">
              <a:latin typeface="Arial"/>
              <a:cs typeface="Arial"/>
            </a:endParaRPr>
          </a:p>
        </p:txBody>
      </p:sp>
      <p:sp>
        <p:nvSpPr>
          <p:cNvPr id="9" name="object 9"/>
          <p:cNvSpPr txBox="1"/>
          <p:nvPr/>
        </p:nvSpPr>
        <p:spPr>
          <a:xfrm>
            <a:off x="3880577" y="5494019"/>
            <a:ext cx="4749309" cy="223459"/>
          </a:xfrm>
          <a:prstGeom prst="rect">
            <a:avLst/>
          </a:prstGeom>
        </p:spPr>
        <p:txBody>
          <a:bodyPr vert="horz" wrap="square" lIns="0" tIns="0" rIns="0" bIns="0" rtlCol="0">
            <a:spAutoFit/>
          </a:bodyPr>
          <a:lstStyle/>
          <a:p>
            <a:pPr marL="11527"/>
            <a:r>
              <a:rPr sz="1452" spc="-5" dirty="0">
                <a:latin typeface="Arial"/>
                <a:cs typeface="Arial"/>
              </a:rPr>
              <a:t>At Global level (GLG2000, MOD12Q1 and</a:t>
            </a:r>
            <a:r>
              <a:rPr sz="1452" spc="5" dirty="0">
                <a:latin typeface="Arial"/>
                <a:cs typeface="Arial"/>
              </a:rPr>
              <a:t> </a:t>
            </a:r>
            <a:r>
              <a:rPr sz="1452" spc="-5" dirty="0">
                <a:latin typeface="Arial"/>
                <a:cs typeface="Arial"/>
              </a:rPr>
              <a:t>GLOBCOVER)</a:t>
            </a:r>
            <a:endParaRPr sz="1452">
              <a:latin typeface="Arial"/>
              <a:cs typeface="Arial"/>
            </a:endParaRPr>
          </a:p>
        </p:txBody>
      </p:sp>
      <p:sp>
        <p:nvSpPr>
          <p:cNvPr id="10" name="object 10"/>
          <p:cNvSpPr txBox="1"/>
          <p:nvPr/>
        </p:nvSpPr>
        <p:spPr>
          <a:xfrm>
            <a:off x="2165507" y="1492162"/>
            <a:ext cx="228216" cy="446917"/>
          </a:xfrm>
          <a:prstGeom prst="rect">
            <a:avLst/>
          </a:prstGeom>
        </p:spPr>
        <p:txBody>
          <a:bodyPr vert="horz" wrap="square" lIns="0" tIns="0" rIns="0" bIns="0" rtlCol="0">
            <a:spAutoFit/>
          </a:bodyPr>
          <a:lstStyle/>
          <a:p>
            <a:pPr marL="11527"/>
            <a:r>
              <a:rPr sz="2904" b="1" spc="-5" dirty="0">
                <a:solidFill>
                  <a:srgbClr val="A50021"/>
                </a:solidFill>
                <a:latin typeface="Arial"/>
                <a:cs typeface="Arial"/>
              </a:rPr>
              <a:t>1</a:t>
            </a:r>
            <a:endParaRPr sz="2904">
              <a:latin typeface="Arial"/>
              <a:cs typeface="Arial"/>
            </a:endParaRPr>
          </a:p>
        </p:txBody>
      </p:sp>
      <p:sp>
        <p:nvSpPr>
          <p:cNvPr id="11" name="object 11"/>
          <p:cNvSpPr txBox="1"/>
          <p:nvPr/>
        </p:nvSpPr>
        <p:spPr>
          <a:xfrm>
            <a:off x="2165507" y="2266010"/>
            <a:ext cx="228216" cy="446917"/>
          </a:xfrm>
          <a:prstGeom prst="rect">
            <a:avLst/>
          </a:prstGeom>
        </p:spPr>
        <p:txBody>
          <a:bodyPr vert="horz" wrap="square" lIns="0" tIns="0" rIns="0" bIns="0" rtlCol="0">
            <a:spAutoFit/>
          </a:bodyPr>
          <a:lstStyle/>
          <a:p>
            <a:pPr marL="11527"/>
            <a:r>
              <a:rPr sz="2904" b="1" spc="-5" dirty="0">
                <a:solidFill>
                  <a:srgbClr val="A50021"/>
                </a:solidFill>
                <a:latin typeface="Arial"/>
                <a:cs typeface="Arial"/>
              </a:rPr>
              <a:t>2</a:t>
            </a:r>
            <a:endParaRPr sz="2904">
              <a:latin typeface="Arial"/>
              <a:cs typeface="Arial"/>
            </a:endParaRPr>
          </a:p>
        </p:txBody>
      </p:sp>
      <p:sp>
        <p:nvSpPr>
          <p:cNvPr id="12" name="object 12"/>
          <p:cNvSpPr txBox="1"/>
          <p:nvPr/>
        </p:nvSpPr>
        <p:spPr>
          <a:xfrm>
            <a:off x="2165507" y="4250093"/>
            <a:ext cx="228216" cy="446917"/>
          </a:xfrm>
          <a:prstGeom prst="rect">
            <a:avLst/>
          </a:prstGeom>
        </p:spPr>
        <p:txBody>
          <a:bodyPr vert="horz" wrap="square" lIns="0" tIns="0" rIns="0" bIns="0" rtlCol="0">
            <a:spAutoFit/>
          </a:bodyPr>
          <a:lstStyle/>
          <a:p>
            <a:pPr marL="11527"/>
            <a:r>
              <a:rPr sz="2904" b="1" spc="-5" dirty="0">
                <a:solidFill>
                  <a:srgbClr val="A50021"/>
                </a:solidFill>
                <a:latin typeface="Arial"/>
                <a:cs typeface="Arial"/>
              </a:rPr>
              <a:t>3</a:t>
            </a:r>
            <a:endParaRPr sz="2904">
              <a:latin typeface="Arial"/>
              <a:cs typeface="Arial"/>
            </a:endParaRPr>
          </a:p>
        </p:txBody>
      </p:sp>
    </p:spTree>
    <p:extLst>
      <p:ext uri="{BB962C8B-B14F-4D97-AF65-F5344CB8AC3E}">
        <p14:creationId xmlns:p14="http://schemas.microsoft.com/office/powerpoint/2010/main" val="34724234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52419" y="1130705"/>
            <a:ext cx="6955741" cy="4654911"/>
          </a:xfrm>
          <a:prstGeom prst="rect">
            <a:avLst/>
          </a:prstGeom>
          <a:blipFill>
            <a:blip r:embed="rId2" cstate="print"/>
            <a:stretch>
              <a:fillRect/>
            </a:stretch>
          </a:blipFill>
        </p:spPr>
        <p:txBody>
          <a:bodyPr wrap="square" lIns="0" tIns="0" rIns="0" bIns="0" rtlCol="0"/>
          <a:lstStyle/>
          <a:p>
            <a:endParaRPr sz="1634"/>
          </a:p>
        </p:txBody>
      </p:sp>
      <p:sp>
        <p:nvSpPr>
          <p:cNvPr id="3" name="object 3"/>
          <p:cNvSpPr txBox="1"/>
          <p:nvPr/>
        </p:nvSpPr>
        <p:spPr>
          <a:xfrm>
            <a:off x="8370896" y="5885663"/>
            <a:ext cx="1856270" cy="195566"/>
          </a:xfrm>
          <a:prstGeom prst="rect">
            <a:avLst/>
          </a:prstGeom>
        </p:spPr>
        <p:txBody>
          <a:bodyPr vert="horz" wrap="square" lIns="0" tIns="0" rIns="0" bIns="0" rtlCol="0">
            <a:spAutoFit/>
          </a:bodyPr>
          <a:lstStyle/>
          <a:p>
            <a:pPr marL="11527"/>
            <a:r>
              <a:rPr sz="1271" b="1" spc="-9" dirty="0">
                <a:latin typeface="Arial"/>
                <a:cs typeface="Arial"/>
              </a:rPr>
              <a:t>Source: IG-LMCS</a:t>
            </a:r>
            <a:r>
              <a:rPr sz="1271" b="1" spc="-5" dirty="0">
                <a:latin typeface="Arial"/>
                <a:cs typeface="Arial"/>
              </a:rPr>
              <a:t> </a:t>
            </a:r>
            <a:r>
              <a:rPr sz="1271" b="1" spc="-9" dirty="0">
                <a:latin typeface="Arial"/>
                <a:cs typeface="Arial"/>
              </a:rPr>
              <a:t>(2007)</a:t>
            </a:r>
            <a:endParaRPr sz="1271">
              <a:latin typeface="Arial"/>
              <a:cs typeface="Arial"/>
            </a:endParaRPr>
          </a:p>
        </p:txBody>
      </p:sp>
      <p:sp>
        <p:nvSpPr>
          <p:cNvPr id="4" name="object 4"/>
          <p:cNvSpPr txBox="1"/>
          <p:nvPr/>
        </p:nvSpPr>
        <p:spPr>
          <a:xfrm>
            <a:off x="2915155" y="5163986"/>
            <a:ext cx="2361688" cy="968150"/>
          </a:xfrm>
          <a:prstGeom prst="rect">
            <a:avLst/>
          </a:prstGeom>
        </p:spPr>
        <p:txBody>
          <a:bodyPr vert="horz" wrap="square" lIns="0" tIns="0" rIns="0" bIns="0" rtlCol="0">
            <a:spAutoFit/>
          </a:bodyPr>
          <a:lstStyle/>
          <a:p>
            <a:pPr marL="11527" marR="4611">
              <a:lnSpc>
                <a:spcPct val="165200"/>
              </a:lnSpc>
            </a:pPr>
            <a:r>
              <a:rPr sz="1271" b="1" spc="-9" dirty="0">
                <a:latin typeface="Arial"/>
                <a:cs typeface="Arial"/>
                <a:hlinkClick r:id="rId3"/>
              </a:rPr>
              <a:t>http://www.gmes-geoland.info/ </a:t>
            </a:r>
            <a:r>
              <a:rPr sz="1271" b="1" spc="-9" dirty="0">
                <a:latin typeface="Arial"/>
                <a:cs typeface="Arial"/>
              </a:rPr>
              <a:t> </a:t>
            </a:r>
            <a:r>
              <a:rPr sz="1271" b="1" spc="-9" dirty="0">
                <a:latin typeface="Arial"/>
                <a:cs typeface="Arial"/>
                <a:hlinkClick r:id="rId4"/>
              </a:rPr>
              <a:t>http://www.gmes-gseland.info </a:t>
            </a:r>
            <a:r>
              <a:rPr sz="1271" b="1" spc="-9" dirty="0">
                <a:latin typeface="Arial"/>
                <a:cs typeface="Arial"/>
              </a:rPr>
              <a:t> </a:t>
            </a:r>
            <a:r>
              <a:rPr sz="1271" b="1" spc="-9" dirty="0">
                <a:latin typeface="Arial"/>
                <a:cs typeface="Arial"/>
                <a:hlinkClick r:id="rId5"/>
              </a:rPr>
              <a:t>http://www.gmes-forest.info/</a:t>
            </a:r>
            <a:endParaRPr sz="1271">
              <a:latin typeface="Arial"/>
              <a:cs typeface="Arial"/>
            </a:endParaRPr>
          </a:p>
        </p:txBody>
      </p:sp>
      <p:sp>
        <p:nvSpPr>
          <p:cNvPr id="5" name="object 5"/>
          <p:cNvSpPr txBox="1"/>
          <p:nvPr/>
        </p:nvSpPr>
        <p:spPr>
          <a:xfrm>
            <a:off x="6928987" y="1735824"/>
            <a:ext cx="1429807" cy="251479"/>
          </a:xfrm>
          <a:prstGeom prst="rect">
            <a:avLst/>
          </a:prstGeom>
        </p:spPr>
        <p:txBody>
          <a:bodyPr vert="horz" wrap="square" lIns="0" tIns="0" rIns="0" bIns="0" rtlCol="0">
            <a:spAutoFit/>
          </a:bodyPr>
          <a:lstStyle/>
          <a:p>
            <a:pPr marL="11527"/>
            <a:r>
              <a:rPr sz="1634" b="1" dirty="0">
                <a:latin typeface="Arial"/>
                <a:cs typeface="Arial"/>
              </a:rPr>
              <a:t>Land in</a:t>
            </a:r>
            <a:r>
              <a:rPr sz="1634" b="1" spc="-100" dirty="0">
                <a:latin typeface="Arial"/>
                <a:cs typeface="Arial"/>
              </a:rPr>
              <a:t> </a:t>
            </a:r>
            <a:r>
              <a:rPr sz="1634" b="1" dirty="0">
                <a:latin typeface="Arial"/>
                <a:cs typeface="Arial"/>
              </a:rPr>
              <a:t>GMES</a:t>
            </a:r>
            <a:endParaRPr sz="1634">
              <a:latin typeface="Arial"/>
              <a:cs typeface="Arial"/>
            </a:endParaRPr>
          </a:p>
        </p:txBody>
      </p:sp>
    </p:spTree>
    <p:extLst>
      <p:ext uri="{BB962C8B-B14F-4D97-AF65-F5344CB8AC3E}">
        <p14:creationId xmlns:p14="http://schemas.microsoft.com/office/powerpoint/2010/main" val="35876274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18896" y="1182573"/>
            <a:ext cx="4045067" cy="251479"/>
          </a:xfrm>
          <a:prstGeom prst="rect">
            <a:avLst/>
          </a:prstGeom>
        </p:spPr>
        <p:txBody>
          <a:bodyPr vert="horz" wrap="square" lIns="0" tIns="0" rIns="0" bIns="0" rtlCol="0">
            <a:spAutoFit/>
          </a:bodyPr>
          <a:lstStyle/>
          <a:p>
            <a:pPr marL="11527"/>
            <a:r>
              <a:rPr sz="1634" b="1" dirty="0">
                <a:latin typeface="Arial"/>
                <a:cs typeface="Arial"/>
              </a:rPr>
              <a:t>GSE-Land (GMES </a:t>
            </a:r>
            <a:r>
              <a:rPr sz="1634" b="1" spc="-5" dirty="0">
                <a:latin typeface="Arial"/>
                <a:cs typeface="Arial"/>
              </a:rPr>
              <a:t>Service </a:t>
            </a:r>
            <a:r>
              <a:rPr sz="1634" b="1" dirty="0">
                <a:latin typeface="Arial"/>
                <a:cs typeface="Arial"/>
              </a:rPr>
              <a:t>Element</a:t>
            </a:r>
            <a:r>
              <a:rPr sz="1634" b="1" spc="-73" dirty="0">
                <a:latin typeface="Arial"/>
                <a:cs typeface="Arial"/>
              </a:rPr>
              <a:t> </a:t>
            </a:r>
            <a:r>
              <a:rPr sz="1634" b="1" dirty="0">
                <a:latin typeface="Arial"/>
                <a:cs typeface="Arial"/>
              </a:rPr>
              <a:t>Land)</a:t>
            </a:r>
            <a:endParaRPr sz="1634">
              <a:latin typeface="Arial"/>
              <a:cs typeface="Arial"/>
            </a:endParaRPr>
          </a:p>
        </p:txBody>
      </p:sp>
      <p:sp>
        <p:nvSpPr>
          <p:cNvPr id="3" name="object 3"/>
          <p:cNvSpPr/>
          <p:nvPr/>
        </p:nvSpPr>
        <p:spPr>
          <a:xfrm>
            <a:off x="1973719" y="2019363"/>
            <a:ext cx="4697096" cy="3127939"/>
          </a:xfrm>
          <a:prstGeom prst="rect">
            <a:avLst/>
          </a:prstGeom>
          <a:blipFill>
            <a:blip r:embed="rId2" cstate="print"/>
            <a:stretch>
              <a:fillRect/>
            </a:stretch>
          </a:blipFill>
        </p:spPr>
        <p:txBody>
          <a:bodyPr wrap="square" lIns="0" tIns="0" rIns="0" bIns="0" rtlCol="0"/>
          <a:lstStyle/>
          <a:p>
            <a:endParaRPr sz="1634"/>
          </a:p>
        </p:txBody>
      </p:sp>
      <p:sp>
        <p:nvSpPr>
          <p:cNvPr id="4" name="object 4"/>
          <p:cNvSpPr txBox="1"/>
          <p:nvPr/>
        </p:nvSpPr>
        <p:spPr>
          <a:xfrm>
            <a:off x="6872971" y="1311433"/>
            <a:ext cx="2338636" cy="670376"/>
          </a:xfrm>
          <a:prstGeom prst="rect">
            <a:avLst/>
          </a:prstGeom>
        </p:spPr>
        <p:txBody>
          <a:bodyPr vert="horz" wrap="square" lIns="0" tIns="0" rIns="0" bIns="0" rtlCol="0">
            <a:spAutoFit/>
          </a:bodyPr>
          <a:lstStyle/>
          <a:p>
            <a:pPr marL="11527" marR="4611"/>
            <a:r>
              <a:rPr sz="1452" spc="-5" dirty="0">
                <a:latin typeface="Arial"/>
                <a:cs typeface="Arial"/>
              </a:rPr>
              <a:t>GSE Land Services portfolio  has been structured in four  service</a:t>
            </a:r>
            <a:r>
              <a:rPr sz="1452" spc="-82" dirty="0">
                <a:latin typeface="Arial"/>
                <a:cs typeface="Arial"/>
              </a:rPr>
              <a:t> </a:t>
            </a:r>
            <a:r>
              <a:rPr sz="1452" spc="-5" dirty="0">
                <a:latin typeface="Arial"/>
                <a:cs typeface="Arial"/>
              </a:rPr>
              <a:t>areas:</a:t>
            </a:r>
            <a:endParaRPr sz="1452">
              <a:latin typeface="Arial"/>
              <a:cs typeface="Arial"/>
            </a:endParaRPr>
          </a:p>
        </p:txBody>
      </p:sp>
      <p:sp>
        <p:nvSpPr>
          <p:cNvPr id="5" name="object 5"/>
          <p:cNvSpPr txBox="1"/>
          <p:nvPr/>
        </p:nvSpPr>
        <p:spPr>
          <a:xfrm>
            <a:off x="6793442" y="2140848"/>
            <a:ext cx="3023859" cy="1983428"/>
          </a:xfrm>
          <a:prstGeom prst="rect">
            <a:avLst/>
          </a:prstGeom>
        </p:spPr>
        <p:txBody>
          <a:bodyPr vert="horz" wrap="square" lIns="0" tIns="0" rIns="0" bIns="0" rtlCol="0">
            <a:spAutoFit/>
          </a:bodyPr>
          <a:lstStyle/>
          <a:p>
            <a:pPr marL="11527" marR="533678"/>
            <a:r>
              <a:rPr sz="1271" spc="-5" dirty="0">
                <a:latin typeface="Arial"/>
                <a:cs typeface="Arial"/>
              </a:rPr>
              <a:t>Land Take </a:t>
            </a:r>
            <a:r>
              <a:rPr sz="1271" spc="-9" dirty="0">
                <a:latin typeface="Arial"/>
                <a:cs typeface="Arial"/>
              </a:rPr>
              <a:t>monitoring </a:t>
            </a:r>
            <a:r>
              <a:rPr sz="1271" spc="-5" dirty="0">
                <a:latin typeface="Arial"/>
                <a:cs typeface="Arial"/>
              </a:rPr>
              <a:t>-&gt; </a:t>
            </a:r>
            <a:r>
              <a:rPr sz="1271" spc="-9" dirty="0">
                <a:latin typeface="Arial"/>
                <a:cs typeface="Arial"/>
              </a:rPr>
              <a:t>Cohesion  </a:t>
            </a:r>
            <a:r>
              <a:rPr sz="1271" spc="-5" dirty="0">
                <a:latin typeface="Arial"/>
                <a:cs typeface="Arial"/>
              </a:rPr>
              <a:t>policies, ESDP,</a:t>
            </a:r>
            <a:r>
              <a:rPr sz="1271" spc="-32" dirty="0">
                <a:latin typeface="Arial"/>
                <a:cs typeface="Arial"/>
              </a:rPr>
              <a:t> </a:t>
            </a:r>
            <a:r>
              <a:rPr sz="1271" spc="-5" dirty="0">
                <a:latin typeface="Arial"/>
                <a:cs typeface="Arial"/>
              </a:rPr>
              <a:t>ESPON</a:t>
            </a:r>
            <a:endParaRPr sz="1271">
              <a:latin typeface="Arial"/>
              <a:cs typeface="Arial"/>
            </a:endParaRPr>
          </a:p>
          <a:p>
            <a:pPr>
              <a:spcBef>
                <a:spcPts val="18"/>
              </a:spcBef>
            </a:pPr>
            <a:endParaRPr sz="1361">
              <a:latin typeface="Times New Roman"/>
              <a:cs typeface="Times New Roman"/>
            </a:endParaRPr>
          </a:p>
          <a:p>
            <a:pPr marL="11527"/>
            <a:r>
              <a:rPr sz="1271" spc="-5" dirty="0">
                <a:latin typeface="Arial"/>
                <a:cs typeface="Arial"/>
              </a:rPr>
              <a:t>Diffuse Pollution -&gt;WFD, linking to</a:t>
            </a:r>
            <a:r>
              <a:rPr sz="1271" spc="36" dirty="0">
                <a:latin typeface="Arial"/>
                <a:cs typeface="Arial"/>
              </a:rPr>
              <a:t> </a:t>
            </a:r>
            <a:r>
              <a:rPr sz="1271" spc="-5" dirty="0">
                <a:latin typeface="Arial"/>
                <a:cs typeface="Arial"/>
              </a:rPr>
              <a:t>CAP</a:t>
            </a:r>
            <a:endParaRPr sz="1271">
              <a:latin typeface="Arial"/>
              <a:cs typeface="Arial"/>
            </a:endParaRPr>
          </a:p>
          <a:p>
            <a:pPr>
              <a:lnSpc>
                <a:spcPct val="100000"/>
              </a:lnSpc>
            </a:pPr>
            <a:endParaRPr sz="1271">
              <a:latin typeface="Times New Roman"/>
              <a:cs typeface="Times New Roman"/>
            </a:endParaRPr>
          </a:p>
          <a:p>
            <a:pPr>
              <a:spcBef>
                <a:spcPts val="14"/>
              </a:spcBef>
            </a:pPr>
            <a:endParaRPr sz="1180">
              <a:latin typeface="Times New Roman"/>
              <a:cs typeface="Times New Roman"/>
            </a:endParaRPr>
          </a:p>
          <a:p>
            <a:pPr marL="54751" marR="4611"/>
            <a:r>
              <a:rPr sz="1271" spc="-5" dirty="0">
                <a:latin typeface="Arial"/>
                <a:cs typeface="Arial"/>
              </a:rPr>
              <a:t>Water </a:t>
            </a:r>
            <a:r>
              <a:rPr sz="1271" spc="-9" dirty="0">
                <a:latin typeface="Arial"/>
                <a:cs typeface="Arial"/>
              </a:rPr>
              <a:t>Abstraction </a:t>
            </a:r>
            <a:r>
              <a:rPr sz="1271" spc="-5" dirty="0">
                <a:latin typeface="Arial"/>
                <a:cs typeface="Arial"/>
              </a:rPr>
              <a:t>by Agriculture -&gt; </a:t>
            </a:r>
            <a:r>
              <a:rPr sz="1271" spc="-9" dirty="0">
                <a:latin typeface="Arial"/>
                <a:cs typeface="Arial"/>
              </a:rPr>
              <a:t>WFD,  </a:t>
            </a:r>
            <a:r>
              <a:rPr sz="1271" spc="-5" dirty="0">
                <a:latin typeface="Arial"/>
                <a:cs typeface="Arial"/>
              </a:rPr>
              <a:t>water</a:t>
            </a:r>
            <a:r>
              <a:rPr sz="1271" spc="-64" dirty="0">
                <a:latin typeface="Arial"/>
                <a:cs typeface="Arial"/>
              </a:rPr>
              <a:t> </a:t>
            </a:r>
            <a:r>
              <a:rPr sz="1271" spc="-9" dirty="0">
                <a:latin typeface="Arial"/>
                <a:cs typeface="Arial"/>
              </a:rPr>
              <a:t>management</a:t>
            </a:r>
            <a:endParaRPr sz="1271">
              <a:latin typeface="Arial"/>
              <a:cs typeface="Arial"/>
            </a:endParaRPr>
          </a:p>
          <a:p>
            <a:pPr>
              <a:spcBef>
                <a:spcPts val="5"/>
              </a:spcBef>
            </a:pPr>
            <a:endParaRPr sz="1452">
              <a:latin typeface="Times New Roman"/>
              <a:cs typeface="Times New Roman"/>
            </a:endParaRPr>
          </a:p>
          <a:p>
            <a:pPr marL="54751"/>
            <a:r>
              <a:rPr sz="1271" spc="-5" dirty="0">
                <a:latin typeface="Arial"/>
                <a:cs typeface="Arial"/>
              </a:rPr>
              <a:t>UrbanAudit from DG ENV/DG REGIO</a:t>
            </a:r>
            <a:endParaRPr sz="1271">
              <a:latin typeface="Arial"/>
              <a:cs typeface="Arial"/>
            </a:endParaRPr>
          </a:p>
        </p:txBody>
      </p:sp>
      <p:sp>
        <p:nvSpPr>
          <p:cNvPr id="6" name="object 6"/>
          <p:cNvSpPr txBox="1"/>
          <p:nvPr/>
        </p:nvSpPr>
        <p:spPr>
          <a:xfrm>
            <a:off x="2018893" y="5634624"/>
            <a:ext cx="7800255" cy="195566"/>
          </a:xfrm>
          <a:prstGeom prst="rect">
            <a:avLst/>
          </a:prstGeom>
        </p:spPr>
        <p:txBody>
          <a:bodyPr vert="horz" wrap="square" lIns="0" tIns="0" rIns="0" bIns="0" rtlCol="0">
            <a:spAutoFit/>
          </a:bodyPr>
          <a:lstStyle/>
          <a:p>
            <a:pPr marL="11527"/>
            <a:r>
              <a:rPr sz="1271" spc="-5" dirty="0">
                <a:latin typeface="Arial"/>
                <a:cs typeface="Arial"/>
              </a:rPr>
              <a:t>WFD – Water </a:t>
            </a:r>
            <a:r>
              <a:rPr sz="1271" spc="-9" dirty="0">
                <a:latin typeface="Arial"/>
                <a:cs typeface="Arial"/>
              </a:rPr>
              <a:t>Framework Directive; </a:t>
            </a:r>
            <a:r>
              <a:rPr sz="1271" spc="-5" dirty="0">
                <a:latin typeface="Arial"/>
                <a:cs typeface="Arial"/>
              </a:rPr>
              <a:t>ESDP - </a:t>
            </a:r>
            <a:r>
              <a:rPr sz="1271" spc="-9" dirty="0">
                <a:latin typeface="Arial"/>
                <a:cs typeface="Arial"/>
              </a:rPr>
              <a:t>European Spatial Development Perspective, ESPON </a:t>
            </a:r>
            <a:r>
              <a:rPr sz="1271" spc="-5" dirty="0">
                <a:latin typeface="Arial"/>
                <a:cs typeface="Arial"/>
              </a:rPr>
              <a:t>-</a:t>
            </a:r>
            <a:r>
              <a:rPr sz="1271" spc="277" dirty="0">
                <a:latin typeface="Arial"/>
                <a:cs typeface="Arial"/>
              </a:rPr>
              <a:t> </a:t>
            </a:r>
            <a:r>
              <a:rPr sz="1271" spc="-9" dirty="0">
                <a:latin typeface="Arial"/>
                <a:cs typeface="Arial"/>
              </a:rPr>
              <a:t>European</a:t>
            </a:r>
            <a:endParaRPr sz="1271">
              <a:latin typeface="Arial"/>
              <a:cs typeface="Arial"/>
            </a:endParaRPr>
          </a:p>
        </p:txBody>
      </p:sp>
      <p:sp>
        <p:nvSpPr>
          <p:cNvPr id="7" name="object 7"/>
          <p:cNvSpPr txBox="1"/>
          <p:nvPr/>
        </p:nvSpPr>
        <p:spPr>
          <a:xfrm>
            <a:off x="2018893" y="5827560"/>
            <a:ext cx="2072384" cy="195566"/>
          </a:xfrm>
          <a:prstGeom prst="rect">
            <a:avLst/>
          </a:prstGeom>
        </p:spPr>
        <p:txBody>
          <a:bodyPr vert="horz" wrap="square" lIns="0" tIns="0" rIns="0" bIns="0" rtlCol="0">
            <a:spAutoFit/>
          </a:bodyPr>
          <a:lstStyle/>
          <a:p>
            <a:pPr marL="11527"/>
            <a:r>
              <a:rPr sz="1271" spc="-5" dirty="0">
                <a:latin typeface="Arial"/>
                <a:cs typeface="Arial"/>
              </a:rPr>
              <a:t>Spatial </a:t>
            </a:r>
            <a:r>
              <a:rPr sz="1271" spc="-9" dirty="0">
                <a:latin typeface="Arial"/>
                <a:cs typeface="Arial"/>
              </a:rPr>
              <a:t>Observatory</a:t>
            </a:r>
            <a:r>
              <a:rPr sz="1271" spc="-18" dirty="0">
                <a:latin typeface="Arial"/>
                <a:cs typeface="Arial"/>
              </a:rPr>
              <a:t> </a:t>
            </a:r>
            <a:r>
              <a:rPr sz="1271" spc="-9" dirty="0">
                <a:latin typeface="Arial"/>
                <a:cs typeface="Arial"/>
              </a:rPr>
              <a:t>Network</a:t>
            </a:r>
            <a:endParaRPr sz="1271">
              <a:latin typeface="Arial"/>
              <a:cs typeface="Arial"/>
            </a:endParaRPr>
          </a:p>
        </p:txBody>
      </p:sp>
      <p:sp>
        <p:nvSpPr>
          <p:cNvPr id="8" name="object 8"/>
          <p:cNvSpPr txBox="1"/>
          <p:nvPr/>
        </p:nvSpPr>
        <p:spPr>
          <a:xfrm>
            <a:off x="7278929" y="5885651"/>
            <a:ext cx="2952397" cy="195566"/>
          </a:xfrm>
          <a:prstGeom prst="rect">
            <a:avLst/>
          </a:prstGeom>
        </p:spPr>
        <p:txBody>
          <a:bodyPr vert="horz" wrap="square" lIns="0" tIns="0" rIns="0" bIns="0" rtlCol="0">
            <a:spAutoFit/>
          </a:bodyPr>
          <a:lstStyle/>
          <a:p>
            <a:pPr marL="11527"/>
            <a:r>
              <a:rPr sz="1271" b="1" spc="-9" dirty="0">
                <a:latin typeface="Arial"/>
                <a:cs typeface="Arial"/>
              </a:rPr>
              <a:t>Source:</a:t>
            </a:r>
            <a:r>
              <a:rPr sz="1271" b="1" spc="32" dirty="0">
                <a:latin typeface="Arial"/>
                <a:cs typeface="Arial"/>
              </a:rPr>
              <a:t> </a:t>
            </a:r>
            <a:r>
              <a:rPr sz="1271" b="1" spc="-9" dirty="0">
                <a:latin typeface="Arial"/>
                <a:cs typeface="Arial"/>
                <a:hlinkClick r:id="rId3"/>
              </a:rPr>
              <a:t>http://www.gmes-gseland.info</a:t>
            </a:r>
            <a:endParaRPr sz="1271">
              <a:latin typeface="Arial"/>
              <a:cs typeface="Arial"/>
            </a:endParaRPr>
          </a:p>
        </p:txBody>
      </p:sp>
    </p:spTree>
    <p:extLst>
      <p:ext uri="{BB962C8B-B14F-4D97-AF65-F5344CB8AC3E}">
        <p14:creationId xmlns:p14="http://schemas.microsoft.com/office/powerpoint/2010/main" val="14036602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50068" y="1284924"/>
            <a:ext cx="3807746" cy="4957815"/>
          </a:xfrm>
          <a:prstGeom prst="rect">
            <a:avLst/>
          </a:prstGeom>
          <a:blipFill>
            <a:blip r:embed="rId2" cstate="print"/>
            <a:stretch>
              <a:fillRect/>
            </a:stretch>
          </a:blipFill>
        </p:spPr>
        <p:txBody>
          <a:bodyPr wrap="square" lIns="0" tIns="0" rIns="0" bIns="0" rtlCol="0"/>
          <a:lstStyle/>
          <a:p>
            <a:endParaRPr sz="1634"/>
          </a:p>
        </p:txBody>
      </p:sp>
      <p:sp>
        <p:nvSpPr>
          <p:cNvPr id="3" name="object 3"/>
          <p:cNvSpPr/>
          <p:nvPr/>
        </p:nvSpPr>
        <p:spPr>
          <a:xfrm>
            <a:off x="5983401" y="1492392"/>
            <a:ext cx="2414938" cy="2904565"/>
          </a:xfrm>
          <a:prstGeom prst="rect">
            <a:avLst/>
          </a:prstGeom>
          <a:blipFill>
            <a:blip r:embed="rId3" cstate="print"/>
            <a:stretch>
              <a:fillRect/>
            </a:stretch>
          </a:blipFill>
        </p:spPr>
        <p:txBody>
          <a:bodyPr wrap="square" lIns="0" tIns="0" rIns="0" bIns="0" rtlCol="0"/>
          <a:lstStyle/>
          <a:p>
            <a:endParaRPr sz="1634"/>
          </a:p>
        </p:txBody>
      </p:sp>
      <p:sp>
        <p:nvSpPr>
          <p:cNvPr id="4" name="object 4"/>
          <p:cNvSpPr txBox="1"/>
          <p:nvPr/>
        </p:nvSpPr>
        <p:spPr>
          <a:xfrm>
            <a:off x="2018896" y="1113417"/>
            <a:ext cx="4380475" cy="251479"/>
          </a:xfrm>
          <a:prstGeom prst="rect">
            <a:avLst/>
          </a:prstGeom>
        </p:spPr>
        <p:txBody>
          <a:bodyPr vert="horz" wrap="square" lIns="0" tIns="0" rIns="0" bIns="0" rtlCol="0">
            <a:spAutoFit/>
          </a:bodyPr>
          <a:lstStyle/>
          <a:p>
            <a:pPr marL="11527"/>
            <a:r>
              <a:rPr sz="1634" b="1" dirty="0">
                <a:latin typeface="Arial"/>
                <a:cs typeface="Arial"/>
              </a:rPr>
              <a:t>GSE Land - Regional Land </a:t>
            </a:r>
            <a:r>
              <a:rPr sz="1634" b="1" spc="-5" dirty="0">
                <a:latin typeface="Arial"/>
                <a:cs typeface="Arial"/>
              </a:rPr>
              <a:t>cover </a:t>
            </a:r>
            <a:r>
              <a:rPr sz="1634" b="1" dirty="0">
                <a:latin typeface="Arial"/>
                <a:cs typeface="Arial"/>
              </a:rPr>
              <a:t>map</a:t>
            </a:r>
            <a:r>
              <a:rPr sz="1634" b="1" spc="-91" dirty="0">
                <a:latin typeface="Arial"/>
                <a:cs typeface="Arial"/>
              </a:rPr>
              <a:t> </a:t>
            </a:r>
            <a:r>
              <a:rPr sz="1634" b="1" dirty="0">
                <a:latin typeface="Arial"/>
                <a:cs typeface="Arial"/>
              </a:rPr>
              <a:t>(M2.1)</a:t>
            </a:r>
            <a:endParaRPr sz="1634">
              <a:latin typeface="Arial"/>
              <a:cs typeface="Arial"/>
            </a:endParaRPr>
          </a:p>
        </p:txBody>
      </p:sp>
      <p:sp>
        <p:nvSpPr>
          <p:cNvPr id="5" name="object 5"/>
          <p:cNvSpPr/>
          <p:nvPr/>
        </p:nvSpPr>
        <p:spPr>
          <a:xfrm>
            <a:off x="4085061" y="5600277"/>
            <a:ext cx="1776164" cy="276625"/>
          </a:xfrm>
          <a:custGeom>
            <a:avLst/>
            <a:gdLst/>
            <a:ahLst/>
            <a:cxnLst/>
            <a:rect l="l" t="t" r="r" b="b"/>
            <a:pathLst>
              <a:path w="1957070" h="304800">
                <a:moveTo>
                  <a:pt x="0" y="0"/>
                </a:moveTo>
                <a:lnTo>
                  <a:pt x="0" y="304800"/>
                </a:lnTo>
                <a:lnTo>
                  <a:pt x="1956816" y="304800"/>
                </a:lnTo>
                <a:lnTo>
                  <a:pt x="1956816" y="0"/>
                </a:lnTo>
                <a:lnTo>
                  <a:pt x="0" y="0"/>
                </a:lnTo>
                <a:close/>
              </a:path>
            </a:pathLst>
          </a:custGeom>
          <a:solidFill>
            <a:srgbClr val="FFFFFF"/>
          </a:solidFill>
        </p:spPr>
        <p:txBody>
          <a:bodyPr wrap="square" lIns="0" tIns="0" rIns="0" bIns="0" rtlCol="0"/>
          <a:lstStyle/>
          <a:p>
            <a:endParaRPr sz="1634"/>
          </a:p>
        </p:txBody>
      </p:sp>
      <p:sp>
        <p:nvSpPr>
          <p:cNvPr id="6" name="object 6"/>
          <p:cNvSpPr txBox="1"/>
          <p:nvPr/>
        </p:nvSpPr>
        <p:spPr>
          <a:xfrm>
            <a:off x="4157202" y="5636008"/>
            <a:ext cx="1633818" cy="195566"/>
          </a:xfrm>
          <a:prstGeom prst="rect">
            <a:avLst/>
          </a:prstGeom>
        </p:spPr>
        <p:txBody>
          <a:bodyPr vert="horz" wrap="square" lIns="0" tIns="0" rIns="0" bIns="0" rtlCol="0">
            <a:spAutoFit/>
          </a:bodyPr>
          <a:lstStyle/>
          <a:p>
            <a:pPr marL="11527"/>
            <a:r>
              <a:rPr sz="1271" spc="-5" dirty="0">
                <a:latin typeface="Arial"/>
                <a:cs typeface="Arial"/>
              </a:rPr>
              <a:t>Saar-Mosel</a:t>
            </a:r>
            <a:r>
              <a:rPr sz="1271" spc="-45" dirty="0">
                <a:latin typeface="Arial"/>
                <a:cs typeface="Arial"/>
              </a:rPr>
              <a:t> </a:t>
            </a:r>
            <a:r>
              <a:rPr sz="1271" spc="-5" dirty="0">
                <a:latin typeface="Arial"/>
                <a:cs typeface="Arial"/>
              </a:rPr>
              <a:t>catchment</a:t>
            </a:r>
            <a:endParaRPr sz="1271">
              <a:latin typeface="Arial"/>
              <a:cs typeface="Arial"/>
            </a:endParaRPr>
          </a:p>
        </p:txBody>
      </p:sp>
      <p:sp>
        <p:nvSpPr>
          <p:cNvPr id="7" name="object 7"/>
          <p:cNvSpPr txBox="1"/>
          <p:nvPr/>
        </p:nvSpPr>
        <p:spPr>
          <a:xfrm>
            <a:off x="5983632" y="4747350"/>
            <a:ext cx="4259452" cy="1381789"/>
          </a:xfrm>
          <a:prstGeom prst="rect">
            <a:avLst/>
          </a:prstGeom>
        </p:spPr>
        <p:txBody>
          <a:bodyPr vert="horz" wrap="square" lIns="0" tIns="0" rIns="0" bIns="0" rtlCol="0">
            <a:spAutoFit/>
          </a:bodyPr>
          <a:lstStyle/>
          <a:p>
            <a:pPr marL="32851">
              <a:lnSpc>
                <a:spcPts val="1520"/>
              </a:lnSpc>
            </a:pPr>
            <a:r>
              <a:rPr sz="1271" spc="-9" dirty="0">
                <a:latin typeface="Arial"/>
                <a:cs typeface="Arial"/>
              </a:rPr>
              <a:t>Source </a:t>
            </a:r>
            <a:r>
              <a:rPr sz="1271" spc="-5" dirty="0">
                <a:latin typeface="Arial"/>
                <a:cs typeface="Arial"/>
              </a:rPr>
              <a:t>data: </a:t>
            </a:r>
            <a:r>
              <a:rPr sz="1271" spc="-9" dirty="0">
                <a:latin typeface="Arial"/>
                <a:cs typeface="Arial"/>
              </a:rPr>
              <a:t>Landsat </a:t>
            </a:r>
            <a:r>
              <a:rPr sz="1271" spc="-5" dirty="0">
                <a:latin typeface="Arial"/>
                <a:cs typeface="Arial"/>
              </a:rPr>
              <a:t>5 TM &amp; </a:t>
            </a:r>
            <a:r>
              <a:rPr sz="1271" spc="-9" dirty="0">
                <a:latin typeface="Arial"/>
                <a:cs typeface="Arial"/>
              </a:rPr>
              <a:t>Landsat </a:t>
            </a:r>
            <a:r>
              <a:rPr sz="1271" spc="-5" dirty="0">
                <a:latin typeface="Arial"/>
                <a:cs typeface="Arial"/>
              </a:rPr>
              <a:t>7 ETM+,</a:t>
            </a:r>
            <a:r>
              <a:rPr sz="1271" spc="9" dirty="0">
                <a:latin typeface="Arial"/>
                <a:cs typeface="Arial"/>
              </a:rPr>
              <a:t> </a:t>
            </a:r>
            <a:r>
              <a:rPr sz="1271" spc="-9" dirty="0">
                <a:latin typeface="Arial"/>
                <a:cs typeface="Arial"/>
              </a:rPr>
              <a:t>or</a:t>
            </a:r>
            <a:endParaRPr sz="1271">
              <a:latin typeface="Arial"/>
              <a:cs typeface="Arial"/>
            </a:endParaRPr>
          </a:p>
          <a:p>
            <a:pPr marL="32851" marR="95094">
              <a:lnSpc>
                <a:spcPts val="1516"/>
              </a:lnSpc>
              <a:spcBef>
                <a:spcPts val="54"/>
              </a:spcBef>
            </a:pPr>
            <a:r>
              <a:rPr sz="1271" spc="-5" dirty="0">
                <a:latin typeface="Arial"/>
                <a:cs typeface="Arial"/>
              </a:rPr>
              <a:t>SPOT 2,4,5 </a:t>
            </a:r>
            <a:r>
              <a:rPr sz="1271" spc="-9" dirty="0">
                <a:latin typeface="Arial"/>
                <a:cs typeface="Arial"/>
              </a:rPr>
              <a:t>(10/20m </a:t>
            </a:r>
            <a:r>
              <a:rPr sz="1271" spc="-5" dirty="0">
                <a:latin typeface="Arial"/>
                <a:cs typeface="Arial"/>
              </a:rPr>
              <a:t>multispectral, 5m PAN), or IRS 1C/D  PAN and</a:t>
            </a:r>
            <a:r>
              <a:rPr sz="1271" spc="-73" dirty="0">
                <a:latin typeface="Arial"/>
                <a:cs typeface="Arial"/>
              </a:rPr>
              <a:t> </a:t>
            </a:r>
            <a:r>
              <a:rPr sz="1271" spc="-5" dirty="0">
                <a:latin typeface="Arial"/>
                <a:cs typeface="Arial"/>
              </a:rPr>
              <a:t>MS</a:t>
            </a:r>
            <a:endParaRPr sz="1271">
              <a:latin typeface="Arial"/>
              <a:cs typeface="Arial"/>
            </a:endParaRPr>
          </a:p>
          <a:p>
            <a:pPr marL="11527" marR="212664">
              <a:spcBef>
                <a:spcPts val="935"/>
              </a:spcBef>
            </a:pPr>
            <a:r>
              <a:rPr sz="1271" spc="-9" dirty="0">
                <a:latin typeface="Arial"/>
                <a:cs typeface="Arial"/>
              </a:rPr>
              <a:t>Scale 1:50.000 </a:t>
            </a:r>
            <a:r>
              <a:rPr sz="1271" spc="-5" dirty="0">
                <a:latin typeface="Arial"/>
                <a:cs typeface="Arial"/>
              </a:rPr>
              <a:t>; MMU = 1 ha (artificial </a:t>
            </a:r>
            <a:r>
              <a:rPr sz="1271" spc="-9" dirty="0">
                <a:latin typeface="Arial"/>
                <a:cs typeface="Arial"/>
              </a:rPr>
              <a:t>surface) </a:t>
            </a:r>
            <a:r>
              <a:rPr sz="1271" spc="-5" dirty="0">
                <a:latin typeface="Arial"/>
                <a:cs typeface="Arial"/>
              </a:rPr>
              <a:t>and 5 </a:t>
            </a:r>
            <a:r>
              <a:rPr sz="1271" spc="-9" dirty="0">
                <a:latin typeface="Arial"/>
                <a:cs typeface="Arial"/>
              </a:rPr>
              <a:t>ha  </a:t>
            </a:r>
            <a:r>
              <a:rPr sz="1271" spc="-5" dirty="0">
                <a:latin typeface="Arial"/>
                <a:cs typeface="Arial"/>
              </a:rPr>
              <a:t>(non</a:t>
            </a:r>
            <a:r>
              <a:rPr sz="1271" spc="-54" dirty="0">
                <a:latin typeface="Arial"/>
                <a:cs typeface="Arial"/>
              </a:rPr>
              <a:t> </a:t>
            </a:r>
            <a:r>
              <a:rPr sz="1271" spc="-9" dirty="0">
                <a:latin typeface="Arial"/>
                <a:cs typeface="Arial"/>
              </a:rPr>
              <a:t>artificial);</a:t>
            </a:r>
            <a:endParaRPr sz="1271">
              <a:latin typeface="Arial"/>
              <a:cs typeface="Arial"/>
            </a:endParaRPr>
          </a:p>
          <a:p>
            <a:pPr marL="1318058">
              <a:spcBef>
                <a:spcPts val="653"/>
              </a:spcBef>
            </a:pPr>
            <a:r>
              <a:rPr sz="1271" b="1" spc="-9" dirty="0">
                <a:latin typeface="Arial"/>
                <a:cs typeface="Arial"/>
              </a:rPr>
              <a:t>Source:</a:t>
            </a:r>
            <a:r>
              <a:rPr sz="1271" b="1" spc="32" dirty="0">
                <a:latin typeface="Arial"/>
                <a:cs typeface="Arial"/>
              </a:rPr>
              <a:t> </a:t>
            </a:r>
            <a:r>
              <a:rPr sz="1271" b="1" spc="-9" dirty="0">
                <a:latin typeface="Arial"/>
                <a:cs typeface="Arial"/>
                <a:hlinkClick r:id="rId4"/>
              </a:rPr>
              <a:t>http://www.gmes-gseland.info</a:t>
            </a:r>
            <a:endParaRPr sz="1271">
              <a:latin typeface="Arial"/>
              <a:cs typeface="Arial"/>
            </a:endParaRPr>
          </a:p>
        </p:txBody>
      </p:sp>
    </p:spTree>
    <p:extLst>
      <p:ext uri="{BB962C8B-B14F-4D97-AF65-F5344CB8AC3E}">
        <p14:creationId xmlns:p14="http://schemas.microsoft.com/office/powerpoint/2010/main" val="7680551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46748" y="1531121"/>
            <a:ext cx="3376902" cy="3349930"/>
          </a:xfrm>
          <a:prstGeom prst="rect">
            <a:avLst/>
          </a:prstGeom>
          <a:blipFill>
            <a:blip r:embed="rId2" cstate="print"/>
            <a:stretch>
              <a:fillRect/>
            </a:stretch>
          </a:blipFill>
        </p:spPr>
        <p:txBody>
          <a:bodyPr wrap="square" lIns="0" tIns="0" rIns="0" bIns="0" rtlCol="0"/>
          <a:lstStyle/>
          <a:p>
            <a:endParaRPr sz="1634"/>
          </a:p>
        </p:txBody>
      </p:sp>
      <p:sp>
        <p:nvSpPr>
          <p:cNvPr id="3" name="object 3"/>
          <p:cNvSpPr/>
          <p:nvPr/>
        </p:nvSpPr>
        <p:spPr>
          <a:xfrm>
            <a:off x="5613415" y="1221299"/>
            <a:ext cx="2349931" cy="2760720"/>
          </a:xfrm>
          <a:prstGeom prst="rect">
            <a:avLst/>
          </a:prstGeom>
          <a:blipFill>
            <a:blip r:embed="rId3" cstate="print"/>
            <a:stretch>
              <a:fillRect/>
            </a:stretch>
          </a:blipFill>
        </p:spPr>
        <p:txBody>
          <a:bodyPr wrap="square" lIns="0" tIns="0" rIns="0" bIns="0" rtlCol="0"/>
          <a:lstStyle/>
          <a:p>
            <a:endParaRPr sz="1634"/>
          </a:p>
        </p:txBody>
      </p:sp>
      <p:sp>
        <p:nvSpPr>
          <p:cNvPr id="4" name="object 4"/>
          <p:cNvSpPr/>
          <p:nvPr/>
        </p:nvSpPr>
        <p:spPr>
          <a:xfrm>
            <a:off x="8051175" y="1291148"/>
            <a:ext cx="1809820" cy="2669432"/>
          </a:xfrm>
          <a:prstGeom prst="rect">
            <a:avLst/>
          </a:prstGeom>
          <a:blipFill>
            <a:blip r:embed="rId4" cstate="print"/>
            <a:stretch>
              <a:fillRect/>
            </a:stretch>
          </a:blipFill>
        </p:spPr>
        <p:txBody>
          <a:bodyPr wrap="square" lIns="0" tIns="0" rIns="0" bIns="0" rtlCol="0"/>
          <a:lstStyle/>
          <a:p>
            <a:endParaRPr sz="1634"/>
          </a:p>
        </p:txBody>
      </p:sp>
      <p:sp>
        <p:nvSpPr>
          <p:cNvPr id="5" name="object 5"/>
          <p:cNvSpPr txBox="1"/>
          <p:nvPr/>
        </p:nvSpPr>
        <p:spPr>
          <a:xfrm>
            <a:off x="2018896" y="1126556"/>
            <a:ext cx="2363417" cy="251479"/>
          </a:xfrm>
          <a:prstGeom prst="rect">
            <a:avLst/>
          </a:prstGeom>
        </p:spPr>
        <p:txBody>
          <a:bodyPr vert="horz" wrap="square" lIns="0" tIns="0" rIns="0" bIns="0" rtlCol="0">
            <a:spAutoFit/>
          </a:bodyPr>
          <a:lstStyle/>
          <a:p>
            <a:pPr marL="11527"/>
            <a:r>
              <a:rPr sz="1634" b="1" spc="-5" dirty="0">
                <a:latin typeface="Arial"/>
                <a:cs typeface="Arial"/>
              </a:rPr>
              <a:t>GSE Land </a:t>
            </a:r>
            <a:r>
              <a:rPr sz="1634" b="1" dirty="0">
                <a:latin typeface="Arial"/>
                <a:cs typeface="Arial"/>
              </a:rPr>
              <a:t>- </a:t>
            </a:r>
            <a:r>
              <a:rPr sz="1634" b="1" spc="-5" dirty="0">
                <a:latin typeface="Arial"/>
                <a:cs typeface="Arial"/>
              </a:rPr>
              <a:t>Urban</a:t>
            </a:r>
            <a:r>
              <a:rPr sz="1634" b="1" spc="-54" dirty="0">
                <a:latin typeface="Arial"/>
                <a:cs typeface="Arial"/>
              </a:rPr>
              <a:t> </a:t>
            </a:r>
            <a:r>
              <a:rPr sz="1634" b="1" spc="-9" dirty="0">
                <a:latin typeface="Arial"/>
                <a:cs typeface="Arial"/>
              </a:rPr>
              <a:t>Atlas</a:t>
            </a:r>
            <a:endParaRPr sz="1634">
              <a:latin typeface="Arial"/>
              <a:cs typeface="Arial"/>
            </a:endParaRPr>
          </a:p>
        </p:txBody>
      </p:sp>
      <p:sp>
        <p:nvSpPr>
          <p:cNvPr id="6" name="object 6"/>
          <p:cNvSpPr txBox="1"/>
          <p:nvPr/>
        </p:nvSpPr>
        <p:spPr>
          <a:xfrm>
            <a:off x="2018896" y="4095886"/>
            <a:ext cx="8223837" cy="2049664"/>
          </a:xfrm>
          <a:prstGeom prst="rect">
            <a:avLst/>
          </a:prstGeom>
        </p:spPr>
        <p:txBody>
          <a:bodyPr vert="horz" wrap="square" lIns="0" tIns="0" rIns="0" bIns="0" rtlCol="0">
            <a:spAutoFit/>
          </a:bodyPr>
          <a:lstStyle/>
          <a:p>
            <a:pPr marL="11527"/>
            <a:r>
              <a:rPr sz="1271" spc="-9" dirty="0">
                <a:latin typeface="Arial"/>
                <a:cs typeface="Arial"/>
              </a:rPr>
              <a:t>Madrid</a:t>
            </a:r>
            <a:endParaRPr sz="1271">
              <a:latin typeface="Arial"/>
              <a:cs typeface="Arial"/>
            </a:endParaRPr>
          </a:p>
          <a:p>
            <a:pPr marL="11527" marR="4520125">
              <a:lnSpc>
                <a:spcPct val="176400"/>
              </a:lnSpc>
              <a:spcBef>
                <a:spcPts val="1076"/>
              </a:spcBef>
            </a:pPr>
            <a:r>
              <a:rPr sz="1271" spc="-5" dirty="0">
                <a:latin typeface="Arial"/>
                <a:cs typeface="Arial"/>
              </a:rPr>
              <a:t>Source data: SPOT 5 – XS </a:t>
            </a:r>
            <a:r>
              <a:rPr sz="1271" spc="-9" dirty="0">
                <a:latin typeface="Arial"/>
                <a:cs typeface="Arial"/>
              </a:rPr>
              <a:t>(10m) </a:t>
            </a:r>
            <a:r>
              <a:rPr sz="1271" spc="-5" dirty="0">
                <a:latin typeface="Arial"/>
                <a:cs typeface="Arial"/>
              </a:rPr>
              <a:t>and -PAN (2,5 </a:t>
            </a:r>
            <a:r>
              <a:rPr sz="1271" spc="-9" dirty="0">
                <a:latin typeface="Arial"/>
                <a:cs typeface="Arial"/>
              </a:rPr>
              <a:t>m)  Scale 1:10.000 </a:t>
            </a:r>
            <a:r>
              <a:rPr sz="1271" spc="-5" dirty="0">
                <a:latin typeface="Arial"/>
                <a:cs typeface="Arial"/>
              </a:rPr>
              <a:t>; </a:t>
            </a:r>
            <a:r>
              <a:rPr sz="1271" spc="-9" dirty="0">
                <a:latin typeface="Arial"/>
                <a:cs typeface="Arial"/>
              </a:rPr>
              <a:t>MMU </a:t>
            </a:r>
            <a:r>
              <a:rPr sz="1271" spc="-5" dirty="0">
                <a:latin typeface="Arial"/>
                <a:cs typeface="Arial"/>
              </a:rPr>
              <a:t>= 0,25 ha ; MDL = 10</a:t>
            </a:r>
            <a:r>
              <a:rPr sz="1271" spc="5" dirty="0">
                <a:latin typeface="Arial"/>
                <a:cs typeface="Arial"/>
              </a:rPr>
              <a:t> </a:t>
            </a:r>
            <a:r>
              <a:rPr sz="1271" spc="-5" dirty="0">
                <a:latin typeface="Arial"/>
                <a:cs typeface="Arial"/>
              </a:rPr>
              <a:t>m</a:t>
            </a:r>
            <a:endParaRPr sz="1271">
              <a:latin typeface="Arial"/>
              <a:cs typeface="Arial"/>
            </a:endParaRPr>
          </a:p>
          <a:p>
            <a:pPr marL="11527">
              <a:spcBef>
                <a:spcPts val="790"/>
              </a:spcBef>
            </a:pPr>
            <a:r>
              <a:rPr sz="1271" spc="-9" dirty="0">
                <a:latin typeface="Arial"/>
                <a:cs typeface="Arial"/>
              </a:rPr>
              <a:t>Pre-processing, geocoding, segmentation, -classification, visual </a:t>
            </a:r>
            <a:r>
              <a:rPr sz="1271" spc="-5" dirty="0">
                <a:latin typeface="Arial"/>
                <a:cs typeface="Arial"/>
              </a:rPr>
              <a:t>interpretation, accuracy</a:t>
            </a:r>
            <a:r>
              <a:rPr sz="1271" spc="200" dirty="0">
                <a:latin typeface="Arial"/>
                <a:cs typeface="Arial"/>
              </a:rPr>
              <a:t> </a:t>
            </a:r>
            <a:r>
              <a:rPr sz="1271" spc="-9" dirty="0">
                <a:latin typeface="Arial"/>
                <a:cs typeface="Arial"/>
              </a:rPr>
              <a:t>assessment</a:t>
            </a:r>
            <a:endParaRPr sz="1271">
              <a:latin typeface="Arial"/>
              <a:cs typeface="Arial"/>
            </a:endParaRPr>
          </a:p>
          <a:p>
            <a:pPr>
              <a:spcBef>
                <a:spcPts val="27"/>
              </a:spcBef>
            </a:pPr>
            <a:endParaRPr sz="1135">
              <a:latin typeface="Times New Roman"/>
              <a:cs typeface="Times New Roman"/>
            </a:endParaRPr>
          </a:p>
          <a:p>
            <a:pPr marL="11527"/>
            <a:r>
              <a:rPr sz="1271" spc="-5" dirty="0">
                <a:latin typeface="Arial"/>
                <a:cs typeface="Arial"/>
              </a:rPr>
              <a:t>The basic </a:t>
            </a:r>
            <a:r>
              <a:rPr sz="1271" spc="-9" dirty="0">
                <a:latin typeface="Arial"/>
                <a:cs typeface="Arial"/>
              </a:rPr>
              <a:t>urban </a:t>
            </a:r>
            <a:r>
              <a:rPr sz="1271" spc="-5" dirty="0">
                <a:latin typeface="Arial"/>
                <a:cs typeface="Arial"/>
              </a:rPr>
              <a:t>land use </a:t>
            </a:r>
            <a:r>
              <a:rPr sz="1271" spc="-9" dirty="0">
                <a:latin typeface="Arial"/>
                <a:cs typeface="Arial"/>
              </a:rPr>
              <a:t>information </a:t>
            </a:r>
            <a:r>
              <a:rPr sz="1271" spc="-5" dirty="0">
                <a:latin typeface="Arial"/>
                <a:cs typeface="Arial"/>
              </a:rPr>
              <a:t>is </a:t>
            </a:r>
            <a:r>
              <a:rPr sz="1271" spc="-9" dirty="0">
                <a:latin typeface="Arial"/>
                <a:cs typeface="Arial"/>
              </a:rPr>
              <a:t>enhanced </a:t>
            </a:r>
            <a:r>
              <a:rPr sz="1271" spc="-5" dirty="0">
                <a:latin typeface="Arial"/>
                <a:cs typeface="Arial"/>
              </a:rPr>
              <a:t>by soil </a:t>
            </a:r>
            <a:r>
              <a:rPr sz="1271" spc="-9" dirty="0">
                <a:latin typeface="Arial"/>
                <a:cs typeface="Arial"/>
              </a:rPr>
              <a:t>sealing mapping </a:t>
            </a:r>
            <a:r>
              <a:rPr sz="1271" spc="-5" dirty="0">
                <a:latin typeface="Arial"/>
                <a:cs typeface="Arial"/>
              </a:rPr>
              <a:t>(up to 11</a:t>
            </a:r>
            <a:r>
              <a:rPr sz="1271" spc="123" dirty="0">
                <a:latin typeface="Arial"/>
                <a:cs typeface="Arial"/>
              </a:rPr>
              <a:t> </a:t>
            </a:r>
            <a:r>
              <a:rPr sz="1271" spc="-9" dirty="0">
                <a:latin typeface="Arial"/>
                <a:cs typeface="Arial"/>
              </a:rPr>
              <a:t>classes).</a:t>
            </a:r>
            <a:endParaRPr sz="1271">
              <a:latin typeface="Arial"/>
              <a:cs typeface="Arial"/>
            </a:endParaRPr>
          </a:p>
          <a:p>
            <a:pPr>
              <a:spcBef>
                <a:spcPts val="18"/>
              </a:spcBef>
            </a:pPr>
            <a:endParaRPr sz="1044">
              <a:latin typeface="Times New Roman"/>
              <a:cs typeface="Times New Roman"/>
            </a:endParaRPr>
          </a:p>
          <a:p>
            <a:pPr marL="5283180"/>
            <a:r>
              <a:rPr sz="1271" b="1" spc="-9" dirty="0">
                <a:latin typeface="Arial"/>
                <a:cs typeface="Arial"/>
              </a:rPr>
              <a:t>Source:</a:t>
            </a:r>
            <a:r>
              <a:rPr sz="1271" b="1" spc="32" dirty="0">
                <a:latin typeface="Arial"/>
                <a:cs typeface="Arial"/>
              </a:rPr>
              <a:t> </a:t>
            </a:r>
            <a:r>
              <a:rPr sz="1271" b="1" spc="-9" dirty="0">
                <a:latin typeface="Arial"/>
                <a:cs typeface="Arial"/>
                <a:hlinkClick r:id="rId5"/>
              </a:rPr>
              <a:t>http://www.gmes-gseland.info</a:t>
            </a:r>
            <a:endParaRPr sz="1271">
              <a:latin typeface="Arial"/>
              <a:cs typeface="Arial"/>
            </a:endParaRPr>
          </a:p>
        </p:txBody>
      </p:sp>
    </p:spTree>
    <p:extLst>
      <p:ext uri="{BB962C8B-B14F-4D97-AF65-F5344CB8AC3E}">
        <p14:creationId xmlns:p14="http://schemas.microsoft.com/office/powerpoint/2010/main" val="33928378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333326" y="1633472"/>
            <a:ext cx="2377432" cy="1587828"/>
          </a:xfrm>
          <a:prstGeom prst="rect">
            <a:avLst/>
          </a:prstGeom>
          <a:blipFill>
            <a:blip r:embed="rId2" cstate="print"/>
            <a:stretch>
              <a:fillRect/>
            </a:stretch>
          </a:blipFill>
        </p:spPr>
        <p:txBody>
          <a:bodyPr wrap="square" lIns="0" tIns="0" rIns="0" bIns="0" rtlCol="0"/>
          <a:lstStyle/>
          <a:p>
            <a:endParaRPr sz="1634"/>
          </a:p>
        </p:txBody>
      </p:sp>
      <p:sp>
        <p:nvSpPr>
          <p:cNvPr id="3" name="object 3"/>
          <p:cNvSpPr/>
          <p:nvPr/>
        </p:nvSpPr>
        <p:spPr>
          <a:xfrm>
            <a:off x="6584370" y="5088521"/>
            <a:ext cx="683263" cy="914937"/>
          </a:xfrm>
          <a:prstGeom prst="rect">
            <a:avLst/>
          </a:prstGeom>
          <a:blipFill>
            <a:blip r:embed="rId3" cstate="print"/>
            <a:stretch>
              <a:fillRect/>
            </a:stretch>
          </a:blipFill>
        </p:spPr>
        <p:txBody>
          <a:bodyPr wrap="square" lIns="0" tIns="0" rIns="0" bIns="0" rtlCol="0"/>
          <a:lstStyle/>
          <a:p>
            <a:endParaRPr sz="1634"/>
          </a:p>
        </p:txBody>
      </p:sp>
      <p:sp>
        <p:nvSpPr>
          <p:cNvPr id="4" name="object 4"/>
          <p:cNvSpPr/>
          <p:nvPr/>
        </p:nvSpPr>
        <p:spPr>
          <a:xfrm>
            <a:off x="4895573" y="2578839"/>
            <a:ext cx="2385466" cy="1591977"/>
          </a:xfrm>
          <a:prstGeom prst="rect">
            <a:avLst/>
          </a:prstGeom>
          <a:blipFill>
            <a:blip r:embed="rId4" cstate="print"/>
            <a:stretch>
              <a:fillRect/>
            </a:stretch>
          </a:blipFill>
        </p:spPr>
        <p:txBody>
          <a:bodyPr wrap="square" lIns="0" tIns="0" rIns="0" bIns="0" rtlCol="0"/>
          <a:lstStyle/>
          <a:p>
            <a:endParaRPr sz="1634"/>
          </a:p>
        </p:txBody>
      </p:sp>
      <p:sp>
        <p:nvSpPr>
          <p:cNvPr id="5" name="object 5"/>
          <p:cNvSpPr/>
          <p:nvPr/>
        </p:nvSpPr>
        <p:spPr>
          <a:xfrm>
            <a:off x="7522130" y="4100277"/>
            <a:ext cx="2384071" cy="1591977"/>
          </a:xfrm>
          <a:prstGeom prst="rect">
            <a:avLst/>
          </a:prstGeom>
          <a:blipFill>
            <a:blip r:embed="rId5" cstate="print"/>
            <a:stretch>
              <a:fillRect/>
            </a:stretch>
          </a:blipFill>
        </p:spPr>
        <p:txBody>
          <a:bodyPr wrap="square" lIns="0" tIns="0" rIns="0" bIns="0" rtlCol="0"/>
          <a:lstStyle/>
          <a:p>
            <a:endParaRPr sz="1634"/>
          </a:p>
        </p:txBody>
      </p:sp>
      <p:sp>
        <p:nvSpPr>
          <p:cNvPr id="6" name="object 6"/>
          <p:cNvSpPr txBox="1"/>
          <p:nvPr/>
        </p:nvSpPr>
        <p:spPr>
          <a:xfrm>
            <a:off x="7773386" y="3437068"/>
            <a:ext cx="841402" cy="167610"/>
          </a:xfrm>
          <a:prstGeom prst="rect">
            <a:avLst/>
          </a:prstGeom>
        </p:spPr>
        <p:txBody>
          <a:bodyPr vert="horz" wrap="square" lIns="0" tIns="0" rIns="0" bIns="0" rtlCol="0">
            <a:spAutoFit/>
          </a:bodyPr>
          <a:lstStyle/>
          <a:p>
            <a:pPr marL="11527"/>
            <a:r>
              <a:rPr sz="1089" spc="-5" dirty="0">
                <a:latin typeface="Arial"/>
                <a:cs typeface="Arial"/>
              </a:rPr>
              <a:t>Urban</a:t>
            </a:r>
            <a:r>
              <a:rPr sz="1089" spc="-73" dirty="0">
                <a:latin typeface="Arial"/>
                <a:cs typeface="Arial"/>
              </a:rPr>
              <a:t> </a:t>
            </a:r>
            <a:r>
              <a:rPr sz="1089" spc="-9" dirty="0">
                <a:latin typeface="Arial"/>
                <a:cs typeface="Arial"/>
              </a:rPr>
              <a:t>outline</a:t>
            </a:r>
            <a:endParaRPr sz="1089">
              <a:latin typeface="Arial"/>
              <a:cs typeface="Arial"/>
            </a:endParaRPr>
          </a:p>
        </p:txBody>
      </p:sp>
      <p:sp>
        <p:nvSpPr>
          <p:cNvPr id="7" name="object 7"/>
          <p:cNvSpPr/>
          <p:nvPr/>
        </p:nvSpPr>
        <p:spPr>
          <a:xfrm>
            <a:off x="7379655" y="3398340"/>
            <a:ext cx="1307054" cy="0"/>
          </a:xfrm>
          <a:custGeom>
            <a:avLst/>
            <a:gdLst/>
            <a:ahLst/>
            <a:cxnLst/>
            <a:rect l="l" t="t" r="r" b="b"/>
            <a:pathLst>
              <a:path w="1440179">
                <a:moveTo>
                  <a:pt x="0" y="0"/>
                </a:moveTo>
                <a:lnTo>
                  <a:pt x="1440192" y="0"/>
                </a:lnTo>
              </a:path>
            </a:pathLst>
          </a:custGeom>
          <a:ln w="12700">
            <a:solidFill>
              <a:srgbClr val="DDDDDD"/>
            </a:solidFill>
          </a:ln>
        </p:spPr>
        <p:txBody>
          <a:bodyPr wrap="square" lIns="0" tIns="0" rIns="0" bIns="0" rtlCol="0"/>
          <a:lstStyle/>
          <a:p>
            <a:endParaRPr sz="1634"/>
          </a:p>
        </p:txBody>
      </p:sp>
      <p:sp>
        <p:nvSpPr>
          <p:cNvPr id="8" name="object 8"/>
          <p:cNvSpPr/>
          <p:nvPr/>
        </p:nvSpPr>
        <p:spPr>
          <a:xfrm>
            <a:off x="7379655" y="3646612"/>
            <a:ext cx="1307054" cy="0"/>
          </a:xfrm>
          <a:custGeom>
            <a:avLst/>
            <a:gdLst/>
            <a:ahLst/>
            <a:cxnLst/>
            <a:rect l="l" t="t" r="r" b="b"/>
            <a:pathLst>
              <a:path w="1440179">
                <a:moveTo>
                  <a:pt x="0" y="0"/>
                </a:moveTo>
                <a:lnTo>
                  <a:pt x="1440192" y="0"/>
                </a:lnTo>
              </a:path>
            </a:pathLst>
          </a:custGeom>
          <a:ln w="12700">
            <a:solidFill>
              <a:srgbClr val="DDDDDD"/>
            </a:solidFill>
          </a:ln>
        </p:spPr>
        <p:txBody>
          <a:bodyPr wrap="square" lIns="0" tIns="0" rIns="0" bIns="0" rtlCol="0"/>
          <a:lstStyle/>
          <a:p>
            <a:endParaRPr sz="1634"/>
          </a:p>
        </p:txBody>
      </p:sp>
      <p:sp>
        <p:nvSpPr>
          <p:cNvPr id="9" name="object 9"/>
          <p:cNvSpPr/>
          <p:nvPr/>
        </p:nvSpPr>
        <p:spPr>
          <a:xfrm>
            <a:off x="7379655" y="3398340"/>
            <a:ext cx="0" cy="248386"/>
          </a:xfrm>
          <a:custGeom>
            <a:avLst/>
            <a:gdLst/>
            <a:ahLst/>
            <a:cxnLst/>
            <a:rect l="l" t="t" r="r" b="b"/>
            <a:pathLst>
              <a:path h="273685">
                <a:moveTo>
                  <a:pt x="0" y="0"/>
                </a:moveTo>
                <a:lnTo>
                  <a:pt x="0" y="273558"/>
                </a:lnTo>
              </a:path>
            </a:pathLst>
          </a:custGeom>
          <a:ln w="12700">
            <a:solidFill>
              <a:srgbClr val="DDDDDD"/>
            </a:solidFill>
          </a:ln>
        </p:spPr>
        <p:txBody>
          <a:bodyPr wrap="square" lIns="0" tIns="0" rIns="0" bIns="0" rtlCol="0"/>
          <a:lstStyle/>
          <a:p>
            <a:endParaRPr sz="1634"/>
          </a:p>
        </p:txBody>
      </p:sp>
      <p:sp>
        <p:nvSpPr>
          <p:cNvPr id="10" name="object 10"/>
          <p:cNvSpPr/>
          <p:nvPr/>
        </p:nvSpPr>
        <p:spPr>
          <a:xfrm>
            <a:off x="8686721" y="3398340"/>
            <a:ext cx="0" cy="248386"/>
          </a:xfrm>
          <a:custGeom>
            <a:avLst/>
            <a:gdLst/>
            <a:ahLst/>
            <a:cxnLst/>
            <a:rect l="l" t="t" r="r" b="b"/>
            <a:pathLst>
              <a:path h="273685">
                <a:moveTo>
                  <a:pt x="0" y="0"/>
                </a:moveTo>
                <a:lnTo>
                  <a:pt x="0" y="273558"/>
                </a:lnTo>
              </a:path>
            </a:pathLst>
          </a:custGeom>
          <a:ln w="12700">
            <a:solidFill>
              <a:srgbClr val="DDDDDD"/>
            </a:solidFill>
          </a:ln>
        </p:spPr>
        <p:txBody>
          <a:bodyPr wrap="square" lIns="0" tIns="0" rIns="0" bIns="0" rtlCol="0"/>
          <a:lstStyle/>
          <a:p>
            <a:endParaRPr sz="1634"/>
          </a:p>
        </p:txBody>
      </p:sp>
      <p:sp>
        <p:nvSpPr>
          <p:cNvPr id="11" name="object 11"/>
          <p:cNvSpPr/>
          <p:nvPr/>
        </p:nvSpPr>
        <p:spPr>
          <a:xfrm>
            <a:off x="7701244" y="3398340"/>
            <a:ext cx="0" cy="248386"/>
          </a:xfrm>
          <a:custGeom>
            <a:avLst/>
            <a:gdLst/>
            <a:ahLst/>
            <a:cxnLst/>
            <a:rect l="l" t="t" r="r" b="b"/>
            <a:pathLst>
              <a:path h="273685">
                <a:moveTo>
                  <a:pt x="0" y="0"/>
                </a:moveTo>
                <a:lnTo>
                  <a:pt x="0" y="273558"/>
                </a:lnTo>
              </a:path>
            </a:pathLst>
          </a:custGeom>
          <a:ln w="12700">
            <a:solidFill>
              <a:srgbClr val="DDDDDD"/>
            </a:solidFill>
          </a:ln>
        </p:spPr>
        <p:txBody>
          <a:bodyPr wrap="square" lIns="0" tIns="0" rIns="0" bIns="0" rtlCol="0"/>
          <a:lstStyle/>
          <a:p>
            <a:endParaRPr sz="1634"/>
          </a:p>
        </p:txBody>
      </p:sp>
      <p:sp>
        <p:nvSpPr>
          <p:cNvPr id="12" name="object 12"/>
          <p:cNvSpPr/>
          <p:nvPr/>
        </p:nvSpPr>
        <p:spPr>
          <a:xfrm>
            <a:off x="7430141" y="3457815"/>
            <a:ext cx="193061" cy="96243"/>
          </a:xfrm>
          <a:custGeom>
            <a:avLst/>
            <a:gdLst/>
            <a:ahLst/>
            <a:cxnLst/>
            <a:rect l="l" t="t" r="r" b="b"/>
            <a:pathLst>
              <a:path w="212725" h="106045">
                <a:moveTo>
                  <a:pt x="0" y="105917"/>
                </a:moveTo>
                <a:lnTo>
                  <a:pt x="76961" y="0"/>
                </a:lnTo>
                <a:lnTo>
                  <a:pt x="144792" y="105917"/>
                </a:lnTo>
                <a:lnTo>
                  <a:pt x="212598" y="0"/>
                </a:lnTo>
              </a:path>
            </a:pathLst>
          </a:custGeom>
          <a:ln w="38100">
            <a:solidFill>
              <a:srgbClr val="FF0000"/>
            </a:solidFill>
          </a:ln>
        </p:spPr>
        <p:txBody>
          <a:bodyPr wrap="square" lIns="0" tIns="0" rIns="0" bIns="0" rtlCol="0"/>
          <a:lstStyle/>
          <a:p>
            <a:endParaRPr sz="1634"/>
          </a:p>
        </p:txBody>
      </p:sp>
      <p:sp>
        <p:nvSpPr>
          <p:cNvPr id="13" name="object 13"/>
          <p:cNvSpPr txBox="1"/>
          <p:nvPr/>
        </p:nvSpPr>
        <p:spPr>
          <a:xfrm>
            <a:off x="6282157" y="4862379"/>
            <a:ext cx="1111111" cy="200780"/>
          </a:xfrm>
          <a:prstGeom prst="rect">
            <a:avLst/>
          </a:prstGeom>
          <a:ln w="12700">
            <a:solidFill>
              <a:srgbClr val="DDDDDD"/>
            </a:solidFill>
          </a:ln>
        </p:spPr>
        <p:txBody>
          <a:bodyPr vert="horz" wrap="square" lIns="0" tIns="32849" rIns="0" bIns="0" rtlCol="0">
            <a:spAutoFit/>
          </a:bodyPr>
          <a:lstStyle/>
          <a:p>
            <a:pPr marL="77804">
              <a:spcBef>
                <a:spcPts val="259"/>
              </a:spcBef>
            </a:pPr>
            <a:r>
              <a:rPr sz="1089" spc="-9" dirty="0">
                <a:latin typeface="Arial"/>
                <a:cs typeface="Arial"/>
              </a:rPr>
              <a:t>Sealing</a:t>
            </a:r>
            <a:r>
              <a:rPr sz="1089" spc="-41" dirty="0">
                <a:latin typeface="Arial"/>
                <a:cs typeface="Arial"/>
              </a:rPr>
              <a:t> </a:t>
            </a:r>
            <a:r>
              <a:rPr sz="1089" spc="-9" dirty="0">
                <a:latin typeface="Arial"/>
                <a:cs typeface="Arial"/>
              </a:rPr>
              <a:t>levels</a:t>
            </a:r>
            <a:endParaRPr sz="1089">
              <a:latin typeface="Arial"/>
              <a:cs typeface="Arial"/>
            </a:endParaRPr>
          </a:p>
        </p:txBody>
      </p:sp>
      <p:sp>
        <p:nvSpPr>
          <p:cNvPr id="14" name="object 14"/>
          <p:cNvSpPr txBox="1"/>
          <p:nvPr/>
        </p:nvSpPr>
        <p:spPr>
          <a:xfrm>
            <a:off x="4815352" y="1771785"/>
            <a:ext cx="1569272" cy="200780"/>
          </a:xfrm>
          <a:prstGeom prst="rect">
            <a:avLst/>
          </a:prstGeom>
          <a:ln w="12700">
            <a:solidFill>
              <a:srgbClr val="DDDDDD"/>
            </a:solidFill>
          </a:ln>
        </p:spPr>
        <p:txBody>
          <a:bodyPr vert="horz" wrap="square" lIns="0" tIns="32849" rIns="0" bIns="0" rtlCol="0">
            <a:spAutoFit/>
          </a:bodyPr>
          <a:lstStyle/>
          <a:p>
            <a:pPr marL="77804">
              <a:spcBef>
                <a:spcPts val="259"/>
              </a:spcBef>
            </a:pPr>
            <a:r>
              <a:rPr sz="1089" spc="-5" dirty="0">
                <a:latin typeface="Arial"/>
                <a:cs typeface="Arial"/>
              </a:rPr>
              <a:t>Spot-5 satellite</a:t>
            </a:r>
            <a:r>
              <a:rPr sz="1089" spc="-59" dirty="0">
                <a:latin typeface="Arial"/>
                <a:cs typeface="Arial"/>
              </a:rPr>
              <a:t> </a:t>
            </a:r>
            <a:r>
              <a:rPr sz="1089" spc="-9" dirty="0">
                <a:latin typeface="Arial"/>
                <a:cs typeface="Arial"/>
              </a:rPr>
              <a:t>image</a:t>
            </a:r>
            <a:endParaRPr sz="1089">
              <a:latin typeface="Arial"/>
              <a:cs typeface="Arial"/>
            </a:endParaRPr>
          </a:p>
        </p:txBody>
      </p:sp>
      <p:sp>
        <p:nvSpPr>
          <p:cNvPr id="15" name="object 15"/>
          <p:cNvSpPr txBox="1"/>
          <p:nvPr/>
        </p:nvSpPr>
        <p:spPr>
          <a:xfrm>
            <a:off x="2018896" y="1113417"/>
            <a:ext cx="2373790" cy="251479"/>
          </a:xfrm>
          <a:prstGeom prst="rect">
            <a:avLst/>
          </a:prstGeom>
        </p:spPr>
        <p:txBody>
          <a:bodyPr vert="horz" wrap="square" lIns="0" tIns="0" rIns="0" bIns="0" rtlCol="0">
            <a:spAutoFit/>
          </a:bodyPr>
          <a:lstStyle/>
          <a:p>
            <a:pPr marL="11527"/>
            <a:r>
              <a:rPr sz="1634" b="1" spc="-5" dirty="0">
                <a:latin typeface="Arial"/>
                <a:cs typeface="Arial"/>
              </a:rPr>
              <a:t>GSE Land – soil</a:t>
            </a:r>
            <a:r>
              <a:rPr sz="1634" b="1" spc="-68" dirty="0">
                <a:latin typeface="Arial"/>
                <a:cs typeface="Arial"/>
              </a:rPr>
              <a:t> </a:t>
            </a:r>
            <a:r>
              <a:rPr sz="1634" b="1" spc="-5" dirty="0">
                <a:latin typeface="Arial"/>
                <a:cs typeface="Arial"/>
              </a:rPr>
              <a:t>sealing</a:t>
            </a:r>
            <a:endParaRPr sz="1634">
              <a:latin typeface="Arial"/>
              <a:cs typeface="Arial"/>
            </a:endParaRPr>
          </a:p>
        </p:txBody>
      </p:sp>
      <p:sp>
        <p:nvSpPr>
          <p:cNvPr id="16" name="object 16"/>
          <p:cNvSpPr txBox="1"/>
          <p:nvPr/>
        </p:nvSpPr>
        <p:spPr>
          <a:xfrm>
            <a:off x="8798974" y="5885663"/>
            <a:ext cx="1444214" cy="195566"/>
          </a:xfrm>
          <a:prstGeom prst="rect">
            <a:avLst/>
          </a:prstGeom>
        </p:spPr>
        <p:txBody>
          <a:bodyPr vert="horz" wrap="square" lIns="0" tIns="0" rIns="0" bIns="0" rtlCol="0">
            <a:spAutoFit/>
          </a:bodyPr>
          <a:lstStyle/>
          <a:p>
            <a:pPr marL="11527"/>
            <a:r>
              <a:rPr sz="1271" b="1" spc="-9" dirty="0">
                <a:latin typeface="Arial"/>
                <a:cs typeface="Arial"/>
              </a:rPr>
              <a:t>Source:</a:t>
            </a:r>
            <a:r>
              <a:rPr sz="1271" b="1" spc="-45" dirty="0">
                <a:latin typeface="Arial"/>
                <a:cs typeface="Arial"/>
              </a:rPr>
              <a:t> </a:t>
            </a:r>
            <a:r>
              <a:rPr sz="1271" b="1" spc="-9" dirty="0">
                <a:latin typeface="Arial"/>
                <a:cs typeface="Arial"/>
              </a:rPr>
              <a:t>GSE-Land</a:t>
            </a:r>
            <a:endParaRPr sz="1271">
              <a:latin typeface="Arial"/>
              <a:cs typeface="Arial"/>
            </a:endParaRPr>
          </a:p>
        </p:txBody>
      </p:sp>
    </p:spTree>
    <p:extLst>
      <p:ext uri="{BB962C8B-B14F-4D97-AF65-F5344CB8AC3E}">
        <p14:creationId xmlns:p14="http://schemas.microsoft.com/office/powerpoint/2010/main" val="11017905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361686" y="1215768"/>
            <a:ext cx="6253113" cy="4663900"/>
          </a:xfrm>
          <a:prstGeom prst="rect">
            <a:avLst/>
          </a:prstGeom>
          <a:blipFill>
            <a:blip r:embed="rId2" cstate="print"/>
            <a:stretch>
              <a:fillRect/>
            </a:stretch>
          </a:blipFill>
        </p:spPr>
        <p:txBody>
          <a:bodyPr wrap="square" lIns="0" tIns="0" rIns="0" bIns="0" rtlCol="0"/>
          <a:lstStyle/>
          <a:p>
            <a:endParaRPr sz="1634"/>
          </a:p>
        </p:txBody>
      </p:sp>
      <p:sp>
        <p:nvSpPr>
          <p:cNvPr id="3" name="object 3"/>
          <p:cNvSpPr txBox="1"/>
          <p:nvPr/>
        </p:nvSpPr>
        <p:spPr>
          <a:xfrm>
            <a:off x="2018896" y="1182573"/>
            <a:ext cx="3401337" cy="251479"/>
          </a:xfrm>
          <a:prstGeom prst="rect">
            <a:avLst/>
          </a:prstGeom>
        </p:spPr>
        <p:txBody>
          <a:bodyPr vert="horz" wrap="square" lIns="0" tIns="0" rIns="0" bIns="0" rtlCol="0">
            <a:spAutoFit/>
          </a:bodyPr>
          <a:lstStyle/>
          <a:p>
            <a:pPr marL="11527"/>
            <a:r>
              <a:rPr sz="1634" b="1" spc="-5" dirty="0">
                <a:latin typeface="Arial"/>
                <a:cs typeface="Arial"/>
              </a:rPr>
              <a:t>GSE Land </a:t>
            </a:r>
            <a:r>
              <a:rPr sz="1634" b="1" dirty="0">
                <a:latin typeface="Arial"/>
                <a:cs typeface="Arial"/>
              </a:rPr>
              <a:t>- </a:t>
            </a:r>
            <a:r>
              <a:rPr sz="1634" b="1" spc="-5" dirty="0">
                <a:latin typeface="Arial"/>
                <a:cs typeface="Arial"/>
              </a:rPr>
              <a:t>Urban audit</a:t>
            </a:r>
            <a:r>
              <a:rPr sz="1634" b="1" spc="-73" dirty="0">
                <a:latin typeface="Arial"/>
                <a:cs typeface="Arial"/>
              </a:rPr>
              <a:t> </a:t>
            </a:r>
            <a:r>
              <a:rPr sz="1634" b="1" spc="-5" dirty="0">
                <a:latin typeface="Arial"/>
                <a:cs typeface="Arial"/>
              </a:rPr>
              <a:t>indicators</a:t>
            </a:r>
            <a:endParaRPr sz="1634">
              <a:latin typeface="Arial"/>
              <a:cs typeface="Arial"/>
            </a:endParaRPr>
          </a:p>
        </p:txBody>
      </p:sp>
      <p:sp>
        <p:nvSpPr>
          <p:cNvPr id="4" name="object 4"/>
          <p:cNvSpPr txBox="1"/>
          <p:nvPr/>
        </p:nvSpPr>
        <p:spPr>
          <a:xfrm>
            <a:off x="2018896" y="5544031"/>
            <a:ext cx="2935685" cy="586699"/>
          </a:xfrm>
          <a:prstGeom prst="rect">
            <a:avLst/>
          </a:prstGeom>
        </p:spPr>
        <p:txBody>
          <a:bodyPr vert="horz" wrap="square" lIns="0" tIns="0" rIns="0" bIns="0" rtlCol="0">
            <a:spAutoFit/>
          </a:bodyPr>
          <a:lstStyle/>
          <a:p>
            <a:pPr marL="11527" marR="4611"/>
            <a:r>
              <a:rPr sz="1271" spc="-9" dirty="0">
                <a:latin typeface="Arial"/>
                <a:cs typeface="Arial"/>
              </a:rPr>
              <a:t>“green urban </a:t>
            </a:r>
            <a:r>
              <a:rPr sz="1271" spc="-5" dirty="0">
                <a:latin typeface="Arial"/>
                <a:cs typeface="Arial"/>
              </a:rPr>
              <a:t>area” and </a:t>
            </a:r>
            <a:r>
              <a:rPr sz="1271" spc="-9" dirty="0">
                <a:latin typeface="Arial"/>
                <a:cs typeface="Arial"/>
              </a:rPr>
              <a:t>“public open  areas” </a:t>
            </a:r>
            <a:r>
              <a:rPr sz="1271" spc="-5" dirty="0">
                <a:latin typeface="Arial"/>
                <a:cs typeface="Arial"/>
              </a:rPr>
              <a:t>are </a:t>
            </a:r>
            <a:r>
              <a:rPr sz="1271" spc="-9" dirty="0">
                <a:latin typeface="Arial"/>
                <a:cs typeface="Arial"/>
              </a:rPr>
              <a:t>extracted </a:t>
            </a:r>
            <a:r>
              <a:rPr sz="1271" spc="-5" dirty="0">
                <a:latin typeface="Arial"/>
                <a:cs typeface="Arial"/>
              </a:rPr>
              <a:t>from the </a:t>
            </a:r>
            <a:r>
              <a:rPr sz="1271" spc="-9" dirty="0">
                <a:latin typeface="Arial"/>
                <a:cs typeface="Arial"/>
              </a:rPr>
              <a:t>urban atlas  </a:t>
            </a:r>
            <a:r>
              <a:rPr sz="1271" spc="-5" dirty="0">
                <a:latin typeface="Arial"/>
                <a:cs typeface="Arial"/>
              </a:rPr>
              <a:t>and local </a:t>
            </a:r>
            <a:r>
              <a:rPr sz="1271" spc="-9" dirty="0">
                <a:latin typeface="Arial"/>
                <a:cs typeface="Arial"/>
              </a:rPr>
              <a:t>population</a:t>
            </a:r>
            <a:r>
              <a:rPr sz="1271" spc="-14" dirty="0">
                <a:latin typeface="Arial"/>
                <a:cs typeface="Arial"/>
              </a:rPr>
              <a:t> </a:t>
            </a:r>
            <a:r>
              <a:rPr sz="1271" spc="-9" dirty="0">
                <a:latin typeface="Arial"/>
                <a:cs typeface="Arial"/>
              </a:rPr>
              <a:t>statistics.</a:t>
            </a:r>
            <a:endParaRPr sz="1271">
              <a:latin typeface="Arial"/>
              <a:cs typeface="Arial"/>
            </a:endParaRPr>
          </a:p>
        </p:txBody>
      </p:sp>
      <p:sp>
        <p:nvSpPr>
          <p:cNvPr id="5" name="object 5"/>
          <p:cNvSpPr txBox="1"/>
          <p:nvPr/>
        </p:nvSpPr>
        <p:spPr>
          <a:xfrm>
            <a:off x="7267161" y="5921612"/>
            <a:ext cx="2952397" cy="195566"/>
          </a:xfrm>
          <a:prstGeom prst="rect">
            <a:avLst/>
          </a:prstGeom>
        </p:spPr>
        <p:txBody>
          <a:bodyPr vert="horz" wrap="square" lIns="0" tIns="0" rIns="0" bIns="0" rtlCol="0">
            <a:spAutoFit/>
          </a:bodyPr>
          <a:lstStyle/>
          <a:p>
            <a:pPr marL="11527"/>
            <a:r>
              <a:rPr sz="1271" b="1" spc="-9" dirty="0">
                <a:latin typeface="Arial"/>
                <a:cs typeface="Arial"/>
              </a:rPr>
              <a:t>Source:</a:t>
            </a:r>
            <a:r>
              <a:rPr sz="1271" b="1" spc="32" dirty="0">
                <a:latin typeface="Arial"/>
                <a:cs typeface="Arial"/>
              </a:rPr>
              <a:t> </a:t>
            </a:r>
            <a:r>
              <a:rPr sz="1271" b="1" spc="-9" dirty="0">
                <a:latin typeface="Arial"/>
                <a:cs typeface="Arial"/>
                <a:hlinkClick r:id="rId3"/>
              </a:rPr>
              <a:t>http://www.gmes-gseland.info</a:t>
            </a:r>
            <a:endParaRPr sz="1271">
              <a:latin typeface="Arial"/>
              <a:cs typeface="Arial"/>
            </a:endParaRPr>
          </a:p>
        </p:txBody>
      </p:sp>
    </p:spTree>
    <p:extLst>
      <p:ext uri="{BB962C8B-B14F-4D97-AF65-F5344CB8AC3E}">
        <p14:creationId xmlns:p14="http://schemas.microsoft.com/office/powerpoint/2010/main" val="2646942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256097" y="5885663"/>
            <a:ext cx="2952397" cy="195566"/>
          </a:xfrm>
          <a:prstGeom prst="rect">
            <a:avLst/>
          </a:prstGeom>
        </p:spPr>
        <p:txBody>
          <a:bodyPr vert="horz" wrap="square" lIns="0" tIns="0" rIns="0" bIns="0" rtlCol="0">
            <a:spAutoFit/>
          </a:bodyPr>
          <a:lstStyle/>
          <a:p>
            <a:pPr marL="11527"/>
            <a:r>
              <a:rPr sz="1271" b="1" spc="-9" dirty="0">
                <a:latin typeface="Arial"/>
                <a:cs typeface="Arial"/>
              </a:rPr>
              <a:t>Source:</a:t>
            </a:r>
            <a:r>
              <a:rPr sz="1271" b="1" spc="32" dirty="0">
                <a:latin typeface="Arial"/>
                <a:cs typeface="Arial"/>
              </a:rPr>
              <a:t> </a:t>
            </a:r>
            <a:r>
              <a:rPr sz="1271" b="1" spc="-9" dirty="0">
                <a:latin typeface="Arial"/>
                <a:cs typeface="Arial"/>
                <a:hlinkClick r:id="rId2"/>
              </a:rPr>
              <a:t>http://www.gmes-gseland.info</a:t>
            </a:r>
            <a:endParaRPr sz="1271">
              <a:latin typeface="Arial"/>
              <a:cs typeface="Arial"/>
            </a:endParaRPr>
          </a:p>
        </p:txBody>
      </p:sp>
      <p:sp>
        <p:nvSpPr>
          <p:cNvPr id="3" name="object 3"/>
          <p:cNvSpPr/>
          <p:nvPr/>
        </p:nvSpPr>
        <p:spPr>
          <a:xfrm>
            <a:off x="1946748" y="921853"/>
            <a:ext cx="3380354" cy="4097511"/>
          </a:xfrm>
          <a:prstGeom prst="rect">
            <a:avLst/>
          </a:prstGeom>
          <a:blipFill>
            <a:blip r:embed="rId3" cstate="print"/>
            <a:stretch>
              <a:fillRect/>
            </a:stretch>
          </a:blipFill>
        </p:spPr>
        <p:txBody>
          <a:bodyPr wrap="square" lIns="0" tIns="0" rIns="0" bIns="0" rtlCol="0"/>
          <a:lstStyle/>
          <a:p>
            <a:endParaRPr sz="1634"/>
          </a:p>
        </p:txBody>
      </p:sp>
      <p:sp>
        <p:nvSpPr>
          <p:cNvPr id="4" name="object 4"/>
          <p:cNvSpPr txBox="1"/>
          <p:nvPr/>
        </p:nvSpPr>
        <p:spPr>
          <a:xfrm>
            <a:off x="5248962" y="939143"/>
            <a:ext cx="3477986" cy="1086836"/>
          </a:xfrm>
          <a:prstGeom prst="rect">
            <a:avLst/>
          </a:prstGeom>
        </p:spPr>
        <p:txBody>
          <a:bodyPr vert="horz" wrap="square" lIns="0" tIns="0" rIns="0" bIns="0" rtlCol="0">
            <a:spAutoFit/>
          </a:bodyPr>
          <a:lstStyle/>
          <a:p>
            <a:pPr>
              <a:lnSpc>
                <a:spcPct val="100000"/>
              </a:lnSpc>
            </a:pPr>
            <a:endParaRPr sz="1271">
              <a:latin typeface="Times New Roman"/>
              <a:cs typeface="Times New Roman"/>
            </a:endParaRPr>
          </a:p>
          <a:p>
            <a:pPr>
              <a:lnSpc>
                <a:spcPct val="100000"/>
              </a:lnSpc>
            </a:pPr>
            <a:endParaRPr sz="1271">
              <a:latin typeface="Times New Roman"/>
              <a:cs typeface="Times New Roman"/>
            </a:endParaRPr>
          </a:p>
          <a:p>
            <a:pPr>
              <a:lnSpc>
                <a:spcPct val="100000"/>
              </a:lnSpc>
            </a:pPr>
            <a:endParaRPr sz="1271">
              <a:latin typeface="Times New Roman"/>
              <a:cs typeface="Times New Roman"/>
            </a:endParaRPr>
          </a:p>
          <a:p>
            <a:pPr marR="341761" algn="r">
              <a:lnSpc>
                <a:spcPts val="1520"/>
              </a:lnSpc>
              <a:spcBef>
                <a:spcPts val="857"/>
              </a:spcBef>
            </a:pPr>
            <a:r>
              <a:rPr sz="1271" spc="-9" dirty="0">
                <a:latin typeface="Arial"/>
                <a:cs typeface="Arial"/>
              </a:rPr>
              <a:t>M2.6</a:t>
            </a:r>
            <a:endParaRPr sz="1271">
              <a:latin typeface="Arial"/>
              <a:cs typeface="Arial"/>
            </a:endParaRPr>
          </a:p>
          <a:p>
            <a:pPr algn="r">
              <a:lnSpc>
                <a:spcPts val="1520"/>
              </a:lnSpc>
            </a:pPr>
            <a:r>
              <a:rPr sz="1271" spc="-9" dirty="0">
                <a:latin typeface="Arial"/>
                <a:cs typeface="Arial"/>
              </a:rPr>
              <a:t>inventory)</a:t>
            </a:r>
            <a:endParaRPr sz="1271">
              <a:latin typeface="Arial"/>
              <a:cs typeface="Arial"/>
            </a:endParaRPr>
          </a:p>
        </p:txBody>
      </p:sp>
      <p:sp>
        <p:nvSpPr>
          <p:cNvPr id="5" name="object 5"/>
          <p:cNvSpPr txBox="1"/>
          <p:nvPr/>
        </p:nvSpPr>
        <p:spPr>
          <a:xfrm>
            <a:off x="8029967" y="1126556"/>
            <a:ext cx="2078723" cy="3314433"/>
          </a:xfrm>
          <a:prstGeom prst="rect">
            <a:avLst/>
          </a:prstGeom>
        </p:spPr>
        <p:txBody>
          <a:bodyPr vert="horz" wrap="square" lIns="0" tIns="0" rIns="0" bIns="0" rtlCol="0">
            <a:spAutoFit/>
          </a:bodyPr>
          <a:lstStyle/>
          <a:p>
            <a:pPr marL="941140"/>
            <a:r>
              <a:rPr sz="1634" b="1" spc="-5" dirty="0">
                <a:latin typeface="Arial"/>
                <a:cs typeface="Arial"/>
              </a:rPr>
              <a:t>GSE</a:t>
            </a:r>
            <a:r>
              <a:rPr sz="1634" b="1" spc="-91" dirty="0">
                <a:latin typeface="Arial"/>
                <a:cs typeface="Arial"/>
              </a:rPr>
              <a:t> </a:t>
            </a:r>
            <a:r>
              <a:rPr sz="1634" b="1" spc="-5" dirty="0">
                <a:latin typeface="Arial"/>
                <a:cs typeface="Arial"/>
              </a:rPr>
              <a:t>Land</a:t>
            </a:r>
            <a:endParaRPr sz="1634">
              <a:latin typeface="Arial"/>
              <a:cs typeface="Arial"/>
            </a:endParaRPr>
          </a:p>
          <a:p>
            <a:pPr>
              <a:spcBef>
                <a:spcPts val="32"/>
              </a:spcBef>
            </a:pPr>
            <a:endParaRPr sz="1543">
              <a:latin typeface="Times New Roman"/>
              <a:cs typeface="Times New Roman"/>
            </a:endParaRPr>
          </a:p>
          <a:p>
            <a:pPr marL="393054"/>
            <a:r>
              <a:rPr sz="1271" spc="-5" dirty="0">
                <a:latin typeface="Arial"/>
                <a:cs typeface="Arial"/>
              </a:rPr>
              <a:t>Land Take </a:t>
            </a:r>
            <a:r>
              <a:rPr sz="1271" spc="-9" dirty="0">
                <a:latin typeface="Arial"/>
                <a:cs typeface="Arial"/>
              </a:rPr>
              <a:t>map</a:t>
            </a:r>
            <a:r>
              <a:rPr sz="1271" spc="-64" dirty="0">
                <a:latin typeface="Arial"/>
                <a:cs typeface="Arial"/>
              </a:rPr>
              <a:t> </a:t>
            </a:r>
            <a:r>
              <a:rPr sz="1271" spc="-9" dirty="0">
                <a:latin typeface="Arial"/>
                <a:cs typeface="Arial"/>
              </a:rPr>
              <a:t>(first</a:t>
            </a:r>
            <a:endParaRPr sz="1271">
              <a:latin typeface="Arial"/>
              <a:cs typeface="Arial"/>
            </a:endParaRPr>
          </a:p>
          <a:p>
            <a:pPr>
              <a:lnSpc>
                <a:spcPct val="100000"/>
              </a:lnSpc>
            </a:pPr>
            <a:endParaRPr sz="1271">
              <a:latin typeface="Times New Roman"/>
              <a:cs typeface="Times New Roman"/>
            </a:endParaRPr>
          </a:p>
          <a:p>
            <a:pPr>
              <a:spcBef>
                <a:spcPts val="14"/>
              </a:spcBef>
            </a:pPr>
            <a:endParaRPr sz="1861">
              <a:latin typeface="Times New Roman"/>
              <a:cs typeface="Times New Roman"/>
            </a:endParaRPr>
          </a:p>
          <a:p>
            <a:pPr marL="32851" marR="519270"/>
            <a:r>
              <a:rPr sz="1271" spc="-5" dirty="0">
                <a:latin typeface="Arial"/>
                <a:cs typeface="Arial"/>
              </a:rPr>
              <a:t>M2.4 Land Take</a:t>
            </a:r>
            <a:r>
              <a:rPr sz="1271" spc="-82" dirty="0">
                <a:latin typeface="Arial"/>
                <a:cs typeface="Arial"/>
              </a:rPr>
              <a:t> </a:t>
            </a:r>
            <a:r>
              <a:rPr sz="1271" spc="-9" dirty="0">
                <a:latin typeface="Arial"/>
                <a:cs typeface="Arial"/>
              </a:rPr>
              <a:t>map  (change)</a:t>
            </a:r>
            <a:endParaRPr sz="1271">
              <a:latin typeface="Arial"/>
              <a:cs typeface="Arial"/>
            </a:endParaRPr>
          </a:p>
          <a:p>
            <a:pPr>
              <a:lnSpc>
                <a:spcPct val="100000"/>
              </a:lnSpc>
            </a:pPr>
            <a:endParaRPr sz="1271">
              <a:latin typeface="Times New Roman"/>
              <a:cs typeface="Times New Roman"/>
            </a:endParaRPr>
          </a:p>
          <a:p>
            <a:pPr marL="17866" marR="4611">
              <a:spcBef>
                <a:spcPts val="939"/>
              </a:spcBef>
            </a:pPr>
            <a:r>
              <a:rPr sz="1271" spc="-5" dirty="0">
                <a:latin typeface="Arial"/>
                <a:cs typeface="Arial"/>
              </a:rPr>
              <a:t>Source data: SPOT 5 MS; </a:t>
            </a:r>
            <a:r>
              <a:rPr sz="1271" spc="-9" dirty="0">
                <a:latin typeface="Arial"/>
                <a:cs typeface="Arial"/>
              </a:rPr>
              <a:t>or  </a:t>
            </a:r>
            <a:r>
              <a:rPr sz="1271" spc="-5" dirty="0">
                <a:latin typeface="Arial"/>
                <a:cs typeface="Arial"/>
              </a:rPr>
              <a:t>SPOT 4 PAN or IRS PAN &amp;  </a:t>
            </a:r>
            <a:r>
              <a:rPr sz="1271" spc="-9" dirty="0">
                <a:latin typeface="Arial"/>
                <a:cs typeface="Arial"/>
              </a:rPr>
              <a:t>LISS</a:t>
            </a:r>
            <a:endParaRPr sz="1271">
              <a:latin typeface="Arial"/>
              <a:cs typeface="Arial"/>
            </a:endParaRPr>
          </a:p>
          <a:p>
            <a:pPr marL="11527">
              <a:lnSpc>
                <a:spcPts val="1520"/>
              </a:lnSpc>
              <a:spcBef>
                <a:spcPts val="576"/>
              </a:spcBef>
            </a:pPr>
            <a:r>
              <a:rPr sz="1271" spc="-9" dirty="0">
                <a:latin typeface="Arial"/>
                <a:cs typeface="Arial"/>
              </a:rPr>
              <a:t>Scale 1:25.000 </a:t>
            </a:r>
            <a:r>
              <a:rPr sz="1271" spc="-5" dirty="0">
                <a:latin typeface="Arial"/>
                <a:cs typeface="Arial"/>
              </a:rPr>
              <a:t>; </a:t>
            </a:r>
            <a:r>
              <a:rPr sz="1271" spc="-9" dirty="0">
                <a:latin typeface="Arial"/>
                <a:cs typeface="Arial"/>
              </a:rPr>
              <a:t>MMU</a:t>
            </a:r>
            <a:r>
              <a:rPr sz="1271" spc="-18" dirty="0">
                <a:latin typeface="Arial"/>
                <a:cs typeface="Arial"/>
              </a:rPr>
              <a:t> </a:t>
            </a:r>
            <a:r>
              <a:rPr sz="1271" spc="-5" dirty="0">
                <a:latin typeface="Arial"/>
                <a:cs typeface="Arial"/>
              </a:rPr>
              <a:t>=</a:t>
            </a:r>
            <a:endParaRPr sz="1271">
              <a:latin typeface="Arial"/>
              <a:cs typeface="Arial"/>
            </a:endParaRPr>
          </a:p>
          <a:p>
            <a:pPr marL="11527" marR="290468">
              <a:lnSpc>
                <a:spcPts val="1516"/>
              </a:lnSpc>
              <a:spcBef>
                <a:spcPts val="54"/>
              </a:spcBef>
            </a:pPr>
            <a:r>
              <a:rPr sz="1271" spc="-5" dirty="0">
                <a:latin typeface="Arial"/>
                <a:cs typeface="Arial"/>
              </a:rPr>
              <a:t>0,25 ha </a:t>
            </a:r>
            <a:r>
              <a:rPr sz="1271" spc="-9" dirty="0">
                <a:latin typeface="Arial"/>
                <a:cs typeface="Arial"/>
              </a:rPr>
              <a:t>(artifical surface)  </a:t>
            </a:r>
            <a:r>
              <a:rPr sz="1271" spc="-5" dirty="0">
                <a:latin typeface="Arial"/>
                <a:cs typeface="Arial"/>
              </a:rPr>
              <a:t>and 1 ha </a:t>
            </a:r>
            <a:r>
              <a:rPr sz="1271" spc="-9" dirty="0">
                <a:latin typeface="Arial"/>
                <a:cs typeface="Arial"/>
              </a:rPr>
              <a:t>(nonartificial);  </a:t>
            </a:r>
            <a:r>
              <a:rPr sz="1271" spc="-5" dirty="0">
                <a:latin typeface="Arial"/>
                <a:cs typeface="Arial"/>
              </a:rPr>
              <a:t>MDL = 10</a:t>
            </a:r>
            <a:r>
              <a:rPr sz="1271" spc="-82" dirty="0">
                <a:latin typeface="Arial"/>
                <a:cs typeface="Arial"/>
              </a:rPr>
              <a:t> </a:t>
            </a:r>
            <a:r>
              <a:rPr sz="1271" spc="-5" dirty="0">
                <a:latin typeface="Arial"/>
                <a:cs typeface="Arial"/>
              </a:rPr>
              <a:t>m</a:t>
            </a:r>
            <a:endParaRPr sz="1271">
              <a:latin typeface="Arial"/>
              <a:cs typeface="Arial"/>
            </a:endParaRPr>
          </a:p>
        </p:txBody>
      </p:sp>
      <p:sp>
        <p:nvSpPr>
          <p:cNvPr id="6" name="object 6"/>
          <p:cNvSpPr/>
          <p:nvPr/>
        </p:nvSpPr>
        <p:spPr>
          <a:xfrm>
            <a:off x="5248962" y="939143"/>
            <a:ext cx="2800829" cy="3734440"/>
          </a:xfrm>
          <a:prstGeom prst="rect">
            <a:avLst/>
          </a:prstGeom>
          <a:blipFill>
            <a:blip r:embed="rId4" cstate="print"/>
            <a:stretch>
              <a:fillRect/>
            </a:stretch>
          </a:blipFill>
        </p:spPr>
        <p:txBody>
          <a:bodyPr wrap="square" lIns="0" tIns="0" rIns="0" bIns="0" rtlCol="0"/>
          <a:lstStyle/>
          <a:p>
            <a:endParaRPr sz="1634"/>
          </a:p>
        </p:txBody>
      </p:sp>
      <p:sp>
        <p:nvSpPr>
          <p:cNvPr id="7" name="object 7"/>
          <p:cNvSpPr txBox="1"/>
          <p:nvPr/>
        </p:nvSpPr>
        <p:spPr>
          <a:xfrm>
            <a:off x="1967028" y="4642001"/>
            <a:ext cx="7958738" cy="1340752"/>
          </a:xfrm>
          <a:prstGeom prst="rect">
            <a:avLst/>
          </a:prstGeom>
        </p:spPr>
        <p:txBody>
          <a:bodyPr vert="horz" wrap="square" lIns="0" tIns="0" rIns="0" bIns="0" rtlCol="0">
            <a:spAutoFit/>
          </a:bodyPr>
          <a:lstStyle/>
          <a:p>
            <a:pPr marL="11527" marR="4611"/>
            <a:r>
              <a:rPr sz="1452" spc="-5" dirty="0">
                <a:latin typeface="Arial"/>
                <a:cs typeface="Arial"/>
              </a:rPr>
              <a:t>Assessment of sealed surfaces concerning its relation to demographic data and trends during 3-5  years observation</a:t>
            </a:r>
            <a:r>
              <a:rPr sz="1452" spc="-64" dirty="0">
                <a:latin typeface="Arial"/>
                <a:cs typeface="Arial"/>
              </a:rPr>
              <a:t> </a:t>
            </a:r>
            <a:r>
              <a:rPr sz="1452" spc="-5" dirty="0">
                <a:latin typeface="Arial"/>
                <a:cs typeface="Arial"/>
              </a:rPr>
              <a:t>time.</a:t>
            </a:r>
            <a:endParaRPr sz="1452">
              <a:latin typeface="Arial"/>
              <a:cs typeface="Arial"/>
            </a:endParaRPr>
          </a:p>
          <a:p>
            <a:pPr marL="11527" marR="383832">
              <a:spcBef>
                <a:spcPts val="5"/>
              </a:spcBef>
            </a:pPr>
            <a:r>
              <a:rPr sz="1452" spc="-5" dirty="0">
                <a:latin typeface="Arial"/>
                <a:cs typeface="Arial"/>
              </a:rPr>
              <a:t>Analysis is based on modelling of residential population distribution using EO derived sealing  intensity and demographic</a:t>
            </a:r>
            <a:r>
              <a:rPr sz="1452" spc="-64" dirty="0">
                <a:latin typeface="Arial"/>
                <a:cs typeface="Arial"/>
              </a:rPr>
              <a:t> </a:t>
            </a:r>
            <a:r>
              <a:rPr sz="1452" spc="-5" dirty="0">
                <a:latin typeface="Arial"/>
                <a:cs typeface="Arial"/>
              </a:rPr>
              <a:t>data.</a:t>
            </a:r>
            <a:endParaRPr sz="1452">
              <a:latin typeface="Arial"/>
              <a:cs typeface="Arial"/>
            </a:endParaRPr>
          </a:p>
          <a:p>
            <a:pPr marL="11527" marR="326777">
              <a:spcBef>
                <a:spcPts val="5"/>
              </a:spcBef>
            </a:pPr>
            <a:r>
              <a:rPr sz="1452" spc="-5" dirty="0">
                <a:solidFill>
                  <a:srgbClr val="A50021"/>
                </a:solidFill>
                <a:latin typeface="Arial"/>
                <a:cs typeface="Arial"/>
              </a:rPr>
              <a:t>This information is combined with various datasets to illustrate its linkages with environmental  pressures, trends in land consumption, and quality of life</a:t>
            </a:r>
            <a:r>
              <a:rPr sz="1452" spc="32" dirty="0">
                <a:solidFill>
                  <a:srgbClr val="A50021"/>
                </a:solidFill>
                <a:latin typeface="Arial"/>
                <a:cs typeface="Arial"/>
              </a:rPr>
              <a:t> </a:t>
            </a:r>
            <a:r>
              <a:rPr sz="1452" spc="-5" dirty="0">
                <a:solidFill>
                  <a:srgbClr val="A50021"/>
                </a:solidFill>
                <a:latin typeface="Arial"/>
                <a:cs typeface="Arial"/>
              </a:rPr>
              <a:t>aspects.</a:t>
            </a:r>
            <a:endParaRPr sz="1452">
              <a:latin typeface="Arial"/>
              <a:cs typeface="Arial"/>
            </a:endParaRPr>
          </a:p>
        </p:txBody>
      </p:sp>
    </p:spTree>
    <p:extLst>
      <p:ext uri="{BB962C8B-B14F-4D97-AF65-F5344CB8AC3E}">
        <p14:creationId xmlns:p14="http://schemas.microsoft.com/office/powerpoint/2010/main" val="38816110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081603" y="1496542"/>
            <a:ext cx="3999309" cy="3864453"/>
          </a:xfrm>
          <a:prstGeom prst="rect">
            <a:avLst/>
          </a:prstGeom>
          <a:blipFill>
            <a:blip r:embed="rId2" cstate="print"/>
            <a:stretch>
              <a:fillRect/>
            </a:stretch>
          </a:blipFill>
        </p:spPr>
        <p:txBody>
          <a:bodyPr wrap="square" lIns="0" tIns="0" rIns="0" bIns="0" rtlCol="0"/>
          <a:lstStyle/>
          <a:p>
            <a:endParaRPr sz="1634"/>
          </a:p>
        </p:txBody>
      </p:sp>
      <p:sp>
        <p:nvSpPr>
          <p:cNvPr id="3" name="object 3"/>
          <p:cNvSpPr txBox="1"/>
          <p:nvPr/>
        </p:nvSpPr>
        <p:spPr>
          <a:xfrm>
            <a:off x="2018896" y="1126555"/>
            <a:ext cx="7652721" cy="711220"/>
          </a:xfrm>
          <a:prstGeom prst="rect">
            <a:avLst/>
          </a:prstGeom>
        </p:spPr>
        <p:txBody>
          <a:bodyPr vert="horz" wrap="square" lIns="0" tIns="0" rIns="0" bIns="0" rtlCol="0">
            <a:spAutoFit/>
          </a:bodyPr>
          <a:lstStyle/>
          <a:p>
            <a:pPr marL="11527"/>
            <a:r>
              <a:rPr sz="1634" b="1" spc="-5" dirty="0">
                <a:latin typeface="Arial"/>
                <a:cs typeface="Arial"/>
              </a:rPr>
              <a:t>GMES Land Monitoring Core</a:t>
            </a:r>
            <a:r>
              <a:rPr sz="1634" b="1" spc="-18" dirty="0">
                <a:latin typeface="Arial"/>
                <a:cs typeface="Arial"/>
              </a:rPr>
              <a:t> </a:t>
            </a:r>
            <a:r>
              <a:rPr sz="1634" b="1" spc="-9" dirty="0">
                <a:latin typeface="Arial"/>
                <a:cs typeface="Arial"/>
              </a:rPr>
              <a:t>Service</a:t>
            </a:r>
            <a:endParaRPr sz="1634">
              <a:latin typeface="Arial"/>
              <a:cs typeface="Arial"/>
            </a:endParaRPr>
          </a:p>
          <a:p>
            <a:pPr marL="11527" marR="4611">
              <a:spcBef>
                <a:spcPts val="73"/>
              </a:spcBef>
            </a:pPr>
            <a:r>
              <a:rPr sz="1452" spc="-5" dirty="0">
                <a:latin typeface="Arial"/>
                <a:cs typeface="Arial"/>
              </a:rPr>
              <a:t>The implementation of </a:t>
            </a:r>
            <a:r>
              <a:rPr sz="1452" dirty="0">
                <a:latin typeface="Arial"/>
                <a:cs typeface="Arial"/>
              </a:rPr>
              <a:t>GMES </a:t>
            </a:r>
            <a:r>
              <a:rPr sz="1452" spc="-5" dirty="0">
                <a:latin typeface="Arial"/>
                <a:cs typeface="Arial"/>
              </a:rPr>
              <a:t>started with three “Fast Track” Services (FTS) addressing Land  Monitoring, Marine Monitoring and Emergency</a:t>
            </a:r>
            <a:r>
              <a:rPr sz="1452" spc="-23" dirty="0">
                <a:latin typeface="Arial"/>
                <a:cs typeface="Arial"/>
              </a:rPr>
              <a:t> </a:t>
            </a:r>
            <a:r>
              <a:rPr sz="1452" spc="-5" dirty="0">
                <a:latin typeface="Arial"/>
                <a:cs typeface="Arial"/>
              </a:rPr>
              <a:t>Response.</a:t>
            </a:r>
            <a:endParaRPr sz="1452">
              <a:latin typeface="Arial"/>
              <a:cs typeface="Arial"/>
            </a:endParaRPr>
          </a:p>
        </p:txBody>
      </p:sp>
      <p:sp>
        <p:nvSpPr>
          <p:cNvPr id="4" name="object 4"/>
          <p:cNvSpPr txBox="1"/>
          <p:nvPr/>
        </p:nvSpPr>
        <p:spPr>
          <a:xfrm>
            <a:off x="2018896" y="4019583"/>
            <a:ext cx="8208277" cy="2088007"/>
          </a:xfrm>
          <a:prstGeom prst="rect">
            <a:avLst/>
          </a:prstGeom>
        </p:spPr>
        <p:txBody>
          <a:bodyPr vert="horz" wrap="square" lIns="0" tIns="0" rIns="0" bIns="0" rtlCol="0">
            <a:spAutoFit/>
          </a:bodyPr>
          <a:lstStyle/>
          <a:p>
            <a:pPr marL="11527" marR="4211790"/>
            <a:r>
              <a:rPr sz="1452" spc="-5" dirty="0">
                <a:latin typeface="Arial"/>
                <a:cs typeface="Arial"/>
              </a:rPr>
              <a:t>The goal of the GMES Land Monitoring Service  is to provide timely, continuous and independent  observations about the use of soil and other land  resources and the changes of the land  environment for responsible and farsighted  policy-making</a:t>
            </a:r>
            <a:r>
              <a:rPr sz="1452" spc="-82" dirty="0">
                <a:latin typeface="Arial"/>
                <a:cs typeface="Arial"/>
              </a:rPr>
              <a:t> </a:t>
            </a:r>
            <a:r>
              <a:rPr sz="1452" spc="-5" dirty="0">
                <a:latin typeface="Arial"/>
                <a:cs typeface="Arial"/>
              </a:rPr>
              <a:t>at</a:t>
            </a:r>
            <a:endParaRPr sz="1452">
              <a:latin typeface="Arial"/>
              <a:cs typeface="Arial"/>
            </a:endParaRPr>
          </a:p>
          <a:p>
            <a:pPr marL="11527">
              <a:spcBef>
                <a:spcPts val="5"/>
              </a:spcBef>
            </a:pPr>
            <a:r>
              <a:rPr sz="1452" spc="-5" dirty="0">
                <a:latin typeface="Arial"/>
                <a:cs typeface="Arial"/>
              </a:rPr>
              <a:t>all levels, from local to</a:t>
            </a:r>
            <a:r>
              <a:rPr sz="1452" spc="-54" dirty="0">
                <a:latin typeface="Arial"/>
                <a:cs typeface="Arial"/>
              </a:rPr>
              <a:t> </a:t>
            </a:r>
            <a:r>
              <a:rPr sz="1452" spc="-5" dirty="0">
                <a:latin typeface="Arial"/>
                <a:cs typeface="Arial"/>
              </a:rPr>
              <a:t>global.</a:t>
            </a:r>
            <a:endParaRPr sz="1452">
              <a:latin typeface="Arial"/>
              <a:cs typeface="Arial"/>
            </a:endParaRPr>
          </a:p>
          <a:p>
            <a:pPr>
              <a:spcBef>
                <a:spcPts val="14"/>
              </a:spcBef>
            </a:pPr>
            <a:endParaRPr sz="2133">
              <a:latin typeface="Times New Roman"/>
              <a:cs typeface="Times New Roman"/>
            </a:endParaRPr>
          </a:p>
          <a:p>
            <a:pPr marR="4611" algn="r"/>
            <a:r>
              <a:rPr sz="1271" b="1" spc="-9" dirty="0">
                <a:latin typeface="Arial"/>
                <a:cs typeface="Arial"/>
              </a:rPr>
              <a:t>Source: IG-LMCS</a:t>
            </a:r>
            <a:r>
              <a:rPr sz="1271" b="1" spc="-5" dirty="0">
                <a:latin typeface="Arial"/>
                <a:cs typeface="Arial"/>
              </a:rPr>
              <a:t> </a:t>
            </a:r>
            <a:r>
              <a:rPr sz="1271" b="1" spc="-9" dirty="0">
                <a:latin typeface="Arial"/>
                <a:cs typeface="Arial"/>
              </a:rPr>
              <a:t>(2007)</a:t>
            </a:r>
            <a:endParaRPr sz="1271">
              <a:latin typeface="Arial"/>
              <a:cs typeface="Arial"/>
            </a:endParaRPr>
          </a:p>
        </p:txBody>
      </p:sp>
    </p:spTree>
    <p:extLst>
      <p:ext uri="{BB962C8B-B14F-4D97-AF65-F5344CB8AC3E}">
        <p14:creationId xmlns:p14="http://schemas.microsoft.com/office/powerpoint/2010/main" val="3145395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18875" y="1869240"/>
            <a:ext cx="7800255" cy="3275384"/>
          </a:xfrm>
          <a:prstGeom prst="rect">
            <a:avLst/>
          </a:prstGeom>
        </p:spPr>
        <p:txBody>
          <a:bodyPr vert="horz" wrap="square" lIns="0" tIns="0" rIns="0" bIns="0" rtlCol="0">
            <a:spAutoFit/>
          </a:bodyPr>
          <a:lstStyle/>
          <a:p>
            <a:pPr marL="11527" marR="4611">
              <a:lnSpc>
                <a:spcPct val="130300"/>
              </a:lnSpc>
            </a:pPr>
            <a:r>
              <a:rPr sz="1634" spc="-5" dirty="0">
                <a:latin typeface="Arial"/>
                <a:cs typeface="Arial"/>
              </a:rPr>
              <a:t>“'A delineable area of the earth's </a:t>
            </a:r>
            <a:r>
              <a:rPr sz="1634" b="1" spc="-5" dirty="0">
                <a:solidFill>
                  <a:srgbClr val="A50021"/>
                </a:solidFill>
                <a:latin typeface="Arial"/>
                <a:cs typeface="Arial"/>
              </a:rPr>
              <a:t>terrestrial surface</a:t>
            </a:r>
            <a:r>
              <a:rPr sz="1634" spc="-5" dirty="0">
                <a:latin typeface="Arial"/>
                <a:cs typeface="Arial"/>
              </a:rPr>
              <a:t>, embracing </a:t>
            </a:r>
            <a:r>
              <a:rPr sz="1634" b="1" spc="-5" dirty="0">
                <a:solidFill>
                  <a:srgbClr val="A50021"/>
                </a:solidFill>
                <a:latin typeface="Arial"/>
                <a:cs typeface="Arial"/>
              </a:rPr>
              <a:t>all attributes of the  </a:t>
            </a:r>
            <a:r>
              <a:rPr sz="1634" b="1" dirty="0">
                <a:solidFill>
                  <a:srgbClr val="A50021"/>
                </a:solidFill>
                <a:latin typeface="Arial"/>
                <a:cs typeface="Arial"/>
              </a:rPr>
              <a:t>biosphere </a:t>
            </a:r>
            <a:r>
              <a:rPr sz="1634" spc="-5" dirty="0">
                <a:latin typeface="Arial"/>
                <a:cs typeface="Arial"/>
              </a:rPr>
              <a:t>immediately above or below this surface,</a:t>
            </a:r>
            <a:r>
              <a:rPr sz="1634" spc="-36" dirty="0">
                <a:latin typeface="Arial"/>
                <a:cs typeface="Arial"/>
              </a:rPr>
              <a:t> </a:t>
            </a:r>
            <a:r>
              <a:rPr sz="1634" spc="-9" dirty="0">
                <a:latin typeface="Arial"/>
                <a:cs typeface="Arial"/>
              </a:rPr>
              <a:t>including:</a:t>
            </a:r>
            <a:endParaRPr sz="1634">
              <a:latin typeface="Arial"/>
              <a:cs typeface="Arial"/>
            </a:endParaRPr>
          </a:p>
          <a:p>
            <a:pPr marL="11527">
              <a:spcBef>
                <a:spcPts val="585"/>
              </a:spcBef>
              <a:buChar char="•"/>
              <a:tabLst>
                <a:tab pos="141200" algn="l"/>
              </a:tabLst>
            </a:pPr>
            <a:r>
              <a:rPr sz="1634" spc="-5" dirty="0">
                <a:latin typeface="Arial"/>
                <a:cs typeface="Arial"/>
              </a:rPr>
              <a:t>near surface</a:t>
            </a:r>
            <a:r>
              <a:rPr sz="1634" spc="-91" dirty="0">
                <a:latin typeface="Arial"/>
                <a:cs typeface="Arial"/>
              </a:rPr>
              <a:t> </a:t>
            </a:r>
            <a:r>
              <a:rPr sz="1634" spc="-5" dirty="0">
                <a:latin typeface="Arial"/>
                <a:cs typeface="Arial"/>
              </a:rPr>
              <a:t>climate,</a:t>
            </a:r>
            <a:endParaRPr sz="1634">
              <a:latin typeface="Arial"/>
              <a:cs typeface="Arial"/>
            </a:endParaRPr>
          </a:p>
          <a:p>
            <a:pPr marL="140624" indent="-129097">
              <a:spcBef>
                <a:spcPts val="594"/>
              </a:spcBef>
              <a:buChar char="•"/>
              <a:tabLst>
                <a:tab pos="141200" algn="l"/>
              </a:tabLst>
            </a:pPr>
            <a:r>
              <a:rPr sz="1634" spc="-5" dirty="0">
                <a:latin typeface="Arial"/>
                <a:cs typeface="Arial"/>
              </a:rPr>
              <a:t>soil and terrain</a:t>
            </a:r>
            <a:r>
              <a:rPr sz="1634" spc="-36" dirty="0">
                <a:latin typeface="Arial"/>
                <a:cs typeface="Arial"/>
              </a:rPr>
              <a:t> </a:t>
            </a:r>
            <a:r>
              <a:rPr sz="1634" dirty="0">
                <a:latin typeface="Arial"/>
                <a:cs typeface="Arial"/>
              </a:rPr>
              <a:t>forms,</a:t>
            </a:r>
            <a:endParaRPr sz="1634">
              <a:latin typeface="Arial"/>
              <a:cs typeface="Arial"/>
            </a:endParaRPr>
          </a:p>
          <a:p>
            <a:pPr marL="140624" indent="-129097">
              <a:spcBef>
                <a:spcPts val="590"/>
              </a:spcBef>
              <a:buChar char="•"/>
              <a:tabLst>
                <a:tab pos="141200" algn="l"/>
              </a:tabLst>
            </a:pPr>
            <a:r>
              <a:rPr sz="1634" spc="-5" dirty="0">
                <a:latin typeface="Arial"/>
                <a:cs typeface="Arial"/>
              </a:rPr>
              <a:t>surface hydrology including shallow lakes, rivers, marshes and</a:t>
            </a:r>
            <a:r>
              <a:rPr sz="1634" spc="-64" dirty="0">
                <a:latin typeface="Arial"/>
                <a:cs typeface="Arial"/>
              </a:rPr>
              <a:t> </a:t>
            </a:r>
            <a:r>
              <a:rPr sz="1634" spc="-5" dirty="0">
                <a:latin typeface="Arial"/>
                <a:cs typeface="Arial"/>
              </a:rPr>
              <a:t>swamps,</a:t>
            </a:r>
            <a:endParaRPr sz="1634">
              <a:latin typeface="Arial"/>
              <a:cs typeface="Arial"/>
            </a:endParaRPr>
          </a:p>
          <a:p>
            <a:pPr marL="11527" marR="114688">
              <a:lnSpc>
                <a:spcPct val="130000"/>
              </a:lnSpc>
              <a:spcBef>
                <a:spcPts val="5"/>
              </a:spcBef>
              <a:buChar char="•"/>
              <a:tabLst>
                <a:tab pos="141200" algn="l"/>
              </a:tabLst>
            </a:pPr>
            <a:r>
              <a:rPr sz="1634" spc="-5" dirty="0">
                <a:latin typeface="Arial"/>
                <a:cs typeface="Arial"/>
              </a:rPr>
              <a:t>near-surface sedimentary layers and associated groundwater and </a:t>
            </a:r>
            <a:r>
              <a:rPr sz="1634" spc="-9" dirty="0">
                <a:latin typeface="Arial"/>
                <a:cs typeface="Arial"/>
              </a:rPr>
              <a:t>geohydrological  </a:t>
            </a:r>
            <a:r>
              <a:rPr sz="1634" spc="-5" dirty="0">
                <a:latin typeface="Arial"/>
                <a:cs typeface="Arial"/>
              </a:rPr>
              <a:t>reserves,</a:t>
            </a:r>
            <a:endParaRPr sz="1634">
              <a:latin typeface="Arial"/>
              <a:cs typeface="Arial"/>
            </a:endParaRPr>
          </a:p>
          <a:p>
            <a:pPr marL="140624" indent="-129097">
              <a:spcBef>
                <a:spcPts val="590"/>
              </a:spcBef>
              <a:buChar char="•"/>
              <a:tabLst>
                <a:tab pos="141200" algn="l"/>
              </a:tabLst>
            </a:pPr>
            <a:r>
              <a:rPr sz="1634" spc="-5" dirty="0">
                <a:latin typeface="Arial"/>
                <a:cs typeface="Arial"/>
              </a:rPr>
              <a:t>plant and animal</a:t>
            </a:r>
            <a:r>
              <a:rPr sz="1634" spc="-27" dirty="0">
                <a:latin typeface="Arial"/>
                <a:cs typeface="Arial"/>
              </a:rPr>
              <a:t> </a:t>
            </a:r>
            <a:r>
              <a:rPr sz="1634" spc="-9" dirty="0">
                <a:latin typeface="Arial"/>
                <a:cs typeface="Arial"/>
              </a:rPr>
              <a:t>populations,</a:t>
            </a:r>
            <a:endParaRPr sz="1634">
              <a:latin typeface="Arial"/>
              <a:cs typeface="Arial"/>
            </a:endParaRPr>
          </a:p>
          <a:p>
            <a:pPr marL="11527" marR="206901">
              <a:lnSpc>
                <a:spcPct val="130300"/>
              </a:lnSpc>
              <a:buChar char="•"/>
              <a:tabLst>
                <a:tab pos="141200" algn="l"/>
              </a:tabLst>
            </a:pPr>
            <a:r>
              <a:rPr sz="1634" spc="-5" dirty="0">
                <a:latin typeface="Arial"/>
                <a:cs typeface="Arial"/>
              </a:rPr>
              <a:t>human </a:t>
            </a:r>
            <a:r>
              <a:rPr sz="1634" dirty="0">
                <a:latin typeface="Arial"/>
                <a:cs typeface="Arial"/>
              </a:rPr>
              <a:t>settlement pattern </a:t>
            </a:r>
            <a:r>
              <a:rPr sz="1634" spc="-5" dirty="0">
                <a:latin typeface="Arial"/>
                <a:cs typeface="Arial"/>
              </a:rPr>
              <a:t>and physical </a:t>
            </a:r>
            <a:r>
              <a:rPr sz="1634" dirty="0">
                <a:latin typeface="Arial"/>
                <a:cs typeface="Arial"/>
              </a:rPr>
              <a:t>results </a:t>
            </a:r>
            <a:r>
              <a:rPr sz="1634" spc="-5" dirty="0">
                <a:latin typeface="Arial"/>
                <a:cs typeface="Arial"/>
              </a:rPr>
              <a:t>of past and present human activity  (terracing, water storage or drainage structures, roads, buildings,</a:t>
            </a:r>
            <a:r>
              <a:rPr sz="1634" spc="-68" dirty="0">
                <a:latin typeface="Arial"/>
                <a:cs typeface="Arial"/>
              </a:rPr>
              <a:t> </a:t>
            </a:r>
            <a:r>
              <a:rPr sz="1634" spc="-5" dirty="0">
                <a:latin typeface="Arial"/>
                <a:cs typeface="Arial"/>
              </a:rPr>
              <a:t>etc.)."</a:t>
            </a:r>
            <a:endParaRPr sz="1634">
              <a:latin typeface="Arial"/>
              <a:cs typeface="Arial"/>
            </a:endParaRPr>
          </a:p>
        </p:txBody>
      </p:sp>
      <p:sp>
        <p:nvSpPr>
          <p:cNvPr id="3" name="object 3"/>
          <p:cNvSpPr txBox="1">
            <a:spLocks noGrp="1"/>
          </p:cNvSpPr>
          <p:nvPr>
            <p:ph type="title"/>
          </p:nvPr>
        </p:nvSpPr>
        <p:spPr>
          <a:xfrm>
            <a:off x="2004252" y="764023"/>
            <a:ext cx="9543570" cy="337733"/>
          </a:xfrm>
          <a:prstGeom prst="rect">
            <a:avLst/>
          </a:prstGeom>
        </p:spPr>
        <p:txBody>
          <a:bodyPr vert="horz" wrap="square" lIns="0" tIns="57861" rIns="0" bIns="0" rtlCol="0" anchor="ctr">
            <a:spAutoFit/>
          </a:bodyPr>
          <a:lstStyle/>
          <a:p>
            <a:pPr marL="11527">
              <a:lnSpc>
                <a:spcPct val="100000"/>
              </a:lnSpc>
            </a:pPr>
            <a:r>
              <a:rPr sz="1815" b="1" spc="-5" dirty="0">
                <a:latin typeface="Arial"/>
                <a:cs typeface="Arial"/>
              </a:rPr>
              <a:t>A </a:t>
            </a:r>
            <a:r>
              <a:rPr sz="1815" b="1" spc="-9" dirty="0">
                <a:latin typeface="Arial"/>
                <a:cs typeface="Arial"/>
              </a:rPr>
              <a:t>definition </a:t>
            </a:r>
            <a:r>
              <a:rPr sz="1815" b="1" spc="-5" dirty="0">
                <a:latin typeface="Arial"/>
                <a:cs typeface="Arial"/>
              </a:rPr>
              <a:t>of</a:t>
            </a:r>
            <a:r>
              <a:rPr sz="1815" b="1" spc="-9" dirty="0">
                <a:latin typeface="Arial"/>
                <a:cs typeface="Arial"/>
              </a:rPr>
              <a:t> land…</a:t>
            </a:r>
            <a:endParaRPr sz="1815">
              <a:latin typeface="Arial"/>
              <a:cs typeface="Arial"/>
            </a:endParaRPr>
          </a:p>
        </p:txBody>
      </p:sp>
      <p:sp>
        <p:nvSpPr>
          <p:cNvPr id="4" name="object 4"/>
          <p:cNvSpPr txBox="1"/>
          <p:nvPr/>
        </p:nvSpPr>
        <p:spPr>
          <a:xfrm>
            <a:off x="4459417" y="5885663"/>
            <a:ext cx="5784348" cy="195566"/>
          </a:xfrm>
          <a:prstGeom prst="rect">
            <a:avLst/>
          </a:prstGeom>
        </p:spPr>
        <p:txBody>
          <a:bodyPr vert="horz" wrap="square" lIns="0" tIns="0" rIns="0" bIns="0" rtlCol="0">
            <a:spAutoFit/>
          </a:bodyPr>
          <a:lstStyle/>
          <a:p>
            <a:pPr marL="11527"/>
            <a:r>
              <a:rPr sz="1271" b="1" spc="-9" dirty="0">
                <a:latin typeface="Arial"/>
                <a:cs typeface="Arial"/>
              </a:rPr>
              <a:t>Source: Interdepartmental working </a:t>
            </a:r>
            <a:r>
              <a:rPr sz="1271" b="1" spc="-5" dirty="0">
                <a:latin typeface="Arial"/>
                <a:cs typeface="Arial"/>
              </a:rPr>
              <a:t>group on land use </a:t>
            </a:r>
            <a:r>
              <a:rPr sz="1271" b="1" spc="-9" dirty="0">
                <a:latin typeface="Arial"/>
                <a:cs typeface="Arial"/>
              </a:rPr>
              <a:t>planning </a:t>
            </a:r>
            <a:r>
              <a:rPr sz="1271" b="1" spc="-5" dirty="0">
                <a:latin typeface="Arial"/>
                <a:cs typeface="Arial"/>
              </a:rPr>
              <a:t>-FAO</a:t>
            </a:r>
            <a:r>
              <a:rPr sz="1271" b="1" spc="118" dirty="0">
                <a:latin typeface="Arial"/>
                <a:cs typeface="Arial"/>
              </a:rPr>
              <a:t> </a:t>
            </a:r>
            <a:r>
              <a:rPr sz="1271" b="1" spc="-9" dirty="0">
                <a:latin typeface="Arial"/>
                <a:cs typeface="Arial"/>
              </a:rPr>
              <a:t>(2004)</a:t>
            </a:r>
            <a:endParaRPr sz="1271">
              <a:latin typeface="Arial"/>
              <a:cs typeface="Arial"/>
            </a:endParaRPr>
          </a:p>
        </p:txBody>
      </p:sp>
    </p:spTree>
    <p:extLst>
      <p:ext uri="{BB962C8B-B14F-4D97-AF65-F5344CB8AC3E}">
        <p14:creationId xmlns:p14="http://schemas.microsoft.com/office/powerpoint/2010/main" val="22431580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081603" y="1496542"/>
            <a:ext cx="3999309" cy="3864453"/>
          </a:xfrm>
          <a:prstGeom prst="rect">
            <a:avLst/>
          </a:prstGeom>
          <a:blipFill>
            <a:blip r:embed="rId2" cstate="print"/>
            <a:stretch>
              <a:fillRect/>
            </a:stretch>
          </a:blipFill>
        </p:spPr>
        <p:txBody>
          <a:bodyPr wrap="square" lIns="0" tIns="0" rIns="0" bIns="0" rtlCol="0"/>
          <a:lstStyle/>
          <a:p>
            <a:endParaRPr sz="1634"/>
          </a:p>
        </p:txBody>
      </p:sp>
      <p:sp>
        <p:nvSpPr>
          <p:cNvPr id="3" name="object 3"/>
          <p:cNvSpPr txBox="1"/>
          <p:nvPr/>
        </p:nvSpPr>
        <p:spPr>
          <a:xfrm>
            <a:off x="2018896" y="1126555"/>
            <a:ext cx="4061204" cy="2286332"/>
          </a:xfrm>
          <a:prstGeom prst="rect">
            <a:avLst/>
          </a:prstGeom>
        </p:spPr>
        <p:txBody>
          <a:bodyPr vert="horz" wrap="square" lIns="0" tIns="0" rIns="0" bIns="0" rtlCol="0">
            <a:spAutoFit/>
          </a:bodyPr>
          <a:lstStyle/>
          <a:p>
            <a:pPr marL="11527"/>
            <a:r>
              <a:rPr sz="1634" b="1" spc="-5" dirty="0">
                <a:latin typeface="Arial"/>
                <a:cs typeface="Arial"/>
              </a:rPr>
              <a:t>GMES Land Monitoring Core</a:t>
            </a:r>
            <a:r>
              <a:rPr sz="1634" b="1" spc="-18" dirty="0">
                <a:latin typeface="Arial"/>
                <a:cs typeface="Arial"/>
              </a:rPr>
              <a:t> </a:t>
            </a:r>
            <a:r>
              <a:rPr sz="1634" b="1" spc="-9" dirty="0">
                <a:latin typeface="Arial"/>
                <a:cs typeface="Arial"/>
              </a:rPr>
              <a:t>Service</a:t>
            </a:r>
            <a:endParaRPr sz="1634">
              <a:latin typeface="Arial"/>
              <a:cs typeface="Arial"/>
            </a:endParaRPr>
          </a:p>
          <a:p>
            <a:pPr>
              <a:spcBef>
                <a:spcPts val="36"/>
              </a:spcBef>
            </a:pPr>
            <a:endParaRPr sz="1498">
              <a:latin typeface="Times New Roman"/>
              <a:cs typeface="Times New Roman"/>
            </a:endParaRPr>
          </a:p>
          <a:p>
            <a:pPr marL="11527"/>
            <a:r>
              <a:rPr sz="1452" b="1" spc="-5" dirty="0">
                <a:solidFill>
                  <a:srgbClr val="A50021"/>
                </a:solidFill>
                <a:latin typeface="Arial"/>
                <a:cs typeface="Arial"/>
              </a:rPr>
              <a:t>The GMES Land Monitoring Service</a:t>
            </a:r>
            <a:r>
              <a:rPr sz="1452" b="1" spc="-18" dirty="0">
                <a:solidFill>
                  <a:srgbClr val="A50021"/>
                </a:solidFill>
                <a:latin typeface="Arial"/>
                <a:cs typeface="Arial"/>
              </a:rPr>
              <a:t> </a:t>
            </a:r>
            <a:r>
              <a:rPr sz="1452" b="1" spc="-5" dirty="0">
                <a:solidFill>
                  <a:srgbClr val="A50021"/>
                </a:solidFill>
                <a:latin typeface="Arial"/>
                <a:cs typeface="Arial"/>
              </a:rPr>
              <a:t>includes</a:t>
            </a:r>
            <a:r>
              <a:rPr sz="1452" spc="-5" dirty="0">
                <a:latin typeface="Arial"/>
                <a:cs typeface="Arial"/>
              </a:rPr>
              <a:t>:</a:t>
            </a:r>
            <a:endParaRPr sz="1452">
              <a:latin typeface="Arial"/>
              <a:cs typeface="Arial"/>
            </a:endParaRPr>
          </a:p>
          <a:p>
            <a:pPr>
              <a:lnSpc>
                <a:spcPct val="100000"/>
              </a:lnSpc>
            </a:pPr>
            <a:endParaRPr sz="1452">
              <a:latin typeface="Times New Roman"/>
              <a:cs typeface="Times New Roman"/>
            </a:endParaRPr>
          </a:p>
          <a:p>
            <a:pPr>
              <a:spcBef>
                <a:spcPts val="23"/>
              </a:spcBef>
            </a:pPr>
            <a:endParaRPr sz="1452">
              <a:latin typeface="Times New Roman"/>
              <a:cs typeface="Times New Roman"/>
            </a:endParaRPr>
          </a:p>
          <a:p>
            <a:pPr marL="288739" indent="-277213">
              <a:buAutoNum type="arabicParenBoth"/>
              <a:tabLst>
                <a:tab pos="289316" algn="l"/>
              </a:tabLst>
            </a:pPr>
            <a:r>
              <a:rPr sz="1452" b="1" spc="-5" dirty="0">
                <a:solidFill>
                  <a:srgbClr val="A50021"/>
                </a:solidFill>
                <a:latin typeface="Arial"/>
                <a:cs typeface="Arial"/>
              </a:rPr>
              <a:t>Fast Track</a:t>
            </a:r>
            <a:r>
              <a:rPr sz="1452" b="1" spc="-64" dirty="0">
                <a:solidFill>
                  <a:srgbClr val="A50021"/>
                </a:solidFill>
                <a:latin typeface="Arial"/>
                <a:cs typeface="Arial"/>
              </a:rPr>
              <a:t> </a:t>
            </a:r>
            <a:r>
              <a:rPr sz="1452" b="1" spc="-5" dirty="0">
                <a:solidFill>
                  <a:srgbClr val="A50021"/>
                </a:solidFill>
                <a:latin typeface="Arial"/>
                <a:cs typeface="Arial"/>
              </a:rPr>
              <a:t>Services</a:t>
            </a:r>
            <a:endParaRPr sz="1452">
              <a:latin typeface="Arial"/>
              <a:cs typeface="Arial"/>
            </a:endParaRPr>
          </a:p>
          <a:p>
            <a:pPr marL="288163" marR="4611" lvl="1">
              <a:spcBef>
                <a:spcPts val="368"/>
              </a:spcBef>
              <a:buChar char="•"/>
              <a:tabLst>
                <a:tab pos="389595" algn="l"/>
              </a:tabLst>
            </a:pPr>
            <a:r>
              <a:rPr sz="1271" spc="-9" dirty="0">
                <a:latin typeface="Arial"/>
                <a:cs typeface="Arial"/>
              </a:rPr>
              <a:t>Continental component </a:t>
            </a:r>
            <a:r>
              <a:rPr sz="1271" spc="-5" dirty="0">
                <a:latin typeface="Arial"/>
                <a:cs typeface="Arial"/>
              </a:rPr>
              <a:t>– a LC (+ </a:t>
            </a:r>
            <a:r>
              <a:rPr sz="1271" spc="-9" dirty="0">
                <a:latin typeface="Arial"/>
                <a:cs typeface="Arial"/>
              </a:rPr>
              <a:t>changes) </a:t>
            </a:r>
            <a:r>
              <a:rPr sz="1271" spc="-5" dirty="0">
                <a:latin typeface="Arial"/>
                <a:cs typeface="Arial"/>
              </a:rPr>
              <a:t>map </a:t>
            </a:r>
            <a:r>
              <a:rPr sz="1271" spc="-9" dirty="0">
                <a:latin typeface="Arial"/>
                <a:cs typeface="Arial"/>
              </a:rPr>
              <a:t>for  Europe</a:t>
            </a:r>
            <a:endParaRPr sz="1271">
              <a:latin typeface="Arial"/>
              <a:cs typeface="Arial"/>
            </a:endParaRPr>
          </a:p>
          <a:p>
            <a:pPr marL="260499" marR="54175" lvl="1">
              <a:spcBef>
                <a:spcPts val="622"/>
              </a:spcBef>
              <a:buChar char="•"/>
              <a:tabLst>
                <a:tab pos="361933" algn="l"/>
              </a:tabLst>
            </a:pPr>
            <a:r>
              <a:rPr sz="1271" spc="-9" dirty="0">
                <a:latin typeface="Arial"/>
                <a:cs typeface="Arial"/>
              </a:rPr>
              <a:t>Local component </a:t>
            </a:r>
            <a:r>
              <a:rPr sz="1271" spc="-5" dirty="0">
                <a:latin typeface="Arial"/>
                <a:cs typeface="Arial"/>
              </a:rPr>
              <a:t>– high resolution maps of </a:t>
            </a:r>
            <a:r>
              <a:rPr sz="1271" spc="-9" dirty="0">
                <a:latin typeface="Arial"/>
                <a:cs typeface="Arial"/>
              </a:rPr>
              <a:t>built-up  areas</a:t>
            </a:r>
            <a:endParaRPr sz="1271">
              <a:latin typeface="Arial"/>
              <a:cs typeface="Arial"/>
            </a:endParaRPr>
          </a:p>
        </p:txBody>
      </p:sp>
      <p:sp>
        <p:nvSpPr>
          <p:cNvPr id="4" name="object 4"/>
          <p:cNvSpPr txBox="1"/>
          <p:nvPr/>
        </p:nvSpPr>
        <p:spPr>
          <a:xfrm>
            <a:off x="2018896" y="4129552"/>
            <a:ext cx="8208277" cy="1996124"/>
          </a:xfrm>
          <a:prstGeom prst="rect">
            <a:avLst/>
          </a:prstGeom>
        </p:spPr>
        <p:txBody>
          <a:bodyPr vert="horz" wrap="square" lIns="0" tIns="0" rIns="0" bIns="0" rtlCol="0">
            <a:spAutoFit/>
          </a:bodyPr>
          <a:lstStyle/>
          <a:p>
            <a:pPr marL="288163" indent="-276636">
              <a:buAutoNum type="arabicParenBoth"/>
              <a:tabLst>
                <a:tab pos="288739" algn="l"/>
              </a:tabLst>
            </a:pPr>
            <a:r>
              <a:rPr sz="1452" b="1" dirty="0">
                <a:solidFill>
                  <a:srgbClr val="A50021"/>
                </a:solidFill>
                <a:latin typeface="Arial"/>
                <a:cs typeface="Arial"/>
              </a:rPr>
              <a:t>Service</a:t>
            </a:r>
            <a:r>
              <a:rPr sz="1452" b="1" spc="-82" dirty="0">
                <a:solidFill>
                  <a:srgbClr val="A50021"/>
                </a:solidFill>
                <a:latin typeface="Arial"/>
                <a:cs typeface="Arial"/>
              </a:rPr>
              <a:t> </a:t>
            </a:r>
            <a:r>
              <a:rPr sz="1452" b="1" dirty="0">
                <a:solidFill>
                  <a:srgbClr val="A50021"/>
                </a:solidFill>
                <a:latin typeface="Arial"/>
                <a:cs typeface="Arial"/>
              </a:rPr>
              <a:t>evolution</a:t>
            </a:r>
            <a:endParaRPr sz="1452">
              <a:latin typeface="Arial"/>
              <a:cs typeface="Arial"/>
            </a:endParaRPr>
          </a:p>
          <a:p>
            <a:pPr>
              <a:spcBef>
                <a:spcPts val="5"/>
              </a:spcBef>
              <a:buClr>
                <a:srgbClr val="A50021"/>
              </a:buClr>
              <a:buFont typeface="Arial"/>
              <a:buAutoNum type="arabicParenBoth"/>
            </a:pPr>
            <a:endParaRPr sz="1225">
              <a:latin typeface="Times New Roman"/>
              <a:cs typeface="Times New Roman"/>
            </a:endParaRPr>
          </a:p>
          <a:p>
            <a:pPr marL="288163" marR="4015840" lvl="1">
              <a:spcBef>
                <a:spcPts val="5"/>
              </a:spcBef>
              <a:buChar char="•"/>
              <a:tabLst>
                <a:tab pos="389595" algn="l"/>
              </a:tabLst>
            </a:pPr>
            <a:r>
              <a:rPr sz="1271" spc="-9" dirty="0">
                <a:latin typeface="Arial"/>
                <a:cs typeface="Arial"/>
              </a:rPr>
              <a:t>Global component </a:t>
            </a:r>
            <a:r>
              <a:rPr sz="1271" spc="-5" dirty="0">
                <a:latin typeface="Arial"/>
                <a:cs typeface="Arial"/>
              </a:rPr>
              <a:t>– e.g. land </a:t>
            </a:r>
            <a:r>
              <a:rPr sz="1271" spc="-9" dirty="0">
                <a:latin typeface="Arial"/>
                <a:cs typeface="Arial"/>
              </a:rPr>
              <a:t>cover, biophysical  parameters, </a:t>
            </a:r>
            <a:r>
              <a:rPr sz="1271" spc="-5" dirty="0">
                <a:latin typeface="Arial"/>
                <a:cs typeface="Arial"/>
              </a:rPr>
              <a:t>and more </a:t>
            </a:r>
            <a:r>
              <a:rPr sz="1271" spc="-9" dirty="0">
                <a:latin typeface="Arial"/>
                <a:cs typeface="Arial"/>
              </a:rPr>
              <a:t>thematic </a:t>
            </a:r>
            <a:r>
              <a:rPr sz="1271" spc="-5" dirty="0">
                <a:latin typeface="Arial"/>
                <a:cs typeface="Arial"/>
              </a:rPr>
              <a:t>data on desertification,  </a:t>
            </a:r>
            <a:r>
              <a:rPr sz="1271" spc="-9" dirty="0">
                <a:latin typeface="Arial"/>
                <a:cs typeface="Arial"/>
              </a:rPr>
              <a:t>deforestation, </a:t>
            </a:r>
            <a:r>
              <a:rPr sz="1271" spc="-5" dirty="0">
                <a:latin typeface="Arial"/>
                <a:cs typeface="Arial"/>
              </a:rPr>
              <a:t>food </a:t>
            </a:r>
            <a:r>
              <a:rPr sz="1271" spc="-9" dirty="0">
                <a:latin typeface="Arial"/>
                <a:cs typeface="Arial"/>
              </a:rPr>
              <a:t>security</a:t>
            </a:r>
            <a:endParaRPr sz="1271">
              <a:latin typeface="Arial"/>
              <a:cs typeface="Arial"/>
            </a:endParaRPr>
          </a:p>
          <a:p>
            <a:pPr lvl="1">
              <a:spcBef>
                <a:spcPts val="50"/>
              </a:spcBef>
              <a:buFont typeface="Arial"/>
              <a:buChar char="•"/>
            </a:pPr>
            <a:endParaRPr sz="998">
              <a:latin typeface="Times New Roman"/>
              <a:cs typeface="Times New Roman"/>
            </a:endParaRPr>
          </a:p>
          <a:p>
            <a:pPr marL="300842" marR="636840" lvl="1">
              <a:buChar char="•"/>
              <a:tabLst>
                <a:tab pos="402276" algn="l"/>
              </a:tabLst>
            </a:pPr>
            <a:r>
              <a:rPr sz="1271" spc="-9" dirty="0">
                <a:latin typeface="Arial"/>
                <a:cs typeface="Arial"/>
              </a:rPr>
              <a:t>Thematic layers </a:t>
            </a:r>
            <a:r>
              <a:rPr sz="1271" spc="-5" dirty="0">
                <a:latin typeface="Arial"/>
                <a:cs typeface="Arial"/>
              </a:rPr>
              <a:t>– at both local and </a:t>
            </a:r>
            <a:r>
              <a:rPr sz="1271" spc="-9" dirty="0">
                <a:latin typeface="Arial"/>
                <a:cs typeface="Arial"/>
              </a:rPr>
              <a:t>continental </a:t>
            </a:r>
            <a:r>
              <a:rPr sz="1271" spc="-5" dirty="0">
                <a:latin typeface="Arial"/>
                <a:cs typeface="Arial"/>
              </a:rPr>
              <a:t>level, dedicated to </a:t>
            </a:r>
            <a:r>
              <a:rPr sz="1271" spc="-9" dirty="0">
                <a:latin typeface="Arial"/>
                <a:cs typeface="Arial"/>
              </a:rPr>
              <a:t>specific European </a:t>
            </a:r>
            <a:r>
              <a:rPr sz="1271" spc="-5" dirty="0">
                <a:latin typeface="Arial"/>
                <a:cs typeface="Arial"/>
              </a:rPr>
              <a:t>and MS </a:t>
            </a:r>
            <a:r>
              <a:rPr sz="1271" spc="-9" dirty="0">
                <a:latin typeface="Arial"/>
                <a:cs typeface="Arial"/>
              </a:rPr>
              <a:t>policies  </a:t>
            </a:r>
            <a:r>
              <a:rPr sz="1271" spc="-5" dirty="0">
                <a:latin typeface="Arial"/>
                <a:cs typeface="Arial"/>
              </a:rPr>
              <a:t>(e.g. soil </a:t>
            </a:r>
            <a:r>
              <a:rPr sz="1271" spc="-9" dirty="0">
                <a:latin typeface="Arial"/>
                <a:cs typeface="Arial"/>
              </a:rPr>
              <a:t>protection, </a:t>
            </a:r>
            <a:r>
              <a:rPr sz="1271" spc="-5" dirty="0">
                <a:latin typeface="Arial"/>
                <a:cs typeface="Arial"/>
              </a:rPr>
              <a:t>agriculture, </a:t>
            </a:r>
            <a:r>
              <a:rPr sz="1271" spc="-9" dirty="0">
                <a:latin typeface="Arial"/>
                <a:cs typeface="Arial"/>
              </a:rPr>
              <a:t>hydrological</a:t>
            </a:r>
            <a:r>
              <a:rPr sz="1271" spc="23" dirty="0">
                <a:latin typeface="Arial"/>
                <a:cs typeface="Arial"/>
              </a:rPr>
              <a:t> </a:t>
            </a:r>
            <a:r>
              <a:rPr sz="1271" spc="-9" dirty="0">
                <a:latin typeface="Arial"/>
                <a:cs typeface="Arial"/>
              </a:rPr>
              <a:t>maps)</a:t>
            </a:r>
            <a:endParaRPr sz="1271">
              <a:latin typeface="Arial"/>
              <a:cs typeface="Arial"/>
            </a:endParaRPr>
          </a:p>
          <a:p>
            <a:pPr>
              <a:spcBef>
                <a:spcPts val="27"/>
              </a:spcBef>
            </a:pPr>
            <a:endParaRPr sz="1588">
              <a:latin typeface="Times New Roman"/>
              <a:cs typeface="Times New Roman"/>
            </a:endParaRPr>
          </a:p>
          <a:p>
            <a:pPr marR="4611" algn="r"/>
            <a:r>
              <a:rPr sz="1271" b="1" spc="-9" dirty="0">
                <a:latin typeface="Arial"/>
                <a:cs typeface="Arial"/>
              </a:rPr>
              <a:t>Source: IG-LMCS</a:t>
            </a:r>
            <a:r>
              <a:rPr sz="1271" b="1" spc="-5" dirty="0">
                <a:latin typeface="Arial"/>
                <a:cs typeface="Arial"/>
              </a:rPr>
              <a:t> </a:t>
            </a:r>
            <a:r>
              <a:rPr sz="1271" b="1" spc="-9" dirty="0">
                <a:latin typeface="Arial"/>
                <a:cs typeface="Arial"/>
              </a:rPr>
              <a:t>(2007)</a:t>
            </a:r>
            <a:endParaRPr sz="1271">
              <a:latin typeface="Arial"/>
              <a:cs typeface="Arial"/>
            </a:endParaRPr>
          </a:p>
        </p:txBody>
      </p:sp>
    </p:spTree>
    <p:extLst>
      <p:ext uri="{BB962C8B-B14F-4D97-AF65-F5344CB8AC3E}">
        <p14:creationId xmlns:p14="http://schemas.microsoft.com/office/powerpoint/2010/main" val="21259789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36508" y="1839558"/>
            <a:ext cx="5104426" cy="3881742"/>
          </a:xfrm>
          <a:prstGeom prst="rect">
            <a:avLst/>
          </a:prstGeom>
          <a:blipFill>
            <a:blip r:embed="rId2" cstate="print"/>
            <a:stretch>
              <a:fillRect/>
            </a:stretch>
          </a:blipFill>
        </p:spPr>
        <p:txBody>
          <a:bodyPr wrap="square" lIns="0" tIns="0" rIns="0" bIns="0" rtlCol="0"/>
          <a:lstStyle/>
          <a:p>
            <a:endParaRPr sz="1634"/>
          </a:p>
        </p:txBody>
      </p:sp>
      <p:sp>
        <p:nvSpPr>
          <p:cNvPr id="3" name="object 3"/>
          <p:cNvSpPr/>
          <p:nvPr/>
        </p:nvSpPr>
        <p:spPr>
          <a:xfrm>
            <a:off x="2232364" y="1835408"/>
            <a:ext cx="5112956" cy="3890042"/>
          </a:xfrm>
          <a:custGeom>
            <a:avLst/>
            <a:gdLst/>
            <a:ahLst/>
            <a:cxnLst/>
            <a:rect l="l" t="t" r="r" b="b"/>
            <a:pathLst>
              <a:path w="5633720" h="4286250">
                <a:moveTo>
                  <a:pt x="0" y="4286250"/>
                </a:moveTo>
                <a:lnTo>
                  <a:pt x="0" y="0"/>
                </a:lnTo>
                <a:lnTo>
                  <a:pt x="5633466" y="0"/>
                </a:lnTo>
                <a:lnTo>
                  <a:pt x="5633466" y="4286249"/>
                </a:lnTo>
                <a:lnTo>
                  <a:pt x="0" y="4286250"/>
                </a:lnTo>
                <a:close/>
              </a:path>
            </a:pathLst>
          </a:custGeom>
          <a:ln w="9525">
            <a:solidFill>
              <a:srgbClr val="969696"/>
            </a:solidFill>
          </a:ln>
        </p:spPr>
        <p:txBody>
          <a:bodyPr wrap="square" lIns="0" tIns="0" rIns="0" bIns="0" rtlCol="0"/>
          <a:lstStyle/>
          <a:p>
            <a:endParaRPr sz="1634"/>
          </a:p>
        </p:txBody>
      </p:sp>
      <p:sp>
        <p:nvSpPr>
          <p:cNvPr id="4" name="object 4"/>
          <p:cNvSpPr txBox="1"/>
          <p:nvPr/>
        </p:nvSpPr>
        <p:spPr>
          <a:xfrm>
            <a:off x="2234664" y="5841171"/>
            <a:ext cx="3295874" cy="223459"/>
          </a:xfrm>
          <a:prstGeom prst="rect">
            <a:avLst/>
          </a:prstGeom>
        </p:spPr>
        <p:txBody>
          <a:bodyPr vert="horz" wrap="square" lIns="0" tIns="0" rIns="0" bIns="0" rtlCol="0">
            <a:spAutoFit/>
          </a:bodyPr>
          <a:lstStyle/>
          <a:p>
            <a:pPr marL="11527"/>
            <a:r>
              <a:rPr sz="1452" spc="-5" dirty="0">
                <a:latin typeface="Arial"/>
                <a:cs typeface="Arial"/>
              </a:rPr>
              <a:t>38 countries with total area of 5.8</a:t>
            </a:r>
            <a:r>
              <a:rPr sz="1452" dirty="0">
                <a:latin typeface="Arial"/>
                <a:cs typeface="Arial"/>
              </a:rPr>
              <a:t> </a:t>
            </a:r>
            <a:r>
              <a:rPr sz="1452" spc="-5" dirty="0">
                <a:latin typeface="Arial"/>
                <a:cs typeface="Arial"/>
              </a:rPr>
              <a:t>Mkm2</a:t>
            </a:r>
            <a:endParaRPr sz="1452">
              <a:latin typeface="Arial"/>
              <a:cs typeface="Arial"/>
            </a:endParaRPr>
          </a:p>
        </p:txBody>
      </p:sp>
      <p:sp>
        <p:nvSpPr>
          <p:cNvPr id="5" name="object 5"/>
          <p:cNvSpPr txBox="1"/>
          <p:nvPr/>
        </p:nvSpPr>
        <p:spPr>
          <a:xfrm>
            <a:off x="8254725" y="5902952"/>
            <a:ext cx="1917935" cy="195566"/>
          </a:xfrm>
          <a:prstGeom prst="rect">
            <a:avLst/>
          </a:prstGeom>
        </p:spPr>
        <p:txBody>
          <a:bodyPr vert="horz" wrap="square" lIns="0" tIns="0" rIns="0" bIns="0" rtlCol="0">
            <a:spAutoFit/>
          </a:bodyPr>
          <a:lstStyle/>
          <a:p>
            <a:pPr marL="11527"/>
            <a:r>
              <a:rPr sz="1271" b="1" spc="-9" dirty="0">
                <a:latin typeface="Arial"/>
                <a:cs typeface="Arial"/>
              </a:rPr>
              <a:t>Source: </a:t>
            </a:r>
            <a:r>
              <a:rPr sz="1271" b="1" spc="-5" dirty="0">
                <a:latin typeface="Arial"/>
                <a:cs typeface="Arial"/>
              </a:rPr>
              <a:t>ETC-LUSI</a:t>
            </a:r>
            <a:r>
              <a:rPr sz="1271" b="1" spc="-50" dirty="0">
                <a:latin typeface="Arial"/>
                <a:cs typeface="Arial"/>
              </a:rPr>
              <a:t> </a:t>
            </a:r>
            <a:r>
              <a:rPr sz="1271" b="1" spc="-9" dirty="0">
                <a:latin typeface="Arial"/>
                <a:cs typeface="Arial"/>
              </a:rPr>
              <a:t>(2007)</a:t>
            </a:r>
            <a:endParaRPr sz="1271">
              <a:latin typeface="Arial"/>
              <a:cs typeface="Arial"/>
            </a:endParaRPr>
          </a:p>
        </p:txBody>
      </p:sp>
      <p:sp>
        <p:nvSpPr>
          <p:cNvPr id="6" name="object 6"/>
          <p:cNvSpPr txBox="1">
            <a:spLocks noGrp="1"/>
          </p:cNvSpPr>
          <p:nvPr>
            <p:ph type="title"/>
          </p:nvPr>
        </p:nvSpPr>
        <p:spPr>
          <a:xfrm>
            <a:off x="2004252" y="793237"/>
            <a:ext cx="9543570" cy="279307"/>
          </a:xfrm>
          <a:prstGeom prst="rect">
            <a:avLst/>
          </a:prstGeom>
        </p:spPr>
        <p:txBody>
          <a:bodyPr vert="horz" wrap="square" lIns="0" tIns="0" rIns="0" bIns="0" rtlCol="0" anchor="ctr">
            <a:spAutoFit/>
          </a:bodyPr>
          <a:lstStyle/>
          <a:p>
            <a:pPr marL="11527">
              <a:lnSpc>
                <a:spcPct val="100000"/>
              </a:lnSpc>
            </a:pPr>
            <a:r>
              <a:rPr sz="1815" b="1" spc="-5" dirty="0">
                <a:latin typeface="Arial"/>
                <a:cs typeface="Arial"/>
              </a:rPr>
              <a:t>GMES FTS Land participating</a:t>
            </a:r>
            <a:r>
              <a:rPr sz="1815" b="1" spc="32" dirty="0">
                <a:latin typeface="Arial"/>
                <a:cs typeface="Arial"/>
              </a:rPr>
              <a:t> </a:t>
            </a:r>
            <a:r>
              <a:rPr sz="1815" b="1" spc="-5" dirty="0">
                <a:latin typeface="Arial"/>
                <a:cs typeface="Arial"/>
              </a:rPr>
              <a:t>countries</a:t>
            </a:r>
            <a:endParaRPr sz="1815">
              <a:latin typeface="Arial"/>
              <a:cs typeface="Arial"/>
            </a:endParaRPr>
          </a:p>
        </p:txBody>
      </p:sp>
    </p:spTree>
    <p:extLst>
      <p:ext uri="{BB962C8B-B14F-4D97-AF65-F5344CB8AC3E}">
        <p14:creationId xmlns:p14="http://schemas.microsoft.com/office/powerpoint/2010/main" val="41435570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2273852" y="1683956"/>
            <a:ext cx="2496865" cy="2295297"/>
          </a:xfrm>
          <a:prstGeom prst="rect">
            <a:avLst/>
          </a:prstGeom>
          <a:blipFill>
            <a:blip r:embed="rId2" cstate="print"/>
            <a:stretch>
              <a:fillRect/>
            </a:stretch>
          </a:blipFill>
        </p:spPr>
        <p:txBody>
          <a:bodyPr wrap="square" lIns="0" tIns="0" rIns="0" bIns="0" rtlCol="0"/>
          <a:lstStyle/>
          <a:p>
            <a:endParaRPr sz="1634"/>
          </a:p>
        </p:txBody>
      </p:sp>
      <p:sp>
        <p:nvSpPr>
          <p:cNvPr id="4" name="object 4"/>
          <p:cNvSpPr/>
          <p:nvPr/>
        </p:nvSpPr>
        <p:spPr>
          <a:xfrm>
            <a:off x="7048398" y="3330567"/>
            <a:ext cx="3018672" cy="2347164"/>
          </a:xfrm>
          <a:prstGeom prst="rect">
            <a:avLst/>
          </a:prstGeom>
          <a:blipFill>
            <a:blip r:embed="rId3" cstate="print"/>
            <a:stretch>
              <a:fillRect/>
            </a:stretch>
          </a:blipFill>
        </p:spPr>
        <p:txBody>
          <a:bodyPr wrap="square" lIns="0" tIns="0" rIns="0" bIns="0" rtlCol="0"/>
          <a:lstStyle/>
          <a:p>
            <a:endParaRPr sz="1634"/>
          </a:p>
        </p:txBody>
      </p:sp>
      <p:sp>
        <p:nvSpPr>
          <p:cNvPr id="5" name="object 5"/>
          <p:cNvSpPr txBox="1"/>
          <p:nvPr/>
        </p:nvSpPr>
        <p:spPr>
          <a:xfrm>
            <a:off x="2396495" y="1770402"/>
            <a:ext cx="1032734" cy="251479"/>
          </a:xfrm>
          <a:prstGeom prst="rect">
            <a:avLst/>
          </a:prstGeom>
        </p:spPr>
        <p:txBody>
          <a:bodyPr vert="horz" wrap="square" lIns="0" tIns="0" rIns="0" bIns="0" rtlCol="0">
            <a:spAutoFit/>
          </a:bodyPr>
          <a:lstStyle/>
          <a:p>
            <a:pPr marL="11527"/>
            <a:r>
              <a:rPr sz="1634" spc="-5" dirty="0">
                <a:latin typeface="Verdana"/>
                <a:cs typeface="Verdana"/>
              </a:rPr>
              <a:t>CLC</a:t>
            </a:r>
            <a:r>
              <a:rPr sz="1634" spc="-77" dirty="0">
                <a:latin typeface="Verdana"/>
                <a:cs typeface="Verdana"/>
              </a:rPr>
              <a:t> </a:t>
            </a:r>
            <a:r>
              <a:rPr sz="1634" spc="5" dirty="0">
                <a:latin typeface="Verdana"/>
                <a:cs typeface="Verdana"/>
              </a:rPr>
              <a:t>2006</a:t>
            </a:r>
            <a:endParaRPr sz="1634">
              <a:latin typeface="Verdana"/>
              <a:cs typeface="Verdana"/>
            </a:endParaRPr>
          </a:p>
        </p:txBody>
      </p:sp>
      <p:sp>
        <p:nvSpPr>
          <p:cNvPr id="6" name="object 6"/>
          <p:cNvSpPr/>
          <p:nvPr/>
        </p:nvSpPr>
        <p:spPr>
          <a:xfrm>
            <a:off x="4949515" y="1250346"/>
            <a:ext cx="3552559" cy="2806362"/>
          </a:xfrm>
          <a:prstGeom prst="rect">
            <a:avLst/>
          </a:prstGeom>
          <a:blipFill>
            <a:blip r:embed="rId4" cstate="print"/>
            <a:stretch>
              <a:fillRect/>
            </a:stretch>
          </a:blipFill>
        </p:spPr>
        <p:txBody>
          <a:bodyPr wrap="square" lIns="0" tIns="0" rIns="0" bIns="0" rtlCol="0"/>
          <a:lstStyle/>
          <a:p>
            <a:endParaRPr sz="1634"/>
          </a:p>
        </p:txBody>
      </p:sp>
      <p:sp>
        <p:nvSpPr>
          <p:cNvPr id="7" name="object 7"/>
          <p:cNvSpPr/>
          <p:nvPr/>
        </p:nvSpPr>
        <p:spPr>
          <a:xfrm>
            <a:off x="4945366" y="1246196"/>
            <a:ext cx="3560973" cy="2814662"/>
          </a:xfrm>
          <a:custGeom>
            <a:avLst/>
            <a:gdLst/>
            <a:ahLst/>
            <a:cxnLst/>
            <a:rect l="l" t="t" r="r" b="b"/>
            <a:pathLst>
              <a:path w="3923665" h="3101340">
                <a:moveTo>
                  <a:pt x="0" y="3101340"/>
                </a:moveTo>
                <a:lnTo>
                  <a:pt x="0" y="0"/>
                </a:lnTo>
                <a:lnTo>
                  <a:pt x="3923538" y="0"/>
                </a:lnTo>
                <a:lnTo>
                  <a:pt x="3923538" y="3101340"/>
                </a:lnTo>
                <a:lnTo>
                  <a:pt x="0" y="3101340"/>
                </a:lnTo>
                <a:close/>
              </a:path>
            </a:pathLst>
          </a:custGeom>
          <a:ln w="9525">
            <a:solidFill>
              <a:srgbClr val="12639B"/>
            </a:solidFill>
          </a:ln>
        </p:spPr>
        <p:txBody>
          <a:bodyPr wrap="square" lIns="0" tIns="0" rIns="0" bIns="0" rtlCol="0"/>
          <a:lstStyle/>
          <a:p>
            <a:endParaRPr sz="1634"/>
          </a:p>
        </p:txBody>
      </p:sp>
      <p:sp>
        <p:nvSpPr>
          <p:cNvPr id="8" name="object 8"/>
          <p:cNvSpPr/>
          <p:nvPr/>
        </p:nvSpPr>
        <p:spPr>
          <a:xfrm>
            <a:off x="7836790" y="1345089"/>
            <a:ext cx="556017" cy="430844"/>
          </a:xfrm>
          <a:prstGeom prst="rect">
            <a:avLst/>
          </a:prstGeom>
          <a:blipFill>
            <a:blip r:embed="rId5" cstate="print"/>
            <a:stretch>
              <a:fillRect/>
            </a:stretch>
          </a:blipFill>
        </p:spPr>
        <p:txBody>
          <a:bodyPr wrap="square" lIns="0" tIns="0" rIns="0" bIns="0" rtlCol="0"/>
          <a:lstStyle/>
          <a:p>
            <a:endParaRPr sz="1634"/>
          </a:p>
        </p:txBody>
      </p:sp>
      <p:sp>
        <p:nvSpPr>
          <p:cNvPr id="9" name="object 9"/>
          <p:cNvSpPr txBox="1"/>
          <p:nvPr/>
        </p:nvSpPr>
        <p:spPr>
          <a:xfrm>
            <a:off x="6068684" y="3679116"/>
            <a:ext cx="2353043" cy="251479"/>
          </a:xfrm>
          <a:prstGeom prst="rect">
            <a:avLst/>
          </a:prstGeom>
        </p:spPr>
        <p:txBody>
          <a:bodyPr vert="horz" wrap="square" lIns="0" tIns="0" rIns="0" bIns="0" rtlCol="0">
            <a:spAutoFit/>
          </a:bodyPr>
          <a:lstStyle/>
          <a:p>
            <a:pPr marL="11527"/>
            <a:r>
              <a:rPr sz="1634" spc="-5" dirty="0">
                <a:latin typeface="Verdana"/>
                <a:cs typeface="Verdana"/>
              </a:rPr>
              <a:t>Built-up </a:t>
            </a:r>
            <a:r>
              <a:rPr sz="1634" dirty="0">
                <a:latin typeface="Verdana"/>
                <a:cs typeface="Verdana"/>
              </a:rPr>
              <a:t>area </a:t>
            </a:r>
            <a:r>
              <a:rPr sz="1634" spc="-5" dirty="0">
                <a:latin typeface="Verdana"/>
                <a:cs typeface="Verdana"/>
              </a:rPr>
              <a:t>/</a:t>
            </a:r>
            <a:r>
              <a:rPr sz="1634" spc="-41" dirty="0">
                <a:latin typeface="Verdana"/>
                <a:cs typeface="Verdana"/>
              </a:rPr>
              <a:t> </a:t>
            </a:r>
            <a:r>
              <a:rPr sz="1634" spc="-5" dirty="0">
                <a:latin typeface="Verdana"/>
                <a:cs typeface="Verdana"/>
              </a:rPr>
              <a:t>sealing</a:t>
            </a:r>
            <a:endParaRPr sz="1634">
              <a:latin typeface="Verdana"/>
              <a:cs typeface="Verdana"/>
            </a:endParaRPr>
          </a:p>
        </p:txBody>
      </p:sp>
      <p:sp>
        <p:nvSpPr>
          <p:cNvPr id="10" name="object 10"/>
          <p:cNvSpPr/>
          <p:nvPr/>
        </p:nvSpPr>
        <p:spPr>
          <a:xfrm>
            <a:off x="3142460" y="3101660"/>
            <a:ext cx="2819272" cy="2593361"/>
          </a:xfrm>
          <a:prstGeom prst="rect">
            <a:avLst/>
          </a:prstGeom>
          <a:blipFill>
            <a:blip r:embed="rId6" cstate="print"/>
            <a:stretch>
              <a:fillRect/>
            </a:stretch>
          </a:blipFill>
        </p:spPr>
        <p:txBody>
          <a:bodyPr wrap="square" lIns="0" tIns="0" rIns="0" bIns="0" rtlCol="0"/>
          <a:lstStyle/>
          <a:p>
            <a:endParaRPr sz="1634"/>
          </a:p>
        </p:txBody>
      </p:sp>
      <p:sp>
        <p:nvSpPr>
          <p:cNvPr id="11" name="object 11"/>
          <p:cNvSpPr/>
          <p:nvPr/>
        </p:nvSpPr>
        <p:spPr>
          <a:xfrm>
            <a:off x="3138311" y="3097510"/>
            <a:ext cx="2826764" cy="2602006"/>
          </a:xfrm>
          <a:custGeom>
            <a:avLst/>
            <a:gdLst/>
            <a:ahLst/>
            <a:cxnLst/>
            <a:rect l="l" t="t" r="r" b="b"/>
            <a:pathLst>
              <a:path w="3114675" h="2867025">
                <a:moveTo>
                  <a:pt x="0" y="2866643"/>
                </a:moveTo>
                <a:lnTo>
                  <a:pt x="0" y="0"/>
                </a:lnTo>
                <a:lnTo>
                  <a:pt x="3114293" y="0"/>
                </a:lnTo>
                <a:lnTo>
                  <a:pt x="3114294" y="2866643"/>
                </a:lnTo>
                <a:lnTo>
                  <a:pt x="0" y="2866643"/>
                </a:lnTo>
                <a:close/>
              </a:path>
            </a:pathLst>
          </a:custGeom>
          <a:ln w="9525">
            <a:solidFill>
              <a:srgbClr val="000000"/>
            </a:solidFill>
          </a:ln>
        </p:spPr>
        <p:txBody>
          <a:bodyPr wrap="square" lIns="0" tIns="0" rIns="0" bIns="0" rtlCol="0"/>
          <a:lstStyle/>
          <a:p>
            <a:endParaRPr sz="1634"/>
          </a:p>
        </p:txBody>
      </p:sp>
      <p:sp>
        <p:nvSpPr>
          <p:cNvPr id="12" name="object 12"/>
          <p:cNvSpPr txBox="1">
            <a:spLocks noGrp="1"/>
          </p:cNvSpPr>
          <p:nvPr>
            <p:ph type="title"/>
          </p:nvPr>
        </p:nvSpPr>
        <p:spPr>
          <a:xfrm>
            <a:off x="2004252" y="793237"/>
            <a:ext cx="9543570" cy="279307"/>
          </a:xfrm>
          <a:prstGeom prst="rect">
            <a:avLst/>
          </a:prstGeom>
        </p:spPr>
        <p:txBody>
          <a:bodyPr vert="horz" wrap="square" lIns="0" tIns="0" rIns="0" bIns="0" rtlCol="0" anchor="ctr">
            <a:spAutoFit/>
          </a:bodyPr>
          <a:lstStyle/>
          <a:p>
            <a:pPr marL="11527">
              <a:lnSpc>
                <a:spcPct val="100000"/>
              </a:lnSpc>
            </a:pPr>
            <a:r>
              <a:rPr sz="1815" b="1" spc="-5" dirty="0">
                <a:latin typeface="Arial"/>
                <a:cs typeface="Arial"/>
              </a:rPr>
              <a:t>GMES FTS Land</a:t>
            </a:r>
            <a:r>
              <a:rPr sz="1815" b="1" spc="-18" dirty="0">
                <a:latin typeface="Arial"/>
                <a:cs typeface="Arial"/>
              </a:rPr>
              <a:t> </a:t>
            </a:r>
            <a:r>
              <a:rPr sz="1815" b="1" spc="-5" dirty="0">
                <a:latin typeface="Arial"/>
                <a:cs typeface="Arial"/>
              </a:rPr>
              <a:t>products</a:t>
            </a:r>
            <a:endParaRPr sz="1815">
              <a:latin typeface="Arial"/>
              <a:cs typeface="Arial"/>
            </a:endParaRPr>
          </a:p>
        </p:txBody>
      </p:sp>
      <p:sp>
        <p:nvSpPr>
          <p:cNvPr id="13" name="object 13"/>
          <p:cNvSpPr txBox="1"/>
          <p:nvPr/>
        </p:nvSpPr>
        <p:spPr>
          <a:xfrm>
            <a:off x="3528583" y="5340249"/>
            <a:ext cx="6644192" cy="810222"/>
          </a:xfrm>
          <a:prstGeom prst="rect">
            <a:avLst/>
          </a:prstGeom>
        </p:spPr>
        <p:txBody>
          <a:bodyPr vert="horz" wrap="square" lIns="0" tIns="0" rIns="0" bIns="0" rtlCol="0">
            <a:spAutoFit/>
          </a:bodyPr>
          <a:lstStyle/>
          <a:p>
            <a:pPr marL="11527"/>
            <a:r>
              <a:rPr sz="1634" spc="-5" dirty="0">
                <a:latin typeface="Verdana"/>
                <a:cs typeface="Verdana"/>
              </a:rPr>
              <a:t>CLC</a:t>
            </a:r>
            <a:r>
              <a:rPr sz="1634" spc="-77" dirty="0">
                <a:latin typeface="Verdana"/>
                <a:cs typeface="Verdana"/>
              </a:rPr>
              <a:t> </a:t>
            </a:r>
            <a:r>
              <a:rPr sz="1634" dirty="0">
                <a:latin typeface="Verdana"/>
                <a:cs typeface="Verdana"/>
              </a:rPr>
              <a:t>Changes</a:t>
            </a:r>
            <a:endParaRPr sz="1634">
              <a:latin typeface="Verdana"/>
              <a:cs typeface="Verdana"/>
            </a:endParaRPr>
          </a:p>
          <a:p>
            <a:pPr>
              <a:spcBef>
                <a:spcPts val="27"/>
              </a:spcBef>
            </a:pPr>
            <a:endParaRPr sz="2360">
              <a:latin typeface="Times New Roman"/>
              <a:cs typeface="Times New Roman"/>
            </a:endParaRPr>
          </a:p>
          <a:p>
            <a:pPr marR="4611" algn="r"/>
            <a:r>
              <a:rPr sz="1271" b="1" spc="-5" dirty="0">
                <a:latin typeface="Arial"/>
                <a:cs typeface="Arial"/>
              </a:rPr>
              <a:t>Source:</a:t>
            </a:r>
            <a:r>
              <a:rPr sz="1271" b="1" spc="-64" dirty="0">
                <a:latin typeface="Arial"/>
                <a:cs typeface="Arial"/>
              </a:rPr>
              <a:t> </a:t>
            </a:r>
            <a:r>
              <a:rPr sz="1271" b="1" spc="-5" dirty="0">
                <a:latin typeface="Arial"/>
                <a:cs typeface="Arial"/>
              </a:rPr>
              <a:t>EEA</a:t>
            </a:r>
            <a:endParaRPr sz="1271">
              <a:latin typeface="Arial"/>
              <a:cs typeface="Arial"/>
            </a:endParaRPr>
          </a:p>
        </p:txBody>
      </p:sp>
    </p:spTree>
    <p:extLst>
      <p:ext uri="{BB962C8B-B14F-4D97-AF65-F5344CB8AC3E}">
        <p14:creationId xmlns:p14="http://schemas.microsoft.com/office/powerpoint/2010/main" val="40190805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75327" y="1553481"/>
            <a:ext cx="8266483" cy="223459"/>
          </a:xfrm>
          <a:prstGeom prst="rect">
            <a:avLst/>
          </a:prstGeom>
        </p:spPr>
        <p:txBody>
          <a:bodyPr vert="horz" wrap="square" lIns="0" tIns="0" rIns="0" bIns="0" rtlCol="0">
            <a:spAutoFit/>
          </a:bodyPr>
          <a:lstStyle/>
          <a:p>
            <a:pPr marL="11527"/>
            <a:r>
              <a:rPr sz="1452" spc="-5" dirty="0">
                <a:latin typeface="Arial"/>
                <a:cs typeface="Arial"/>
              </a:rPr>
              <a:t>GMES FTS Land  resumes the tradition of the 1990 and 2000 CORINE Land Cover (CLC)</a:t>
            </a:r>
            <a:r>
              <a:rPr sz="1452" spc="68" dirty="0">
                <a:latin typeface="Arial"/>
                <a:cs typeface="Arial"/>
              </a:rPr>
              <a:t> </a:t>
            </a:r>
            <a:r>
              <a:rPr sz="1452" spc="-5" dirty="0">
                <a:latin typeface="Arial"/>
                <a:cs typeface="Arial"/>
              </a:rPr>
              <a:t>databases</a:t>
            </a:r>
            <a:endParaRPr sz="1452">
              <a:latin typeface="Arial"/>
              <a:cs typeface="Arial"/>
            </a:endParaRPr>
          </a:p>
        </p:txBody>
      </p:sp>
      <p:sp>
        <p:nvSpPr>
          <p:cNvPr id="3" name="object 3"/>
          <p:cNvSpPr txBox="1"/>
          <p:nvPr/>
        </p:nvSpPr>
        <p:spPr>
          <a:xfrm>
            <a:off x="2018885" y="5817647"/>
            <a:ext cx="2099470" cy="223459"/>
          </a:xfrm>
          <a:prstGeom prst="rect">
            <a:avLst/>
          </a:prstGeom>
        </p:spPr>
        <p:txBody>
          <a:bodyPr vert="horz" wrap="square" lIns="0" tIns="0" rIns="0" bIns="0" rtlCol="0">
            <a:spAutoFit/>
          </a:bodyPr>
          <a:lstStyle/>
          <a:p>
            <a:pPr marL="11527"/>
            <a:r>
              <a:rPr sz="1452" spc="-5" dirty="0">
                <a:latin typeface="Arial"/>
                <a:cs typeface="Arial"/>
              </a:rPr>
              <a:t>Thematic accuracy</a:t>
            </a:r>
            <a:r>
              <a:rPr sz="1452" spc="-73" dirty="0">
                <a:latin typeface="Arial"/>
                <a:cs typeface="Arial"/>
              </a:rPr>
              <a:t> </a:t>
            </a:r>
            <a:r>
              <a:rPr sz="1452" spc="-5" dirty="0">
                <a:latin typeface="Arial"/>
                <a:cs typeface="Arial"/>
              </a:rPr>
              <a:t>&gt;85%</a:t>
            </a:r>
            <a:endParaRPr sz="1452">
              <a:latin typeface="Arial"/>
              <a:cs typeface="Arial"/>
            </a:endParaRPr>
          </a:p>
        </p:txBody>
      </p:sp>
      <p:sp>
        <p:nvSpPr>
          <p:cNvPr id="4" name="object 4"/>
          <p:cNvSpPr txBox="1"/>
          <p:nvPr/>
        </p:nvSpPr>
        <p:spPr>
          <a:xfrm>
            <a:off x="2018885" y="1963567"/>
            <a:ext cx="3707353" cy="223459"/>
          </a:xfrm>
          <a:prstGeom prst="rect">
            <a:avLst/>
          </a:prstGeom>
        </p:spPr>
        <p:txBody>
          <a:bodyPr vert="horz" wrap="square" lIns="0" tIns="0" rIns="0" bIns="0" rtlCol="0">
            <a:spAutoFit/>
          </a:bodyPr>
          <a:lstStyle/>
          <a:p>
            <a:pPr marL="11527"/>
            <a:r>
              <a:rPr sz="1452" b="1" spc="-5" dirty="0">
                <a:latin typeface="Arial"/>
                <a:cs typeface="Arial"/>
              </a:rPr>
              <a:t>CLC map (CLC90; CLC2000 and</a:t>
            </a:r>
            <a:r>
              <a:rPr sz="1452" b="1" spc="-36" dirty="0">
                <a:latin typeface="Arial"/>
                <a:cs typeface="Arial"/>
              </a:rPr>
              <a:t> </a:t>
            </a:r>
            <a:r>
              <a:rPr sz="1452" b="1" spc="-5" dirty="0">
                <a:latin typeface="Arial"/>
                <a:cs typeface="Arial"/>
              </a:rPr>
              <a:t>CLC2006)</a:t>
            </a:r>
            <a:endParaRPr sz="1452">
              <a:latin typeface="Arial"/>
              <a:cs typeface="Arial"/>
            </a:endParaRPr>
          </a:p>
        </p:txBody>
      </p:sp>
      <p:sp>
        <p:nvSpPr>
          <p:cNvPr id="5" name="object 5"/>
          <p:cNvSpPr txBox="1"/>
          <p:nvPr/>
        </p:nvSpPr>
        <p:spPr>
          <a:xfrm>
            <a:off x="6254713" y="1947441"/>
            <a:ext cx="4010489" cy="251479"/>
          </a:xfrm>
          <a:prstGeom prst="rect">
            <a:avLst/>
          </a:prstGeom>
        </p:spPr>
        <p:txBody>
          <a:bodyPr vert="horz" wrap="square" lIns="0" tIns="0" rIns="0" bIns="0" rtlCol="0">
            <a:spAutoFit/>
          </a:bodyPr>
          <a:lstStyle/>
          <a:p>
            <a:pPr marL="11527"/>
            <a:r>
              <a:rPr sz="1634" b="1" spc="-5" dirty="0">
                <a:latin typeface="Arial"/>
                <a:cs typeface="Arial"/>
              </a:rPr>
              <a:t>CLC changes (1990-2000 and</a:t>
            </a:r>
            <a:r>
              <a:rPr sz="1634" b="1" spc="-36" dirty="0">
                <a:latin typeface="Arial"/>
                <a:cs typeface="Arial"/>
              </a:rPr>
              <a:t> </a:t>
            </a:r>
            <a:r>
              <a:rPr sz="1634" b="1" spc="-9" dirty="0">
                <a:latin typeface="Arial"/>
                <a:cs typeface="Arial"/>
              </a:rPr>
              <a:t>2000-2006)</a:t>
            </a:r>
            <a:endParaRPr sz="1634">
              <a:latin typeface="Arial"/>
              <a:cs typeface="Arial"/>
            </a:endParaRPr>
          </a:p>
        </p:txBody>
      </p:sp>
      <p:sp>
        <p:nvSpPr>
          <p:cNvPr id="6" name="object 6"/>
          <p:cNvSpPr txBox="1">
            <a:spLocks noGrp="1"/>
          </p:cNvSpPr>
          <p:nvPr>
            <p:ph type="title"/>
          </p:nvPr>
        </p:nvSpPr>
        <p:spPr>
          <a:xfrm>
            <a:off x="2004252" y="764023"/>
            <a:ext cx="9543570" cy="337733"/>
          </a:xfrm>
          <a:prstGeom prst="rect">
            <a:avLst/>
          </a:prstGeom>
        </p:spPr>
        <p:txBody>
          <a:bodyPr vert="horz" wrap="square" lIns="0" tIns="57861" rIns="0" bIns="0" rtlCol="0" anchor="ctr">
            <a:spAutoFit/>
          </a:bodyPr>
          <a:lstStyle/>
          <a:p>
            <a:pPr marL="11527">
              <a:lnSpc>
                <a:spcPct val="100000"/>
              </a:lnSpc>
            </a:pPr>
            <a:r>
              <a:rPr sz="1815" b="1" spc="-5" dirty="0">
                <a:latin typeface="Arial"/>
                <a:cs typeface="Arial"/>
              </a:rPr>
              <a:t>GMES FTS Land</a:t>
            </a:r>
            <a:r>
              <a:rPr sz="1815" b="1" spc="-18" dirty="0">
                <a:latin typeface="Arial"/>
                <a:cs typeface="Arial"/>
              </a:rPr>
              <a:t> </a:t>
            </a:r>
            <a:r>
              <a:rPr sz="1815" b="1" spc="-5" dirty="0">
                <a:latin typeface="Arial"/>
                <a:cs typeface="Arial"/>
              </a:rPr>
              <a:t>products</a:t>
            </a:r>
            <a:endParaRPr sz="1815">
              <a:latin typeface="Arial"/>
              <a:cs typeface="Arial"/>
            </a:endParaRPr>
          </a:p>
        </p:txBody>
      </p:sp>
      <p:sp>
        <p:nvSpPr>
          <p:cNvPr id="7" name="object 7"/>
          <p:cNvSpPr txBox="1"/>
          <p:nvPr/>
        </p:nvSpPr>
        <p:spPr>
          <a:xfrm>
            <a:off x="2018885" y="4352939"/>
            <a:ext cx="5933034" cy="1376467"/>
          </a:xfrm>
          <a:prstGeom prst="rect">
            <a:avLst/>
          </a:prstGeom>
        </p:spPr>
        <p:txBody>
          <a:bodyPr vert="horz" wrap="square" lIns="0" tIns="0" rIns="0" bIns="0" rtlCol="0">
            <a:spAutoFit/>
          </a:bodyPr>
          <a:lstStyle/>
          <a:p>
            <a:pPr marL="858149">
              <a:tabLst>
                <a:tab pos="4909721" algn="l"/>
              </a:tabLst>
            </a:pPr>
            <a:r>
              <a:rPr sz="1452" spc="-5" dirty="0">
                <a:latin typeface="Arial"/>
                <a:cs typeface="Arial"/>
              </a:rPr>
              <a:t>MMU </a:t>
            </a:r>
            <a:r>
              <a:rPr sz="1452" dirty="0">
                <a:latin typeface="Arial"/>
                <a:cs typeface="Arial"/>
              </a:rPr>
              <a:t>=</a:t>
            </a:r>
            <a:r>
              <a:rPr sz="1452" spc="14" dirty="0">
                <a:latin typeface="Arial"/>
                <a:cs typeface="Arial"/>
              </a:rPr>
              <a:t> </a:t>
            </a:r>
            <a:r>
              <a:rPr sz="1452" spc="-5" dirty="0">
                <a:latin typeface="Arial"/>
                <a:cs typeface="Arial"/>
              </a:rPr>
              <a:t>25</a:t>
            </a:r>
            <a:r>
              <a:rPr sz="1452" dirty="0">
                <a:latin typeface="Arial"/>
                <a:cs typeface="Arial"/>
              </a:rPr>
              <a:t> </a:t>
            </a:r>
            <a:r>
              <a:rPr sz="1452" spc="-5" dirty="0">
                <a:latin typeface="Arial"/>
                <a:cs typeface="Arial"/>
              </a:rPr>
              <a:t>ha	MMU </a:t>
            </a:r>
            <a:r>
              <a:rPr sz="1452" dirty="0">
                <a:latin typeface="Arial"/>
                <a:cs typeface="Arial"/>
              </a:rPr>
              <a:t>= 5</a:t>
            </a:r>
            <a:r>
              <a:rPr sz="1452" spc="-73" dirty="0">
                <a:latin typeface="Arial"/>
                <a:cs typeface="Arial"/>
              </a:rPr>
              <a:t> </a:t>
            </a:r>
            <a:r>
              <a:rPr sz="1452" spc="-5" dirty="0">
                <a:latin typeface="Arial"/>
                <a:cs typeface="Arial"/>
              </a:rPr>
              <a:t>ha</a:t>
            </a:r>
            <a:endParaRPr sz="1452">
              <a:latin typeface="Arial"/>
              <a:cs typeface="Arial"/>
            </a:endParaRPr>
          </a:p>
          <a:p>
            <a:pPr marL="11527" marR="81262">
              <a:lnSpc>
                <a:spcPct val="126299"/>
              </a:lnSpc>
              <a:spcBef>
                <a:spcPts val="540"/>
              </a:spcBef>
            </a:pPr>
            <a:r>
              <a:rPr sz="1452" spc="-5" dirty="0">
                <a:latin typeface="Arial"/>
                <a:cs typeface="Arial"/>
              </a:rPr>
              <a:t>Methodology: computer assisted visual interpretation of satellite images  Source data: CLC90 and CLC2000 Landsat MSS, TM and</a:t>
            </a:r>
            <a:r>
              <a:rPr sz="1452" spc="-9" dirty="0">
                <a:latin typeface="Arial"/>
                <a:cs typeface="Arial"/>
              </a:rPr>
              <a:t> </a:t>
            </a:r>
            <a:r>
              <a:rPr sz="1452" spc="-5" dirty="0">
                <a:latin typeface="Arial"/>
                <a:cs typeface="Arial"/>
              </a:rPr>
              <a:t>ETM+</a:t>
            </a:r>
            <a:endParaRPr sz="1452">
              <a:latin typeface="Arial"/>
              <a:cs typeface="Arial"/>
            </a:endParaRPr>
          </a:p>
          <a:p>
            <a:pPr marL="11527" marR="1022979" indent="1086375">
              <a:lnSpc>
                <a:spcPts val="2015"/>
              </a:lnSpc>
              <a:spcBef>
                <a:spcPts val="103"/>
              </a:spcBef>
            </a:pPr>
            <a:r>
              <a:rPr sz="1452" spc="-5" dirty="0">
                <a:latin typeface="Arial"/>
                <a:cs typeface="Arial"/>
              </a:rPr>
              <a:t>CLC2006 SPOT-4 and IRS LISS III (dual date)  Nomenclature: hierarchical  with 44</a:t>
            </a:r>
            <a:r>
              <a:rPr sz="1452" spc="-41" dirty="0">
                <a:latin typeface="Arial"/>
                <a:cs typeface="Arial"/>
              </a:rPr>
              <a:t> </a:t>
            </a:r>
            <a:r>
              <a:rPr sz="1452" spc="-5" dirty="0">
                <a:latin typeface="Arial"/>
                <a:cs typeface="Arial"/>
              </a:rPr>
              <a:t>classes</a:t>
            </a:r>
            <a:endParaRPr sz="1452">
              <a:latin typeface="Arial"/>
              <a:cs typeface="Arial"/>
            </a:endParaRPr>
          </a:p>
        </p:txBody>
      </p:sp>
      <p:sp>
        <p:nvSpPr>
          <p:cNvPr id="8" name="object 8"/>
          <p:cNvSpPr/>
          <p:nvPr/>
        </p:nvSpPr>
        <p:spPr>
          <a:xfrm>
            <a:off x="2809819" y="2289074"/>
            <a:ext cx="2197187" cy="2018672"/>
          </a:xfrm>
          <a:prstGeom prst="rect">
            <a:avLst/>
          </a:prstGeom>
          <a:blipFill>
            <a:blip r:embed="rId2" cstate="print"/>
            <a:stretch>
              <a:fillRect/>
            </a:stretch>
          </a:blipFill>
        </p:spPr>
        <p:txBody>
          <a:bodyPr wrap="square" lIns="0" tIns="0" rIns="0" bIns="0" rtlCol="0"/>
          <a:lstStyle/>
          <a:p>
            <a:endParaRPr sz="1634"/>
          </a:p>
        </p:txBody>
      </p:sp>
      <p:sp>
        <p:nvSpPr>
          <p:cNvPr id="9" name="object 9"/>
          <p:cNvSpPr/>
          <p:nvPr/>
        </p:nvSpPr>
        <p:spPr>
          <a:xfrm>
            <a:off x="6859612" y="2298064"/>
            <a:ext cx="2190306" cy="2013832"/>
          </a:xfrm>
          <a:prstGeom prst="rect">
            <a:avLst/>
          </a:prstGeom>
          <a:blipFill>
            <a:blip r:embed="rId3" cstate="print"/>
            <a:stretch>
              <a:fillRect/>
            </a:stretch>
          </a:blipFill>
        </p:spPr>
        <p:txBody>
          <a:bodyPr wrap="square" lIns="0" tIns="0" rIns="0" bIns="0" rtlCol="0"/>
          <a:lstStyle/>
          <a:p>
            <a:endParaRPr sz="1634"/>
          </a:p>
        </p:txBody>
      </p:sp>
      <p:sp>
        <p:nvSpPr>
          <p:cNvPr id="10" name="object 10"/>
          <p:cNvSpPr/>
          <p:nvPr/>
        </p:nvSpPr>
        <p:spPr>
          <a:xfrm>
            <a:off x="6855463" y="2293915"/>
            <a:ext cx="2197442" cy="2022246"/>
          </a:xfrm>
          <a:custGeom>
            <a:avLst/>
            <a:gdLst/>
            <a:ahLst/>
            <a:cxnLst/>
            <a:rect l="l" t="t" r="r" b="b"/>
            <a:pathLst>
              <a:path w="2421254" h="2228215">
                <a:moveTo>
                  <a:pt x="0" y="2228087"/>
                </a:moveTo>
                <a:lnTo>
                  <a:pt x="0" y="0"/>
                </a:lnTo>
                <a:lnTo>
                  <a:pt x="2420873" y="0"/>
                </a:lnTo>
                <a:lnTo>
                  <a:pt x="2420873" y="2228087"/>
                </a:lnTo>
                <a:lnTo>
                  <a:pt x="0" y="2228087"/>
                </a:lnTo>
                <a:close/>
              </a:path>
            </a:pathLst>
          </a:custGeom>
          <a:ln w="9525">
            <a:solidFill>
              <a:srgbClr val="000000"/>
            </a:solidFill>
          </a:ln>
        </p:spPr>
        <p:txBody>
          <a:bodyPr wrap="square" lIns="0" tIns="0" rIns="0" bIns="0" rtlCol="0"/>
          <a:lstStyle/>
          <a:p>
            <a:endParaRPr sz="1634"/>
          </a:p>
        </p:txBody>
      </p:sp>
      <p:sp>
        <p:nvSpPr>
          <p:cNvPr id="11" name="object 11"/>
          <p:cNvSpPr txBox="1"/>
          <p:nvPr/>
        </p:nvSpPr>
        <p:spPr>
          <a:xfrm>
            <a:off x="9173801" y="5885663"/>
            <a:ext cx="999309" cy="195566"/>
          </a:xfrm>
          <a:prstGeom prst="rect">
            <a:avLst/>
          </a:prstGeom>
        </p:spPr>
        <p:txBody>
          <a:bodyPr vert="horz" wrap="square" lIns="0" tIns="0" rIns="0" bIns="0" rtlCol="0">
            <a:spAutoFit/>
          </a:bodyPr>
          <a:lstStyle/>
          <a:p>
            <a:pPr marL="11527"/>
            <a:r>
              <a:rPr sz="1271" b="1" spc="-5" dirty="0">
                <a:latin typeface="Arial"/>
                <a:cs typeface="Arial"/>
              </a:rPr>
              <a:t>Source:</a:t>
            </a:r>
            <a:r>
              <a:rPr sz="1271" b="1" spc="-64" dirty="0">
                <a:latin typeface="Arial"/>
                <a:cs typeface="Arial"/>
              </a:rPr>
              <a:t> </a:t>
            </a:r>
            <a:r>
              <a:rPr sz="1271" b="1" spc="-5" dirty="0">
                <a:latin typeface="Arial"/>
                <a:cs typeface="Arial"/>
              </a:rPr>
              <a:t>EEA</a:t>
            </a:r>
            <a:endParaRPr sz="1271">
              <a:latin typeface="Arial"/>
              <a:cs typeface="Arial"/>
            </a:endParaRPr>
          </a:p>
        </p:txBody>
      </p:sp>
    </p:spTree>
    <p:extLst>
      <p:ext uri="{BB962C8B-B14F-4D97-AF65-F5344CB8AC3E}">
        <p14:creationId xmlns:p14="http://schemas.microsoft.com/office/powerpoint/2010/main" val="39597899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076757" y="1199862"/>
            <a:ext cx="3062021" cy="2154218"/>
          </a:xfrm>
          <a:prstGeom prst="rect">
            <a:avLst/>
          </a:prstGeom>
          <a:blipFill>
            <a:blip r:embed="rId2" cstate="print"/>
            <a:stretch>
              <a:fillRect/>
            </a:stretch>
          </a:blipFill>
        </p:spPr>
        <p:txBody>
          <a:bodyPr wrap="square" lIns="0" tIns="0" rIns="0" bIns="0" rtlCol="0"/>
          <a:lstStyle/>
          <a:p>
            <a:endParaRPr sz="1634"/>
          </a:p>
        </p:txBody>
      </p:sp>
      <p:sp>
        <p:nvSpPr>
          <p:cNvPr id="3" name="object 3"/>
          <p:cNvSpPr txBox="1"/>
          <p:nvPr/>
        </p:nvSpPr>
        <p:spPr>
          <a:xfrm>
            <a:off x="2165507" y="3396036"/>
            <a:ext cx="2183034" cy="195566"/>
          </a:xfrm>
          <a:prstGeom prst="rect">
            <a:avLst/>
          </a:prstGeom>
        </p:spPr>
        <p:txBody>
          <a:bodyPr vert="horz" wrap="square" lIns="0" tIns="0" rIns="0" bIns="0" rtlCol="0">
            <a:spAutoFit/>
          </a:bodyPr>
          <a:lstStyle/>
          <a:p>
            <a:pPr marL="11527"/>
            <a:r>
              <a:rPr sz="1271" b="1" spc="-9" dirty="0">
                <a:latin typeface="Arial"/>
                <a:cs typeface="Arial"/>
              </a:rPr>
              <a:t>Intensification </a:t>
            </a:r>
            <a:r>
              <a:rPr sz="1271" b="1" spc="-5" dirty="0">
                <a:latin typeface="Arial"/>
                <a:cs typeface="Arial"/>
              </a:rPr>
              <a:t>of</a:t>
            </a:r>
            <a:r>
              <a:rPr sz="1271" b="1" spc="9" dirty="0">
                <a:latin typeface="Arial"/>
                <a:cs typeface="Arial"/>
              </a:rPr>
              <a:t> </a:t>
            </a:r>
            <a:r>
              <a:rPr sz="1271" b="1" spc="-9" dirty="0">
                <a:latin typeface="Arial"/>
                <a:cs typeface="Arial"/>
              </a:rPr>
              <a:t>agriculture</a:t>
            </a:r>
            <a:endParaRPr sz="1271">
              <a:latin typeface="Arial"/>
              <a:cs typeface="Arial"/>
            </a:endParaRPr>
          </a:p>
        </p:txBody>
      </p:sp>
      <p:sp>
        <p:nvSpPr>
          <p:cNvPr id="4" name="object 4"/>
          <p:cNvSpPr/>
          <p:nvPr/>
        </p:nvSpPr>
        <p:spPr>
          <a:xfrm>
            <a:off x="6156984" y="1197096"/>
            <a:ext cx="2992946" cy="2106500"/>
          </a:xfrm>
          <a:prstGeom prst="rect">
            <a:avLst/>
          </a:prstGeom>
          <a:blipFill>
            <a:blip r:embed="rId3" cstate="print"/>
            <a:stretch>
              <a:fillRect/>
            </a:stretch>
          </a:blipFill>
        </p:spPr>
        <p:txBody>
          <a:bodyPr wrap="square" lIns="0" tIns="0" rIns="0" bIns="0" rtlCol="0"/>
          <a:lstStyle/>
          <a:p>
            <a:endParaRPr sz="1634"/>
          </a:p>
        </p:txBody>
      </p:sp>
      <p:sp>
        <p:nvSpPr>
          <p:cNvPr id="5" name="object 5"/>
          <p:cNvSpPr txBox="1"/>
          <p:nvPr/>
        </p:nvSpPr>
        <p:spPr>
          <a:xfrm>
            <a:off x="6225679" y="3396036"/>
            <a:ext cx="1043108" cy="195566"/>
          </a:xfrm>
          <a:prstGeom prst="rect">
            <a:avLst/>
          </a:prstGeom>
        </p:spPr>
        <p:txBody>
          <a:bodyPr vert="horz" wrap="square" lIns="0" tIns="0" rIns="0" bIns="0" rtlCol="0">
            <a:spAutoFit/>
          </a:bodyPr>
          <a:lstStyle/>
          <a:p>
            <a:pPr marL="11527"/>
            <a:r>
              <a:rPr sz="1271" b="1" spc="-9" dirty="0">
                <a:latin typeface="Arial"/>
                <a:cs typeface="Arial"/>
              </a:rPr>
              <a:t>Urban</a:t>
            </a:r>
            <a:r>
              <a:rPr sz="1271" b="1" spc="-50" dirty="0">
                <a:latin typeface="Arial"/>
                <a:cs typeface="Arial"/>
              </a:rPr>
              <a:t> </a:t>
            </a:r>
            <a:r>
              <a:rPr sz="1271" b="1" spc="-9" dirty="0">
                <a:latin typeface="Arial"/>
                <a:cs typeface="Arial"/>
              </a:rPr>
              <a:t>sprawl</a:t>
            </a:r>
            <a:endParaRPr sz="1271">
              <a:latin typeface="Arial"/>
              <a:cs typeface="Arial"/>
            </a:endParaRPr>
          </a:p>
        </p:txBody>
      </p:sp>
      <p:sp>
        <p:nvSpPr>
          <p:cNvPr id="6" name="object 6"/>
          <p:cNvSpPr/>
          <p:nvPr/>
        </p:nvSpPr>
        <p:spPr>
          <a:xfrm>
            <a:off x="2128624" y="3699862"/>
            <a:ext cx="3028412" cy="2181190"/>
          </a:xfrm>
          <a:prstGeom prst="rect">
            <a:avLst/>
          </a:prstGeom>
          <a:blipFill>
            <a:blip r:embed="rId4" cstate="print"/>
            <a:stretch>
              <a:fillRect/>
            </a:stretch>
          </a:blipFill>
        </p:spPr>
        <p:txBody>
          <a:bodyPr wrap="square" lIns="0" tIns="0" rIns="0" bIns="0" rtlCol="0"/>
          <a:lstStyle/>
          <a:p>
            <a:endParaRPr sz="1634"/>
          </a:p>
        </p:txBody>
      </p:sp>
      <p:sp>
        <p:nvSpPr>
          <p:cNvPr id="7" name="object 7"/>
          <p:cNvSpPr txBox="1"/>
          <p:nvPr/>
        </p:nvSpPr>
        <p:spPr>
          <a:xfrm>
            <a:off x="2168966" y="5918858"/>
            <a:ext cx="2105809" cy="195566"/>
          </a:xfrm>
          <a:prstGeom prst="rect">
            <a:avLst/>
          </a:prstGeom>
        </p:spPr>
        <p:txBody>
          <a:bodyPr vert="horz" wrap="square" lIns="0" tIns="0" rIns="0" bIns="0" rtlCol="0">
            <a:spAutoFit/>
          </a:bodyPr>
          <a:lstStyle/>
          <a:p>
            <a:pPr marL="11527"/>
            <a:r>
              <a:rPr sz="1271" b="1" spc="-9" dirty="0">
                <a:latin typeface="Arial"/>
                <a:cs typeface="Arial"/>
              </a:rPr>
              <a:t>infrastructure</a:t>
            </a:r>
            <a:r>
              <a:rPr sz="1271" b="1" spc="-5" dirty="0">
                <a:latin typeface="Arial"/>
                <a:cs typeface="Arial"/>
              </a:rPr>
              <a:t> </a:t>
            </a:r>
            <a:r>
              <a:rPr sz="1271" b="1" spc="-9" dirty="0">
                <a:latin typeface="Arial"/>
                <a:cs typeface="Arial"/>
              </a:rPr>
              <a:t>development</a:t>
            </a:r>
            <a:endParaRPr sz="1271">
              <a:latin typeface="Arial"/>
              <a:cs typeface="Arial"/>
            </a:endParaRPr>
          </a:p>
        </p:txBody>
      </p:sp>
      <p:sp>
        <p:nvSpPr>
          <p:cNvPr id="8" name="object 8"/>
          <p:cNvSpPr/>
          <p:nvPr/>
        </p:nvSpPr>
        <p:spPr>
          <a:xfrm>
            <a:off x="6182572" y="3705394"/>
            <a:ext cx="2955268" cy="2121024"/>
          </a:xfrm>
          <a:prstGeom prst="rect">
            <a:avLst/>
          </a:prstGeom>
          <a:blipFill>
            <a:blip r:embed="rId5" cstate="print"/>
            <a:stretch>
              <a:fillRect/>
            </a:stretch>
          </a:blipFill>
        </p:spPr>
        <p:txBody>
          <a:bodyPr wrap="square" lIns="0" tIns="0" rIns="0" bIns="0" rtlCol="0"/>
          <a:lstStyle/>
          <a:p>
            <a:endParaRPr sz="1634"/>
          </a:p>
        </p:txBody>
      </p:sp>
      <p:sp>
        <p:nvSpPr>
          <p:cNvPr id="9" name="object 9"/>
          <p:cNvSpPr txBox="1"/>
          <p:nvPr/>
        </p:nvSpPr>
        <p:spPr>
          <a:xfrm>
            <a:off x="6407548" y="5875288"/>
            <a:ext cx="872522" cy="195566"/>
          </a:xfrm>
          <a:prstGeom prst="rect">
            <a:avLst/>
          </a:prstGeom>
        </p:spPr>
        <p:txBody>
          <a:bodyPr vert="horz" wrap="square" lIns="0" tIns="0" rIns="0" bIns="0" rtlCol="0">
            <a:spAutoFit/>
          </a:bodyPr>
          <a:lstStyle/>
          <a:p>
            <a:pPr marL="11527"/>
            <a:r>
              <a:rPr sz="1271" b="1" spc="-5" dirty="0">
                <a:latin typeface="Arial"/>
                <a:cs typeface="Arial"/>
              </a:rPr>
              <a:t>A new</a:t>
            </a:r>
            <a:r>
              <a:rPr sz="1271" b="1" spc="-82" dirty="0">
                <a:latin typeface="Arial"/>
                <a:cs typeface="Arial"/>
              </a:rPr>
              <a:t> </a:t>
            </a:r>
            <a:r>
              <a:rPr sz="1271" b="1" spc="-9" dirty="0">
                <a:latin typeface="Arial"/>
                <a:cs typeface="Arial"/>
              </a:rPr>
              <a:t>dam</a:t>
            </a:r>
            <a:endParaRPr sz="1271">
              <a:latin typeface="Arial"/>
              <a:cs typeface="Arial"/>
            </a:endParaRPr>
          </a:p>
        </p:txBody>
      </p:sp>
      <p:sp>
        <p:nvSpPr>
          <p:cNvPr id="10" name="object 10"/>
          <p:cNvSpPr txBox="1"/>
          <p:nvPr/>
        </p:nvSpPr>
        <p:spPr>
          <a:xfrm>
            <a:off x="8763013" y="5902952"/>
            <a:ext cx="1410212" cy="195566"/>
          </a:xfrm>
          <a:prstGeom prst="rect">
            <a:avLst/>
          </a:prstGeom>
        </p:spPr>
        <p:txBody>
          <a:bodyPr vert="horz" wrap="square" lIns="0" tIns="0" rIns="0" bIns="0" rtlCol="0">
            <a:spAutoFit/>
          </a:bodyPr>
          <a:lstStyle/>
          <a:p>
            <a:pPr marL="11527"/>
            <a:r>
              <a:rPr sz="1271" b="1" spc="-9" dirty="0">
                <a:latin typeface="Arial"/>
                <a:cs typeface="Arial"/>
              </a:rPr>
              <a:t>Source:</a:t>
            </a:r>
            <a:r>
              <a:rPr sz="1271" b="1" spc="-41" dirty="0">
                <a:latin typeface="Arial"/>
                <a:cs typeface="Arial"/>
              </a:rPr>
              <a:t> </a:t>
            </a:r>
            <a:r>
              <a:rPr sz="1271" b="1" spc="-9" dirty="0">
                <a:latin typeface="Arial"/>
                <a:cs typeface="Arial"/>
              </a:rPr>
              <a:t>ETC-LUSI</a:t>
            </a:r>
            <a:endParaRPr sz="1271">
              <a:latin typeface="Arial"/>
              <a:cs typeface="Arial"/>
            </a:endParaRPr>
          </a:p>
        </p:txBody>
      </p:sp>
    </p:spTree>
    <p:extLst>
      <p:ext uri="{BB962C8B-B14F-4D97-AF65-F5344CB8AC3E}">
        <p14:creationId xmlns:p14="http://schemas.microsoft.com/office/powerpoint/2010/main" val="32884150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05531" y="1654910"/>
            <a:ext cx="2005533" cy="791148"/>
          </a:xfrm>
          <a:prstGeom prst="rect">
            <a:avLst/>
          </a:prstGeom>
          <a:blipFill>
            <a:blip r:embed="rId2" cstate="print"/>
            <a:stretch>
              <a:fillRect/>
            </a:stretch>
          </a:blipFill>
        </p:spPr>
        <p:txBody>
          <a:bodyPr wrap="square" lIns="0" tIns="0" rIns="0" bIns="0" rtlCol="0"/>
          <a:lstStyle/>
          <a:p>
            <a:endParaRPr sz="1634"/>
          </a:p>
        </p:txBody>
      </p:sp>
      <p:sp>
        <p:nvSpPr>
          <p:cNvPr id="3" name="object 3"/>
          <p:cNvSpPr/>
          <p:nvPr/>
        </p:nvSpPr>
        <p:spPr>
          <a:xfrm>
            <a:off x="4505531" y="1654911"/>
            <a:ext cx="2005533" cy="791263"/>
          </a:xfrm>
          <a:custGeom>
            <a:avLst/>
            <a:gdLst/>
            <a:ahLst/>
            <a:cxnLst/>
            <a:rect l="l" t="t" r="r" b="b"/>
            <a:pathLst>
              <a:path w="2209800" h="871855">
                <a:moveTo>
                  <a:pt x="441959" y="0"/>
                </a:moveTo>
                <a:lnTo>
                  <a:pt x="2209800" y="0"/>
                </a:lnTo>
                <a:lnTo>
                  <a:pt x="1760219" y="871727"/>
                </a:lnTo>
                <a:lnTo>
                  <a:pt x="0" y="871727"/>
                </a:lnTo>
                <a:lnTo>
                  <a:pt x="441959" y="0"/>
                </a:lnTo>
                <a:close/>
              </a:path>
            </a:pathLst>
          </a:custGeom>
          <a:ln w="28575">
            <a:solidFill>
              <a:srgbClr val="A50021"/>
            </a:solidFill>
          </a:ln>
        </p:spPr>
        <p:txBody>
          <a:bodyPr wrap="square" lIns="0" tIns="0" rIns="0" bIns="0" rtlCol="0"/>
          <a:lstStyle/>
          <a:p>
            <a:endParaRPr sz="1634"/>
          </a:p>
        </p:txBody>
      </p:sp>
      <p:sp>
        <p:nvSpPr>
          <p:cNvPr id="4" name="object 4"/>
          <p:cNvSpPr/>
          <p:nvPr/>
        </p:nvSpPr>
        <p:spPr>
          <a:xfrm>
            <a:off x="2085060" y="1654910"/>
            <a:ext cx="2005533" cy="791148"/>
          </a:xfrm>
          <a:prstGeom prst="rect">
            <a:avLst/>
          </a:prstGeom>
          <a:blipFill>
            <a:blip r:embed="rId3" cstate="print"/>
            <a:stretch>
              <a:fillRect/>
            </a:stretch>
          </a:blipFill>
        </p:spPr>
        <p:txBody>
          <a:bodyPr wrap="square" lIns="0" tIns="0" rIns="0" bIns="0" rtlCol="0"/>
          <a:lstStyle/>
          <a:p>
            <a:endParaRPr sz="1634"/>
          </a:p>
        </p:txBody>
      </p:sp>
      <p:sp>
        <p:nvSpPr>
          <p:cNvPr id="5" name="object 5"/>
          <p:cNvSpPr/>
          <p:nvPr/>
        </p:nvSpPr>
        <p:spPr>
          <a:xfrm>
            <a:off x="2085060" y="1654911"/>
            <a:ext cx="2005533" cy="791263"/>
          </a:xfrm>
          <a:custGeom>
            <a:avLst/>
            <a:gdLst/>
            <a:ahLst/>
            <a:cxnLst/>
            <a:rect l="l" t="t" r="r" b="b"/>
            <a:pathLst>
              <a:path w="2209800" h="871855">
                <a:moveTo>
                  <a:pt x="441960" y="0"/>
                </a:moveTo>
                <a:lnTo>
                  <a:pt x="2209800" y="0"/>
                </a:lnTo>
                <a:lnTo>
                  <a:pt x="1760219" y="871728"/>
                </a:lnTo>
                <a:lnTo>
                  <a:pt x="0" y="871728"/>
                </a:lnTo>
                <a:lnTo>
                  <a:pt x="441960" y="0"/>
                </a:lnTo>
                <a:close/>
              </a:path>
            </a:pathLst>
          </a:custGeom>
          <a:ln w="9525">
            <a:solidFill>
              <a:srgbClr val="A50021"/>
            </a:solidFill>
          </a:ln>
        </p:spPr>
        <p:txBody>
          <a:bodyPr wrap="square" lIns="0" tIns="0" rIns="0" bIns="0" rtlCol="0"/>
          <a:lstStyle/>
          <a:p>
            <a:endParaRPr sz="1634"/>
          </a:p>
        </p:txBody>
      </p:sp>
      <p:sp>
        <p:nvSpPr>
          <p:cNvPr id="6" name="object 6"/>
          <p:cNvSpPr/>
          <p:nvPr/>
        </p:nvSpPr>
        <p:spPr>
          <a:xfrm>
            <a:off x="2085060" y="3617566"/>
            <a:ext cx="2005533" cy="791147"/>
          </a:xfrm>
          <a:prstGeom prst="rect">
            <a:avLst/>
          </a:prstGeom>
          <a:blipFill>
            <a:blip r:embed="rId4" cstate="print"/>
            <a:stretch>
              <a:fillRect/>
            </a:stretch>
          </a:blipFill>
        </p:spPr>
        <p:txBody>
          <a:bodyPr wrap="square" lIns="0" tIns="0" rIns="0" bIns="0" rtlCol="0"/>
          <a:lstStyle/>
          <a:p>
            <a:endParaRPr sz="1634"/>
          </a:p>
        </p:txBody>
      </p:sp>
      <p:sp>
        <p:nvSpPr>
          <p:cNvPr id="7" name="object 7"/>
          <p:cNvSpPr/>
          <p:nvPr/>
        </p:nvSpPr>
        <p:spPr>
          <a:xfrm>
            <a:off x="2085060" y="3617566"/>
            <a:ext cx="2005533" cy="791263"/>
          </a:xfrm>
          <a:custGeom>
            <a:avLst/>
            <a:gdLst/>
            <a:ahLst/>
            <a:cxnLst/>
            <a:rect l="l" t="t" r="r" b="b"/>
            <a:pathLst>
              <a:path w="2209800" h="871854">
                <a:moveTo>
                  <a:pt x="441959" y="0"/>
                </a:moveTo>
                <a:lnTo>
                  <a:pt x="2209800" y="0"/>
                </a:lnTo>
                <a:lnTo>
                  <a:pt x="1760220" y="871727"/>
                </a:lnTo>
                <a:lnTo>
                  <a:pt x="0" y="871727"/>
                </a:lnTo>
                <a:lnTo>
                  <a:pt x="441959" y="0"/>
                </a:lnTo>
                <a:close/>
              </a:path>
            </a:pathLst>
          </a:custGeom>
          <a:ln w="9525">
            <a:solidFill>
              <a:srgbClr val="A50021"/>
            </a:solidFill>
          </a:ln>
        </p:spPr>
        <p:txBody>
          <a:bodyPr wrap="square" lIns="0" tIns="0" rIns="0" bIns="0" rtlCol="0"/>
          <a:lstStyle/>
          <a:p>
            <a:endParaRPr sz="1634"/>
          </a:p>
        </p:txBody>
      </p:sp>
      <p:sp>
        <p:nvSpPr>
          <p:cNvPr id="8" name="object 8"/>
          <p:cNvSpPr/>
          <p:nvPr/>
        </p:nvSpPr>
        <p:spPr>
          <a:xfrm>
            <a:off x="3885891" y="2012448"/>
            <a:ext cx="807400" cy="78377"/>
          </a:xfrm>
          <a:custGeom>
            <a:avLst/>
            <a:gdLst/>
            <a:ahLst/>
            <a:cxnLst/>
            <a:rect l="l" t="t" r="r" b="b"/>
            <a:pathLst>
              <a:path w="889635" h="86360">
                <a:moveTo>
                  <a:pt x="817625" y="57150"/>
                </a:moveTo>
                <a:lnTo>
                  <a:pt x="817625" y="28956"/>
                </a:lnTo>
                <a:lnTo>
                  <a:pt x="0" y="28956"/>
                </a:lnTo>
                <a:lnTo>
                  <a:pt x="0" y="57150"/>
                </a:lnTo>
                <a:lnTo>
                  <a:pt x="817625" y="57150"/>
                </a:lnTo>
                <a:close/>
              </a:path>
              <a:path w="889635" h="86360">
                <a:moveTo>
                  <a:pt x="889254" y="42672"/>
                </a:moveTo>
                <a:lnTo>
                  <a:pt x="803147" y="0"/>
                </a:lnTo>
                <a:lnTo>
                  <a:pt x="803147" y="28956"/>
                </a:lnTo>
                <a:lnTo>
                  <a:pt x="817625" y="28956"/>
                </a:lnTo>
                <a:lnTo>
                  <a:pt x="817625" y="78802"/>
                </a:lnTo>
                <a:lnTo>
                  <a:pt x="889254" y="42672"/>
                </a:lnTo>
                <a:close/>
              </a:path>
              <a:path w="889635" h="86360">
                <a:moveTo>
                  <a:pt x="817625" y="78802"/>
                </a:moveTo>
                <a:lnTo>
                  <a:pt x="817625" y="57150"/>
                </a:lnTo>
                <a:lnTo>
                  <a:pt x="803147" y="57150"/>
                </a:lnTo>
                <a:lnTo>
                  <a:pt x="803147" y="86106"/>
                </a:lnTo>
                <a:lnTo>
                  <a:pt x="817625" y="78802"/>
                </a:lnTo>
                <a:close/>
              </a:path>
            </a:pathLst>
          </a:custGeom>
          <a:solidFill>
            <a:srgbClr val="A50021"/>
          </a:solidFill>
        </p:spPr>
        <p:txBody>
          <a:bodyPr wrap="square" lIns="0" tIns="0" rIns="0" bIns="0" rtlCol="0"/>
          <a:lstStyle/>
          <a:p>
            <a:endParaRPr sz="1634"/>
          </a:p>
        </p:txBody>
      </p:sp>
      <p:sp>
        <p:nvSpPr>
          <p:cNvPr id="9" name="object 9"/>
          <p:cNvSpPr txBox="1"/>
          <p:nvPr/>
        </p:nvSpPr>
        <p:spPr>
          <a:xfrm>
            <a:off x="2574918" y="1238589"/>
            <a:ext cx="1230406" cy="251479"/>
          </a:xfrm>
          <a:prstGeom prst="rect">
            <a:avLst/>
          </a:prstGeom>
        </p:spPr>
        <p:txBody>
          <a:bodyPr vert="horz" wrap="square" lIns="0" tIns="0" rIns="0" bIns="0" rtlCol="0">
            <a:spAutoFit/>
          </a:bodyPr>
          <a:lstStyle/>
          <a:p>
            <a:pPr marL="11527"/>
            <a:r>
              <a:rPr sz="1634" b="1" spc="-5" dirty="0">
                <a:latin typeface="Tahoma"/>
                <a:cs typeface="Tahoma"/>
              </a:rPr>
              <a:t>Image2000</a:t>
            </a:r>
            <a:endParaRPr sz="1634">
              <a:latin typeface="Tahoma"/>
              <a:cs typeface="Tahoma"/>
            </a:endParaRPr>
          </a:p>
        </p:txBody>
      </p:sp>
      <p:sp>
        <p:nvSpPr>
          <p:cNvPr id="10" name="object 10"/>
          <p:cNvSpPr txBox="1"/>
          <p:nvPr/>
        </p:nvSpPr>
        <p:spPr>
          <a:xfrm>
            <a:off x="2377818" y="4523502"/>
            <a:ext cx="1290918" cy="251479"/>
          </a:xfrm>
          <a:prstGeom prst="rect">
            <a:avLst/>
          </a:prstGeom>
        </p:spPr>
        <p:txBody>
          <a:bodyPr vert="horz" wrap="square" lIns="0" tIns="0" rIns="0" bIns="0" rtlCol="0">
            <a:spAutoFit/>
          </a:bodyPr>
          <a:lstStyle/>
          <a:p>
            <a:pPr marL="11527"/>
            <a:r>
              <a:rPr sz="1634" b="1" spc="-5" dirty="0">
                <a:latin typeface="Tahoma"/>
                <a:cs typeface="Tahoma"/>
              </a:rPr>
              <a:t>Image</a:t>
            </a:r>
            <a:r>
              <a:rPr sz="1634" b="1" spc="-73" dirty="0">
                <a:latin typeface="Tahoma"/>
                <a:cs typeface="Tahoma"/>
              </a:rPr>
              <a:t> </a:t>
            </a:r>
            <a:r>
              <a:rPr sz="1634" b="1" dirty="0">
                <a:latin typeface="Tahoma"/>
                <a:cs typeface="Tahoma"/>
              </a:rPr>
              <a:t>2006</a:t>
            </a:r>
            <a:endParaRPr sz="1634">
              <a:latin typeface="Tahoma"/>
              <a:cs typeface="Tahoma"/>
            </a:endParaRPr>
          </a:p>
        </p:txBody>
      </p:sp>
      <p:sp>
        <p:nvSpPr>
          <p:cNvPr id="11" name="object 11"/>
          <p:cNvSpPr txBox="1"/>
          <p:nvPr/>
        </p:nvSpPr>
        <p:spPr>
          <a:xfrm>
            <a:off x="5132318" y="1273156"/>
            <a:ext cx="946865" cy="251479"/>
          </a:xfrm>
          <a:prstGeom prst="rect">
            <a:avLst/>
          </a:prstGeom>
        </p:spPr>
        <p:txBody>
          <a:bodyPr vert="horz" wrap="square" lIns="0" tIns="0" rIns="0" bIns="0" rtlCol="0">
            <a:spAutoFit/>
          </a:bodyPr>
          <a:lstStyle/>
          <a:p>
            <a:pPr marL="11527"/>
            <a:r>
              <a:rPr sz="1634" b="1" spc="-9" dirty="0">
                <a:latin typeface="Tahoma"/>
                <a:cs typeface="Tahoma"/>
              </a:rPr>
              <a:t>CLC2000</a:t>
            </a:r>
            <a:endParaRPr sz="1634">
              <a:latin typeface="Tahoma"/>
              <a:cs typeface="Tahoma"/>
            </a:endParaRPr>
          </a:p>
        </p:txBody>
      </p:sp>
      <p:sp>
        <p:nvSpPr>
          <p:cNvPr id="12" name="object 12"/>
          <p:cNvSpPr/>
          <p:nvPr/>
        </p:nvSpPr>
        <p:spPr>
          <a:xfrm>
            <a:off x="6319501" y="2038728"/>
            <a:ext cx="1900646" cy="518672"/>
          </a:xfrm>
          <a:custGeom>
            <a:avLst/>
            <a:gdLst/>
            <a:ahLst/>
            <a:cxnLst/>
            <a:rect l="l" t="t" r="r" b="b"/>
            <a:pathLst>
              <a:path w="2094229" h="571500">
                <a:moveTo>
                  <a:pt x="1063751" y="514349"/>
                </a:moveTo>
                <a:lnTo>
                  <a:pt x="1063751" y="0"/>
                </a:lnTo>
                <a:lnTo>
                  <a:pt x="0" y="0"/>
                </a:lnTo>
                <a:lnTo>
                  <a:pt x="0" y="28193"/>
                </a:lnTo>
                <a:lnTo>
                  <a:pt x="1034783" y="28193"/>
                </a:lnTo>
                <a:lnTo>
                  <a:pt x="1034783" y="13715"/>
                </a:lnTo>
                <a:lnTo>
                  <a:pt x="1049261" y="28193"/>
                </a:lnTo>
                <a:lnTo>
                  <a:pt x="1049261" y="514349"/>
                </a:lnTo>
                <a:lnTo>
                  <a:pt x="1063751" y="514349"/>
                </a:lnTo>
                <a:close/>
              </a:path>
              <a:path w="2094229" h="571500">
                <a:moveTo>
                  <a:pt x="1049261" y="28193"/>
                </a:moveTo>
                <a:lnTo>
                  <a:pt x="1034783" y="13715"/>
                </a:lnTo>
                <a:lnTo>
                  <a:pt x="1034783" y="28193"/>
                </a:lnTo>
                <a:lnTo>
                  <a:pt x="1049261" y="28193"/>
                </a:lnTo>
                <a:close/>
              </a:path>
              <a:path w="2094229" h="571500">
                <a:moveTo>
                  <a:pt x="1063751" y="542543"/>
                </a:moveTo>
                <a:lnTo>
                  <a:pt x="1063751" y="528065"/>
                </a:lnTo>
                <a:lnTo>
                  <a:pt x="1049261" y="514349"/>
                </a:lnTo>
                <a:lnTo>
                  <a:pt x="1049261" y="28193"/>
                </a:lnTo>
                <a:lnTo>
                  <a:pt x="1034783" y="28193"/>
                </a:lnTo>
                <a:lnTo>
                  <a:pt x="1034783" y="542543"/>
                </a:lnTo>
                <a:lnTo>
                  <a:pt x="1063751" y="542543"/>
                </a:lnTo>
                <a:close/>
              </a:path>
              <a:path w="2094229" h="571500">
                <a:moveTo>
                  <a:pt x="2022335" y="542543"/>
                </a:moveTo>
                <a:lnTo>
                  <a:pt x="2022335" y="514349"/>
                </a:lnTo>
                <a:lnTo>
                  <a:pt x="1049261" y="514349"/>
                </a:lnTo>
                <a:lnTo>
                  <a:pt x="1063751" y="528065"/>
                </a:lnTo>
                <a:lnTo>
                  <a:pt x="1063751" y="542543"/>
                </a:lnTo>
                <a:lnTo>
                  <a:pt x="2022335" y="542543"/>
                </a:lnTo>
                <a:close/>
              </a:path>
              <a:path w="2094229" h="571500">
                <a:moveTo>
                  <a:pt x="2093975" y="528065"/>
                </a:moveTo>
                <a:lnTo>
                  <a:pt x="2007857" y="485393"/>
                </a:lnTo>
                <a:lnTo>
                  <a:pt x="2007857" y="514349"/>
                </a:lnTo>
                <a:lnTo>
                  <a:pt x="2022335" y="514349"/>
                </a:lnTo>
                <a:lnTo>
                  <a:pt x="2022335" y="564198"/>
                </a:lnTo>
                <a:lnTo>
                  <a:pt x="2093975" y="528065"/>
                </a:lnTo>
                <a:close/>
              </a:path>
              <a:path w="2094229" h="571500">
                <a:moveTo>
                  <a:pt x="2022335" y="564198"/>
                </a:moveTo>
                <a:lnTo>
                  <a:pt x="2022335" y="542543"/>
                </a:lnTo>
                <a:lnTo>
                  <a:pt x="2007857" y="542543"/>
                </a:lnTo>
                <a:lnTo>
                  <a:pt x="2007857" y="571499"/>
                </a:lnTo>
                <a:lnTo>
                  <a:pt x="2022335" y="564198"/>
                </a:lnTo>
                <a:close/>
              </a:path>
            </a:pathLst>
          </a:custGeom>
          <a:solidFill>
            <a:srgbClr val="A50021"/>
          </a:solidFill>
        </p:spPr>
        <p:txBody>
          <a:bodyPr wrap="square" lIns="0" tIns="0" rIns="0" bIns="0" rtlCol="0"/>
          <a:lstStyle/>
          <a:p>
            <a:endParaRPr sz="1634"/>
          </a:p>
        </p:txBody>
      </p:sp>
      <p:sp>
        <p:nvSpPr>
          <p:cNvPr id="13" name="object 13"/>
          <p:cNvSpPr/>
          <p:nvPr/>
        </p:nvSpPr>
        <p:spPr>
          <a:xfrm>
            <a:off x="6319501" y="2479253"/>
            <a:ext cx="1900646" cy="1547949"/>
          </a:xfrm>
          <a:custGeom>
            <a:avLst/>
            <a:gdLst/>
            <a:ahLst/>
            <a:cxnLst/>
            <a:rect l="l" t="t" r="r" b="b"/>
            <a:pathLst>
              <a:path w="2094229" h="1705610">
                <a:moveTo>
                  <a:pt x="1049261" y="1676400"/>
                </a:moveTo>
                <a:lnTo>
                  <a:pt x="0" y="1676400"/>
                </a:lnTo>
                <a:lnTo>
                  <a:pt x="0" y="1705356"/>
                </a:lnTo>
                <a:lnTo>
                  <a:pt x="1034783" y="1705355"/>
                </a:lnTo>
                <a:lnTo>
                  <a:pt x="1034783" y="1690877"/>
                </a:lnTo>
                <a:lnTo>
                  <a:pt x="1049261" y="1676400"/>
                </a:lnTo>
                <a:close/>
              </a:path>
              <a:path w="2094229" h="1705610">
                <a:moveTo>
                  <a:pt x="2022335" y="57150"/>
                </a:moveTo>
                <a:lnTo>
                  <a:pt x="2022335" y="28956"/>
                </a:lnTo>
                <a:lnTo>
                  <a:pt x="1034783" y="28956"/>
                </a:lnTo>
                <a:lnTo>
                  <a:pt x="1034783" y="1676400"/>
                </a:lnTo>
                <a:lnTo>
                  <a:pt x="1049261" y="1676400"/>
                </a:lnTo>
                <a:lnTo>
                  <a:pt x="1049261" y="57150"/>
                </a:lnTo>
                <a:lnTo>
                  <a:pt x="1063751" y="42672"/>
                </a:lnTo>
                <a:lnTo>
                  <a:pt x="1063751" y="57150"/>
                </a:lnTo>
                <a:lnTo>
                  <a:pt x="2022335" y="57150"/>
                </a:lnTo>
                <a:close/>
              </a:path>
              <a:path w="2094229" h="1705610">
                <a:moveTo>
                  <a:pt x="1063751" y="1705355"/>
                </a:moveTo>
                <a:lnTo>
                  <a:pt x="1063751" y="57150"/>
                </a:lnTo>
                <a:lnTo>
                  <a:pt x="1049261" y="57150"/>
                </a:lnTo>
                <a:lnTo>
                  <a:pt x="1049261" y="1676400"/>
                </a:lnTo>
                <a:lnTo>
                  <a:pt x="1034783" y="1690877"/>
                </a:lnTo>
                <a:lnTo>
                  <a:pt x="1034783" y="1705355"/>
                </a:lnTo>
                <a:lnTo>
                  <a:pt x="1063751" y="1705355"/>
                </a:lnTo>
                <a:close/>
              </a:path>
              <a:path w="2094229" h="1705610">
                <a:moveTo>
                  <a:pt x="1063751" y="57150"/>
                </a:moveTo>
                <a:lnTo>
                  <a:pt x="1063751" y="42672"/>
                </a:lnTo>
                <a:lnTo>
                  <a:pt x="1049261" y="57150"/>
                </a:lnTo>
                <a:lnTo>
                  <a:pt x="1063751" y="57150"/>
                </a:lnTo>
                <a:close/>
              </a:path>
              <a:path w="2094229" h="1705610">
                <a:moveTo>
                  <a:pt x="2093975" y="42672"/>
                </a:moveTo>
                <a:lnTo>
                  <a:pt x="2007857" y="0"/>
                </a:lnTo>
                <a:lnTo>
                  <a:pt x="2007857" y="28956"/>
                </a:lnTo>
                <a:lnTo>
                  <a:pt x="2022335" y="28956"/>
                </a:lnTo>
                <a:lnTo>
                  <a:pt x="2022335" y="78804"/>
                </a:lnTo>
                <a:lnTo>
                  <a:pt x="2093975" y="42672"/>
                </a:lnTo>
                <a:close/>
              </a:path>
              <a:path w="2094229" h="1705610">
                <a:moveTo>
                  <a:pt x="2022335" y="78804"/>
                </a:moveTo>
                <a:lnTo>
                  <a:pt x="2022335" y="57150"/>
                </a:lnTo>
                <a:lnTo>
                  <a:pt x="2007857" y="57150"/>
                </a:lnTo>
                <a:lnTo>
                  <a:pt x="2007857" y="86106"/>
                </a:lnTo>
                <a:lnTo>
                  <a:pt x="2022335" y="78804"/>
                </a:lnTo>
                <a:close/>
              </a:path>
            </a:pathLst>
          </a:custGeom>
          <a:solidFill>
            <a:srgbClr val="A50021"/>
          </a:solidFill>
        </p:spPr>
        <p:txBody>
          <a:bodyPr wrap="square" lIns="0" tIns="0" rIns="0" bIns="0" rtlCol="0"/>
          <a:lstStyle/>
          <a:p>
            <a:endParaRPr sz="1634"/>
          </a:p>
        </p:txBody>
      </p:sp>
      <p:sp>
        <p:nvSpPr>
          <p:cNvPr id="14" name="object 14"/>
          <p:cNvSpPr/>
          <p:nvPr/>
        </p:nvSpPr>
        <p:spPr>
          <a:xfrm>
            <a:off x="8032492" y="2121715"/>
            <a:ext cx="2005533" cy="791148"/>
          </a:xfrm>
          <a:prstGeom prst="rect">
            <a:avLst/>
          </a:prstGeom>
          <a:blipFill>
            <a:blip r:embed="rId5" cstate="print"/>
            <a:stretch>
              <a:fillRect/>
            </a:stretch>
          </a:blipFill>
        </p:spPr>
        <p:txBody>
          <a:bodyPr wrap="square" lIns="0" tIns="0" rIns="0" bIns="0" rtlCol="0"/>
          <a:lstStyle/>
          <a:p>
            <a:endParaRPr sz="1634"/>
          </a:p>
        </p:txBody>
      </p:sp>
      <p:sp>
        <p:nvSpPr>
          <p:cNvPr id="15" name="object 15"/>
          <p:cNvSpPr/>
          <p:nvPr/>
        </p:nvSpPr>
        <p:spPr>
          <a:xfrm>
            <a:off x="8032492" y="2121716"/>
            <a:ext cx="2005533" cy="791263"/>
          </a:xfrm>
          <a:custGeom>
            <a:avLst/>
            <a:gdLst/>
            <a:ahLst/>
            <a:cxnLst/>
            <a:rect l="l" t="t" r="r" b="b"/>
            <a:pathLst>
              <a:path w="2209800" h="871855">
                <a:moveTo>
                  <a:pt x="441959" y="0"/>
                </a:moveTo>
                <a:lnTo>
                  <a:pt x="2209800" y="0"/>
                </a:lnTo>
                <a:lnTo>
                  <a:pt x="1760220" y="871728"/>
                </a:lnTo>
                <a:lnTo>
                  <a:pt x="0" y="871728"/>
                </a:lnTo>
                <a:lnTo>
                  <a:pt x="441959" y="0"/>
                </a:lnTo>
                <a:close/>
              </a:path>
            </a:pathLst>
          </a:custGeom>
          <a:ln w="28575">
            <a:solidFill>
              <a:srgbClr val="A50021"/>
            </a:solidFill>
          </a:ln>
        </p:spPr>
        <p:txBody>
          <a:bodyPr wrap="square" lIns="0" tIns="0" rIns="0" bIns="0" rtlCol="0"/>
          <a:lstStyle/>
          <a:p>
            <a:endParaRPr sz="1634"/>
          </a:p>
        </p:txBody>
      </p:sp>
      <p:sp>
        <p:nvSpPr>
          <p:cNvPr id="16" name="object 16"/>
          <p:cNvSpPr/>
          <p:nvPr/>
        </p:nvSpPr>
        <p:spPr>
          <a:xfrm>
            <a:off x="3074687" y="2446058"/>
            <a:ext cx="2472338" cy="1158368"/>
          </a:xfrm>
          <a:custGeom>
            <a:avLst/>
            <a:gdLst/>
            <a:ahLst/>
            <a:cxnLst/>
            <a:rect l="l" t="t" r="r" b="b"/>
            <a:pathLst>
              <a:path w="2724150" h="1276350">
                <a:moveTo>
                  <a:pt x="28956" y="630173"/>
                </a:moveTo>
                <a:lnTo>
                  <a:pt x="28956" y="0"/>
                </a:lnTo>
                <a:lnTo>
                  <a:pt x="0" y="0"/>
                </a:lnTo>
                <a:lnTo>
                  <a:pt x="0" y="659129"/>
                </a:lnTo>
                <a:lnTo>
                  <a:pt x="14478" y="659129"/>
                </a:lnTo>
                <a:lnTo>
                  <a:pt x="14478" y="630173"/>
                </a:lnTo>
                <a:lnTo>
                  <a:pt x="28956" y="630173"/>
                </a:lnTo>
                <a:close/>
              </a:path>
              <a:path w="2724150" h="1276350">
                <a:moveTo>
                  <a:pt x="2695956" y="1191005"/>
                </a:moveTo>
                <a:lnTo>
                  <a:pt x="2695956" y="630173"/>
                </a:lnTo>
                <a:lnTo>
                  <a:pt x="14478" y="630173"/>
                </a:lnTo>
                <a:lnTo>
                  <a:pt x="28956" y="644651"/>
                </a:lnTo>
                <a:lnTo>
                  <a:pt x="28956" y="659129"/>
                </a:lnTo>
                <a:lnTo>
                  <a:pt x="2666999" y="659129"/>
                </a:lnTo>
                <a:lnTo>
                  <a:pt x="2666999" y="644651"/>
                </a:lnTo>
                <a:lnTo>
                  <a:pt x="2681478" y="659129"/>
                </a:lnTo>
                <a:lnTo>
                  <a:pt x="2681478" y="1191005"/>
                </a:lnTo>
                <a:lnTo>
                  <a:pt x="2695956" y="1191005"/>
                </a:lnTo>
                <a:close/>
              </a:path>
              <a:path w="2724150" h="1276350">
                <a:moveTo>
                  <a:pt x="28956" y="659129"/>
                </a:moveTo>
                <a:lnTo>
                  <a:pt x="28956" y="644651"/>
                </a:lnTo>
                <a:lnTo>
                  <a:pt x="14478" y="630173"/>
                </a:lnTo>
                <a:lnTo>
                  <a:pt x="14478" y="659129"/>
                </a:lnTo>
                <a:lnTo>
                  <a:pt x="28956" y="659129"/>
                </a:lnTo>
                <a:close/>
              </a:path>
              <a:path w="2724150" h="1276350">
                <a:moveTo>
                  <a:pt x="2724149" y="1191005"/>
                </a:moveTo>
                <a:lnTo>
                  <a:pt x="2638806" y="1191005"/>
                </a:lnTo>
                <a:lnTo>
                  <a:pt x="2666999" y="1247393"/>
                </a:lnTo>
                <a:lnTo>
                  <a:pt x="2666999" y="1204721"/>
                </a:lnTo>
                <a:lnTo>
                  <a:pt x="2695956" y="1204721"/>
                </a:lnTo>
                <a:lnTo>
                  <a:pt x="2695956" y="1247393"/>
                </a:lnTo>
                <a:lnTo>
                  <a:pt x="2724149" y="1191005"/>
                </a:lnTo>
                <a:close/>
              </a:path>
              <a:path w="2724150" h="1276350">
                <a:moveTo>
                  <a:pt x="2681478" y="659129"/>
                </a:moveTo>
                <a:lnTo>
                  <a:pt x="2666999" y="644651"/>
                </a:lnTo>
                <a:lnTo>
                  <a:pt x="2666999" y="659129"/>
                </a:lnTo>
                <a:lnTo>
                  <a:pt x="2681478" y="659129"/>
                </a:lnTo>
                <a:close/>
              </a:path>
              <a:path w="2724150" h="1276350">
                <a:moveTo>
                  <a:pt x="2681478" y="1191005"/>
                </a:moveTo>
                <a:lnTo>
                  <a:pt x="2681478" y="659129"/>
                </a:lnTo>
                <a:lnTo>
                  <a:pt x="2666999" y="659129"/>
                </a:lnTo>
                <a:lnTo>
                  <a:pt x="2666999" y="1191005"/>
                </a:lnTo>
                <a:lnTo>
                  <a:pt x="2681478" y="1191005"/>
                </a:lnTo>
                <a:close/>
              </a:path>
              <a:path w="2724150" h="1276350">
                <a:moveTo>
                  <a:pt x="2695956" y="1247393"/>
                </a:moveTo>
                <a:lnTo>
                  <a:pt x="2695956" y="1204721"/>
                </a:lnTo>
                <a:lnTo>
                  <a:pt x="2666999" y="1204721"/>
                </a:lnTo>
                <a:lnTo>
                  <a:pt x="2666999" y="1247393"/>
                </a:lnTo>
                <a:lnTo>
                  <a:pt x="2681478" y="1276350"/>
                </a:lnTo>
                <a:lnTo>
                  <a:pt x="2695956" y="1247393"/>
                </a:lnTo>
                <a:close/>
              </a:path>
            </a:pathLst>
          </a:custGeom>
          <a:solidFill>
            <a:srgbClr val="A50021"/>
          </a:solidFill>
        </p:spPr>
        <p:txBody>
          <a:bodyPr wrap="square" lIns="0" tIns="0" rIns="0" bIns="0" rtlCol="0"/>
          <a:lstStyle/>
          <a:p>
            <a:endParaRPr sz="1634"/>
          </a:p>
        </p:txBody>
      </p:sp>
      <p:sp>
        <p:nvSpPr>
          <p:cNvPr id="17" name="object 17"/>
          <p:cNvSpPr txBox="1"/>
          <p:nvPr/>
        </p:nvSpPr>
        <p:spPr>
          <a:xfrm>
            <a:off x="4599112" y="4504841"/>
            <a:ext cx="1366990" cy="251479"/>
          </a:xfrm>
          <a:prstGeom prst="rect">
            <a:avLst/>
          </a:prstGeom>
        </p:spPr>
        <p:txBody>
          <a:bodyPr vert="horz" wrap="square" lIns="0" tIns="0" rIns="0" bIns="0" rtlCol="0">
            <a:spAutoFit/>
          </a:bodyPr>
          <a:lstStyle/>
          <a:p>
            <a:pPr marL="11527"/>
            <a:r>
              <a:rPr sz="1634" b="1" spc="-9" dirty="0">
                <a:latin typeface="Tahoma"/>
                <a:cs typeface="Tahoma"/>
              </a:rPr>
              <a:t>CLC-changes</a:t>
            </a:r>
            <a:endParaRPr sz="1634">
              <a:latin typeface="Tahoma"/>
              <a:cs typeface="Tahoma"/>
            </a:endParaRPr>
          </a:p>
        </p:txBody>
      </p:sp>
      <p:sp>
        <p:nvSpPr>
          <p:cNvPr id="18" name="object 18"/>
          <p:cNvSpPr/>
          <p:nvPr/>
        </p:nvSpPr>
        <p:spPr>
          <a:xfrm>
            <a:off x="4505531" y="3617566"/>
            <a:ext cx="2005533" cy="791147"/>
          </a:xfrm>
          <a:prstGeom prst="rect">
            <a:avLst/>
          </a:prstGeom>
          <a:blipFill>
            <a:blip r:embed="rId6" cstate="print"/>
            <a:stretch>
              <a:fillRect/>
            </a:stretch>
          </a:blipFill>
        </p:spPr>
        <p:txBody>
          <a:bodyPr wrap="square" lIns="0" tIns="0" rIns="0" bIns="0" rtlCol="0"/>
          <a:lstStyle/>
          <a:p>
            <a:endParaRPr sz="1634"/>
          </a:p>
        </p:txBody>
      </p:sp>
      <p:sp>
        <p:nvSpPr>
          <p:cNvPr id="19" name="object 19"/>
          <p:cNvSpPr/>
          <p:nvPr/>
        </p:nvSpPr>
        <p:spPr>
          <a:xfrm>
            <a:off x="4505531" y="3617566"/>
            <a:ext cx="2005533" cy="791263"/>
          </a:xfrm>
          <a:custGeom>
            <a:avLst/>
            <a:gdLst/>
            <a:ahLst/>
            <a:cxnLst/>
            <a:rect l="l" t="t" r="r" b="b"/>
            <a:pathLst>
              <a:path w="2209800" h="871854">
                <a:moveTo>
                  <a:pt x="441959" y="0"/>
                </a:moveTo>
                <a:lnTo>
                  <a:pt x="2209800" y="0"/>
                </a:lnTo>
                <a:lnTo>
                  <a:pt x="1760219" y="871727"/>
                </a:lnTo>
                <a:lnTo>
                  <a:pt x="0" y="871727"/>
                </a:lnTo>
                <a:lnTo>
                  <a:pt x="441959" y="0"/>
                </a:lnTo>
                <a:close/>
              </a:path>
            </a:pathLst>
          </a:custGeom>
          <a:ln w="28575">
            <a:solidFill>
              <a:srgbClr val="A50021"/>
            </a:solidFill>
          </a:ln>
        </p:spPr>
        <p:txBody>
          <a:bodyPr wrap="square" lIns="0" tIns="0" rIns="0" bIns="0" rtlCol="0"/>
          <a:lstStyle/>
          <a:p>
            <a:endParaRPr sz="1634"/>
          </a:p>
        </p:txBody>
      </p:sp>
      <p:sp>
        <p:nvSpPr>
          <p:cNvPr id="20" name="object 20"/>
          <p:cNvSpPr/>
          <p:nvPr/>
        </p:nvSpPr>
        <p:spPr>
          <a:xfrm>
            <a:off x="3087827" y="2446059"/>
            <a:ext cx="0" cy="1171623"/>
          </a:xfrm>
          <a:custGeom>
            <a:avLst/>
            <a:gdLst/>
            <a:ahLst/>
            <a:cxnLst/>
            <a:rect l="l" t="t" r="r" b="b"/>
            <a:pathLst>
              <a:path h="1290954">
                <a:moveTo>
                  <a:pt x="0" y="0"/>
                </a:moveTo>
                <a:lnTo>
                  <a:pt x="0" y="1290827"/>
                </a:lnTo>
              </a:path>
            </a:pathLst>
          </a:custGeom>
          <a:ln w="28575">
            <a:solidFill>
              <a:srgbClr val="A50021"/>
            </a:solidFill>
          </a:ln>
        </p:spPr>
        <p:txBody>
          <a:bodyPr wrap="square" lIns="0" tIns="0" rIns="0" bIns="0" rtlCol="0"/>
          <a:lstStyle/>
          <a:p>
            <a:endParaRPr sz="1634"/>
          </a:p>
        </p:txBody>
      </p:sp>
      <p:sp>
        <p:nvSpPr>
          <p:cNvPr id="21" name="object 21"/>
          <p:cNvSpPr txBox="1"/>
          <p:nvPr/>
        </p:nvSpPr>
        <p:spPr>
          <a:xfrm>
            <a:off x="3886111" y="3054404"/>
            <a:ext cx="982596" cy="195566"/>
          </a:xfrm>
          <a:prstGeom prst="rect">
            <a:avLst/>
          </a:prstGeom>
        </p:spPr>
        <p:txBody>
          <a:bodyPr vert="horz" wrap="square" lIns="0" tIns="0" rIns="0" bIns="0" rtlCol="0">
            <a:spAutoFit/>
          </a:bodyPr>
          <a:lstStyle/>
          <a:p>
            <a:pPr marL="11527"/>
            <a:r>
              <a:rPr sz="1271" spc="-5" dirty="0">
                <a:latin typeface="Tahoma"/>
                <a:cs typeface="Tahoma"/>
              </a:rPr>
              <a:t>Ancillary</a:t>
            </a:r>
            <a:r>
              <a:rPr sz="1271" spc="-45" dirty="0">
                <a:latin typeface="Tahoma"/>
                <a:cs typeface="Tahoma"/>
              </a:rPr>
              <a:t> </a:t>
            </a:r>
            <a:r>
              <a:rPr sz="1271" spc="-5" dirty="0">
                <a:latin typeface="Tahoma"/>
                <a:cs typeface="Tahoma"/>
              </a:rPr>
              <a:t>data</a:t>
            </a:r>
            <a:endParaRPr sz="1271">
              <a:latin typeface="Tahoma"/>
              <a:cs typeface="Tahoma"/>
            </a:endParaRPr>
          </a:p>
        </p:txBody>
      </p:sp>
      <p:sp>
        <p:nvSpPr>
          <p:cNvPr id="22" name="object 22"/>
          <p:cNvSpPr txBox="1"/>
          <p:nvPr/>
        </p:nvSpPr>
        <p:spPr>
          <a:xfrm>
            <a:off x="3944892" y="1789074"/>
            <a:ext cx="5696174" cy="706732"/>
          </a:xfrm>
          <a:prstGeom prst="rect">
            <a:avLst/>
          </a:prstGeom>
        </p:spPr>
        <p:txBody>
          <a:bodyPr vert="horz" wrap="square" lIns="0" tIns="0" rIns="0" bIns="0" rtlCol="0">
            <a:spAutoFit/>
          </a:bodyPr>
          <a:lstStyle/>
          <a:p>
            <a:pPr marR="4611" algn="r"/>
            <a:r>
              <a:rPr sz="1634" b="1" spc="-9" dirty="0">
                <a:latin typeface="Tahoma"/>
                <a:cs typeface="Tahoma"/>
              </a:rPr>
              <a:t>CLC2006</a:t>
            </a:r>
            <a:endParaRPr sz="1634">
              <a:latin typeface="Tahoma"/>
              <a:cs typeface="Tahoma"/>
            </a:endParaRPr>
          </a:p>
          <a:p>
            <a:pPr marL="11527" marR="5080890">
              <a:spcBef>
                <a:spcPts val="504"/>
              </a:spcBef>
            </a:pPr>
            <a:r>
              <a:rPr sz="1271" spc="-5" dirty="0">
                <a:latin typeface="Tahoma"/>
                <a:cs typeface="Tahoma"/>
              </a:rPr>
              <a:t>Ancillary  data</a:t>
            </a:r>
            <a:endParaRPr sz="1271">
              <a:latin typeface="Tahoma"/>
              <a:cs typeface="Tahoma"/>
            </a:endParaRPr>
          </a:p>
        </p:txBody>
      </p:sp>
    </p:spTree>
    <p:extLst>
      <p:ext uri="{BB962C8B-B14F-4D97-AF65-F5344CB8AC3E}">
        <p14:creationId xmlns:p14="http://schemas.microsoft.com/office/powerpoint/2010/main" val="39704394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046161" y="934820"/>
            <a:ext cx="4434648" cy="5103389"/>
          </a:xfrm>
          <a:prstGeom prst="rect">
            <a:avLst/>
          </a:prstGeom>
          <a:blipFill>
            <a:blip r:embed="rId2" cstate="print"/>
            <a:stretch>
              <a:fillRect/>
            </a:stretch>
          </a:blipFill>
        </p:spPr>
        <p:txBody>
          <a:bodyPr wrap="square" lIns="0" tIns="0" rIns="0" bIns="0" rtlCol="0"/>
          <a:lstStyle/>
          <a:p>
            <a:endParaRPr sz="1634"/>
          </a:p>
        </p:txBody>
      </p:sp>
      <p:sp>
        <p:nvSpPr>
          <p:cNvPr id="3" name="object 3"/>
          <p:cNvSpPr txBox="1"/>
          <p:nvPr/>
        </p:nvSpPr>
        <p:spPr>
          <a:xfrm>
            <a:off x="2673120" y="5277317"/>
            <a:ext cx="714039" cy="335220"/>
          </a:xfrm>
          <a:prstGeom prst="rect">
            <a:avLst/>
          </a:prstGeom>
        </p:spPr>
        <p:txBody>
          <a:bodyPr vert="horz" wrap="square" lIns="0" tIns="0" rIns="0" bIns="0" rtlCol="0">
            <a:spAutoFit/>
          </a:bodyPr>
          <a:lstStyle/>
          <a:p>
            <a:pPr marL="11527" marR="4611" indent="107773"/>
            <a:r>
              <a:rPr sz="1089" b="1" spc="-5" dirty="0">
                <a:solidFill>
                  <a:srgbClr val="FFFFFF"/>
                </a:solidFill>
                <a:latin typeface="Arial"/>
                <a:cs typeface="Arial"/>
              </a:rPr>
              <a:t>Natural  vegetation</a:t>
            </a:r>
            <a:endParaRPr sz="1089">
              <a:latin typeface="Arial"/>
              <a:cs typeface="Arial"/>
            </a:endParaRPr>
          </a:p>
        </p:txBody>
      </p:sp>
      <p:sp>
        <p:nvSpPr>
          <p:cNvPr id="4" name="object 4"/>
          <p:cNvSpPr txBox="1"/>
          <p:nvPr/>
        </p:nvSpPr>
        <p:spPr>
          <a:xfrm>
            <a:off x="4959417" y="5277317"/>
            <a:ext cx="1078262" cy="335220"/>
          </a:xfrm>
          <a:prstGeom prst="rect">
            <a:avLst/>
          </a:prstGeom>
        </p:spPr>
        <p:txBody>
          <a:bodyPr vert="horz" wrap="square" lIns="0" tIns="0" rIns="0" bIns="0" rtlCol="0">
            <a:spAutoFit/>
          </a:bodyPr>
          <a:lstStyle/>
          <a:p>
            <a:pPr marL="109502" marR="4611" indent="-98552"/>
            <a:r>
              <a:rPr sz="1089" b="1" dirty="0">
                <a:latin typeface="Arial"/>
                <a:cs typeface="Arial"/>
              </a:rPr>
              <a:t>Agriculture</a:t>
            </a:r>
            <a:r>
              <a:rPr sz="1089" b="1" spc="-82" dirty="0">
                <a:latin typeface="Arial"/>
                <a:cs typeface="Arial"/>
              </a:rPr>
              <a:t> </a:t>
            </a:r>
            <a:r>
              <a:rPr sz="1089" b="1" dirty="0">
                <a:latin typeface="Arial"/>
                <a:cs typeface="Arial"/>
              </a:rPr>
              <a:t>with  natural</a:t>
            </a:r>
            <a:r>
              <a:rPr sz="1089" b="1" spc="-73" dirty="0">
                <a:latin typeface="Arial"/>
                <a:cs typeface="Arial"/>
              </a:rPr>
              <a:t> </a:t>
            </a:r>
            <a:r>
              <a:rPr sz="1089" b="1" spc="-9" dirty="0">
                <a:latin typeface="Arial"/>
                <a:cs typeface="Arial"/>
              </a:rPr>
              <a:t>areas</a:t>
            </a:r>
            <a:endParaRPr sz="1089">
              <a:latin typeface="Arial"/>
              <a:cs typeface="Arial"/>
            </a:endParaRPr>
          </a:p>
        </p:txBody>
      </p:sp>
      <p:sp>
        <p:nvSpPr>
          <p:cNvPr id="5" name="object 5"/>
          <p:cNvSpPr txBox="1"/>
          <p:nvPr/>
        </p:nvSpPr>
        <p:spPr>
          <a:xfrm>
            <a:off x="5509911" y="3215076"/>
            <a:ext cx="761296" cy="167610"/>
          </a:xfrm>
          <a:prstGeom prst="rect">
            <a:avLst/>
          </a:prstGeom>
        </p:spPr>
        <p:txBody>
          <a:bodyPr vert="horz" wrap="square" lIns="0" tIns="0" rIns="0" bIns="0" rtlCol="0">
            <a:spAutoFit/>
          </a:bodyPr>
          <a:lstStyle/>
          <a:p>
            <a:pPr marL="11527"/>
            <a:r>
              <a:rPr sz="1089" b="1" dirty="0">
                <a:latin typeface="Arial"/>
                <a:cs typeface="Arial"/>
              </a:rPr>
              <a:t>Agriculture</a:t>
            </a:r>
            <a:endParaRPr sz="1089">
              <a:latin typeface="Arial"/>
              <a:cs typeface="Arial"/>
            </a:endParaRPr>
          </a:p>
        </p:txBody>
      </p:sp>
      <p:sp>
        <p:nvSpPr>
          <p:cNvPr id="6" name="object 6"/>
          <p:cNvSpPr txBox="1"/>
          <p:nvPr/>
        </p:nvSpPr>
        <p:spPr>
          <a:xfrm>
            <a:off x="2416550" y="3215076"/>
            <a:ext cx="445482" cy="167610"/>
          </a:xfrm>
          <a:prstGeom prst="rect">
            <a:avLst/>
          </a:prstGeom>
        </p:spPr>
        <p:txBody>
          <a:bodyPr vert="horz" wrap="square" lIns="0" tIns="0" rIns="0" bIns="0" rtlCol="0">
            <a:spAutoFit/>
          </a:bodyPr>
          <a:lstStyle/>
          <a:p>
            <a:pPr marL="11527"/>
            <a:r>
              <a:rPr sz="1089" b="1" dirty="0">
                <a:solidFill>
                  <a:srgbClr val="FFFFFF"/>
                </a:solidFill>
                <a:latin typeface="Arial"/>
                <a:cs typeface="Arial"/>
              </a:rPr>
              <a:t>For</a:t>
            </a:r>
            <a:r>
              <a:rPr sz="1089" b="1" spc="-5" dirty="0">
                <a:solidFill>
                  <a:srgbClr val="FFFFFF"/>
                </a:solidFill>
                <a:latin typeface="Arial"/>
                <a:cs typeface="Arial"/>
              </a:rPr>
              <a:t>e</a:t>
            </a:r>
            <a:r>
              <a:rPr sz="1089" b="1" spc="-14" dirty="0">
                <a:solidFill>
                  <a:srgbClr val="FFFFFF"/>
                </a:solidFill>
                <a:latin typeface="Arial"/>
                <a:cs typeface="Arial"/>
              </a:rPr>
              <a:t>s</a:t>
            </a:r>
            <a:r>
              <a:rPr sz="1089" b="1" dirty="0">
                <a:solidFill>
                  <a:srgbClr val="FFFFFF"/>
                </a:solidFill>
                <a:latin typeface="Arial"/>
                <a:cs typeface="Arial"/>
              </a:rPr>
              <a:t>t</a:t>
            </a:r>
            <a:endParaRPr sz="1089">
              <a:latin typeface="Arial"/>
              <a:cs typeface="Arial"/>
            </a:endParaRPr>
          </a:p>
        </p:txBody>
      </p:sp>
      <p:sp>
        <p:nvSpPr>
          <p:cNvPr id="7" name="object 7"/>
          <p:cNvSpPr/>
          <p:nvPr/>
        </p:nvSpPr>
        <p:spPr>
          <a:xfrm>
            <a:off x="3226140" y="3267635"/>
            <a:ext cx="2074689" cy="69156"/>
          </a:xfrm>
          <a:custGeom>
            <a:avLst/>
            <a:gdLst/>
            <a:ahLst/>
            <a:cxnLst/>
            <a:rect l="l" t="t" r="r" b="b"/>
            <a:pathLst>
              <a:path w="2286000" h="76200">
                <a:moveTo>
                  <a:pt x="2222754" y="50291"/>
                </a:moveTo>
                <a:lnTo>
                  <a:pt x="2222754" y="25145"/>
                </a:lnTo>
                <a:lnTo>
                  <a:pt x="0" y="25145"/>
                </a:lnTo>
                <a:lnTo>
                  <a:pt x="0" y="50291"/>
                </a:lnTo>
                <a:lnTo>
                  <a:pt x="2222754" y="50291"/>
                </a:lnTo>
                <a:close/>
              </a:path>
              <a:path w="2286000" h="76200">
                <a:moveTo>
                  <a:pt x="2286000" y="38100"/>
                </a:moveTo>
                <a:lnTo>
                  <a:pt x="2209800" y="0"/>
                </a:lnTo>
                <a:lnTo>
                  <a:pt x="2209800" y="25145"/>
                </a:lnTo>
                <a:lnTo>
                  <a:pt x="2222754" y="25145"/>
                </a:lnTo>
                <a:lnTo>
                  <a:pt x="2222754" y="69723"/>
                </a:lnTo>
                <a:lnTo>
                  <a:pt x="2286000" y="38100"/>
                </a:lnTo>
                <a:close/>
              </a:path>
              <a:path w="2286000" h="76200">
                <a:moveTo>
                  <a:pt x="2222754" y="69723"/>
                </a:moveTo>
                <a:lnTo>
                  <a:pt x="2222754" y="50291"/>
                </a:lnTo>
                <a:lnTo>
                  <a:pt x="2209800" y="50291"/>
                </a:lnTo>
                <a:lnTo>
                  <a:pt x="2209800" y="76200"/>
                </a:lnTo>
                <a:lnTo>
                  <a:pt x="2222754" y="69723"/>
                </a:lnTo>
                <a:close/>
              </a:path>
            </a:pathLst>
          </a:custGeom>
          <a:solidFill>
            <a:srgbClr val="008000"/>
          </a:solidFill>
        </p:spPr>
        <p:txBody>
          <a:bodyPr wrap="square" lIns="0" tIns="0" rIns="0" bIns="0" rtlCol="0"/>
          <a:lstStyle/>
          <a:p>
            <a:endParaRPr sz="1634"/>
          </a:p>
        </p:txBody>
      </p:sp>
      <p:sp>
        <p:nvSpPr>
          <p:cNvPr id="8" name="object 8"/>
          <p:cNvSpPr/>
          <p:nvPr/>
        </p:nvSpPr>
        <p:spPr>
          <a:xfrm>
            <a:off x="3054632" y="2851315"/>
            <a:ext cx="2418165" cy="69156"/>
          </a:xfrm>
          <a:custGeom>
            <a:avLst/>
            <a:gdLst/>
            <a:ahLst/>
            <a:cxnLst/>
            <a:rect l="l" t="t" r="r" b="b"/>
            <a:pathLst>
              <a:path w="2664460" h="76200">
                <a:moveTo>
                  <a:pt x="76200" y="25146"/>
                </a:moveTo>
                <a:lnTo>
                  <a:pt x="76200" y="0"/>
                </a:lnTo>
                <a:lnTo>
                  <a:pt x="0" y="38100"/>
                </a:lnTo>
                <a:lnTo>
                  <a:pt x="63246" y="69723"/>
                </a:lnTo>
                <a:lnTo>
                  <a:pt x="63246" y="25146"/>
                </a:lnTo>
                <a:lnTo>
                  <a:pt x="76200" y="25146"/>
                </a:lnTo>
                <a:close/>
              </a:path>
              <a:path w="2664460" h="76200">
                <a:moveTo>
                  <a:pt x="2663952" y="50291"/>
                </a:moveTo>
                <a:lnTo>
                  <a:pt x="2663952" y="25145"/>
                </a:lnTo>
                <a:lnTo>
                  <a:pt x="63246" y="25146"/>
                </a:lnTo>
                <a:lnTo>
                  <a:pt x="63246" y="50292"/>
                </a:lnTo>
                <a:lnTo>
                  <a:pt x="2663952" y="50291"/>
                </a:lnTo>
                <a:close/>
              </a:path>
              <a:path w="2664460" h="76200">
                <a:moveTo>
                  <a:pt x="76200" y="76200"/>
                </a:moveTo>
                <a:lnTo>
                  <a:pt x="76200" y="50292"/>
                </a:lnTo>
                <a:lnTo>
                  <a:pt x="63246" y="50292"/>
                </a:lnTo>
                <a:lnTo>
                  <a:pt x="63246" y="69723"/>
                </a:lnTo>
                <a:lnTo>
                  <a:pt x="76200" y="76200"/>
                </a:lnTo>
                <a:close/>
              </a:path>
            </a:pathLst>
          </a:custGeom>
          <a:solidFill>
            <a:srgbClr val="FF99CC"/>
          </a:solidFill>
        </p:spPr>
        <p:txBody>
          <a:bodyPr wrap="square" lIns="0" tIns="0" rIns="0" bIns="0" rtlCol="0"/>
          <a:lstStyle/>
          <a:p>
            <a:endParaRPr sz="1634"/>
          </a:p>
        </p:txBody>
      </p:sp>
      <p:sp>
        <p:nvSpPr>
          <p:cNvPr id="9" name="object 9"/>
          <p:cNvSpPr/>
          <p:nvPr/>
        </p:nvSpPr>
        <p:spPr>
          <a:xfrm>
            <a:off x="3019363" y="1943292"/>
            <a:ext cx="842553" cy="2917820"/>
          </a:xfrm>
          <a:custGeom>
            <a:avLst/>
            <a:gdLst/>
            <a:ahLst/>
            <a:cxnLst/>
            <a:rect l="l" t="t" r="r" b="b"/>
            <a:pathLst>
              <a:path w="928369" h="3215004">
                <a:moveTo>
                  <a:pt x="903391" y="76866"/>
                </a:moveTo>
                <a:lnTo>
                  <a:pt x="879007" y="70008"/>
                </a:lnTo>
                <a:lnTo>
                  <a:pt x="0" y="3208019"/>
                </a:lnTo>
                <a:lnTo>
                  <a:pt x="24384" y="3214878"/>
                </a:lnTo>
                <a:lnTo>
                  <a:pt x="903391" y="76866"/>
                </a:lnTo>
                <a:close/>
              </a:path>
              <a:path w="928369" h="3215004">
                <a:moveTo>
                  <a:pt x="928115" y="83819"/>
                </a:moveTo>
                <a:lnTo>
                  <a:pt x="912113" y="0"/>
                </a:lnTo>
                <a:lnTo>
                  <a:pt x="854963" y="63245"/>
                </a:lnTo>
                <a:lnTo>
                  <a:pt x="879007" y="70008"/>
                </a:lnTo>
                <a:lnTo>
                  <a:pt x="882395" y="57911"/>
                </a:lnTo>
                <a:lnTo>
                  <a:pt x="906779" y="64769"/>
                </a:lnTo>
                <a:lnTo>
                  <a:pt x="906779" y="77819"/>
                </a:lnTo>
                <a:lnTo>
                  <a:pt x="928115" y="83819"/>
                </a:lnTo>
                <a:close/>
              </a:path>
              <a:path w="928369" h="3215004">
                <a:moveTo>
                  <a:pt x="906779" y="64769"/>
                </a:moveTo>
                <a:lnTo>
                  <a:pt x="882395" y="57911"/>
                </a:lnTo>
                <a:lnTo>
                  <a:pt x="879007" y="70008"/>
                </a:lnTo>
                <a:lnTo>
                  <a:pt x="903391" y="76866"/>
                </a:lnTo>
                <a:lnTo>
                  <a:pt x="906779" y="64769"/>
                </a:lnTo>
                <a:close/>
              </a:path>
              <a:path w="928369" h="3215004">
                <a:moveTo>
                  <a:pt x="906779" y="77819"/>
                </a:moveTo>
                <a:lnTo>
                  <a:pt x="906779" y="64769"/>
                </a:lnTo>
                <a:lnTo>
                  <a:pt x="903391" y="76866"/>
                </a:lnTo>
                <a:lnTo>
                  <a:pt x="906779" y="77819"/>
                </a:lnTo>
                <a:close/>
              </a:path>
            </a:pathLst>
          </a:custGeom>
          <a:solidFill>
            <a:srgbClr val="CC3300"/>
          </a:solidFill>
        </p:spPr>
        <p:txBody>
          <a:bodyPr wrap="square" lIns="0" tIns="0" rIns="0" bIns="0" rtlCol="0"/>
          <a:lstStyle/>
          <a:p>
            <a:endParaRPr sz="1634"/>
          </a:p>
        </p:txBody>
      </p:sp>
      <p:sp>
        <p:nvSpPr>
          <p:cNvPr id="10" name="object 10"/>
          <p:cNvSpPr/>
          <p:nvPr/>
        </p:nvSpPr>
        <p:spPr>
          <a:xfrm>
            <a:off x="4665283" y="1943292"/>
            <a:ext cx="842553" cy="2917820"/>
          </a:xfrm>
          <a:custGeom>
            <a:avLst/>
            <a:gdLst/>
            <a:ahLst/>
            <a:cxnLst/>
            <a:rect l="l" t="t" r="r" b="b"/>
            <a:pathLst>
              <a:path w="928370" h="3215004">
                <a:moveTo>
                  <a:pt x="73151" y="63246"/>
                </a:moveTo>
                <a:lnTo>
                  <a:pt x="16001" y="0"/>
                </a:lnTo>
                <a:lnTo>
                  <a:pt x="0" y="83819"/>
                </a:lnTo>
                <a:lnTo>
                  <a:pt x="20574" y="78033"/>
                </a:lnTo>
                <a:lnTo>
                  <a:pt x="20574" y="64769"/>
                </a:lnTo>
                <a:lnTo>
                  <a:pt x="45720" y="57912"/>
                </a:lnTo>
                <a:lnTo>
                  <a:pt x="49108" y="70008"/>
                </a:lnTo>
                <a:lnTo>
                  <a:pt x="73151" y="63246"/>
                </a:lnTo>
                <a:close/>
              </a:path>
              <a:path w="928370" h="3215004">
                <a:moveTo>
                  <a:pt x="49108" y="70008"/>
                </a:moveTo>
                <a:lnTo>
                  <a:pt x="45720" y="57912"/>
                </a:lnTo>
                <a:lnTo>
                  <a:pt x="20574" y="64769"/>
                </a:lnTo>
                <a:lnTo>
                  <a:pt x="24020" y="77064"/>
                </a:lnTo>
                <a:lnTo>
                  <a:pt x="49108" y="70008"/>
                </a:lnTo>
                <a:close/>
              </a:path>
              <a:path w="928370" h="3215004">
                <a:moveTo>
                  <a:pt x="24020" y="77064"/>
                </a:moveTo>
                <a:lnTo>
                  <a:pt x="20574" y="64769"/>
                </a:lnTo>
                <a:lnTo>
                  <a:pt x="20574" y="78033"/>
                </a:lnTo>
                <a:lnTo>
                  <a:pt x="24020" y="77064"/>
                </a:lnTo>
                <a:close/>
              </a:path>
              <a:path w="928370" h="3215004">
                <a:moveTo>
                  <a:pt x="928116" y="3208020"/>
                </a:moveTo>
                <a:lnTo>
                  <a:pt x="49108" y="70008"/>
                </a:lnTo>
                <a:lnTo>
                  <a:pt x="24020" y="77064"/>
                </a:lnTo>
                <a:lnTo>
                  <a:pt x="903732" y="3214878"/>
                </a:lnTo>
                <a:lnTo>
                  <a:pt x="928116" y="3208020"/>
                </a:lnTo>
                <a:close/>
              </a:path>
            </a:pathLst>
          </a:custGeom>
          <a:solidFill>
            <a:srgbClr val="FFCC00"/>
          </a:solidFill>
        </p:spPr>
        <p:txBody>
          <a:bodyPr wrap="square" lIns="0" tIns="0" rIns="0" bIns="0" rtlCol="0"/>
          <a:lstStyle/>
          <a:p>
            <a:endParaRPr sz="1634"/>
          </a:p>
        </p:txBody>
      </p:sp>
      <p:sp>
        <p:nvSpPr>
          <p:cNvPr id="11" name="object 11"/>
          <p:cNvSpPr/>
          <p:nvPr/>
        </p:nvSpPr>
        <p:spPr>
          <a:xfrm>
            <a:off x="3047025" y="3710235"/>
            <a:ext cx="1862033" cy="1735823"/>
          </a:xfrm>
          <a:custGeom>
            <a:avLst/>
            <a:gdLst/>
            <a:ahLst/>
            <a:cxnLst/>
            <a:rect l="l" t="t" r="r" b="b"/>
            <a:pathLst>
              <a:path w="2051685" h="1912620">
                <a:moveTo>
                  <a:pt x="2004363" y="1851098"/>
                </a:moveTo>
                <a:lnTo>
                  <a:pt x="16763" y="0"/>
                </a:lnTo>
                <a:lnTo>
                  <a:pt x="0" y="18287"/>
                </a:lnTo>
                <a:lnTo>
                  <a:pt x="1987101" y="1869629"/>
                </a:lnTo>
                <a:lnTo>
                  <a:pt x="2004363" y="1851098"/>
                </a:lnTo>
                <a:close/>
              </a:path>
              <a:path w="2051685" h="1912620">
                <a:moveTo>
                  <a:pt x="2013966" y="1901453"/>
                </a:moveTo>
                <a:lnTo>
                  <a:pt x="2013966" y="1860042"/>
                </a:lnTo>
                <a:lnTo>
                  <a:pt x="1996440" y="1878330"/>
                </a:lnTo>
                <a:lnTo>
                  <a:pt x="1987101" y="1869629"/>
                </a:lnTo>
                <a:lnTo>
                  <a:pt x="1969770" y="1888236"/>
                </a:lnTo>
                <a:lnTo>
                  <a:pt x="2013966" y="1901453"/>
                </a:lnTo>
                <a:close/>
              </a:path>
              <a:path w="2051685" h="1912620">
                <a:moveTo>
                  <a:pt x="2013966" y="1860042"/>
                </a:moveTo>
                <a:lnTo>
                  <a:pt x="2004363" y="1851098"/>
                </a:lnTo>
                <a:lnTo>
                  <a:pt x="1987101" y="1869629"/>
                </a:lnTo>
                <a:lnTo>
                  <a:pt x="1996440" y="1878330"/>
                </a:lnTo>
                <a:lnTo>
                  <a:pt x="2013966" y="1860042"/>
                </a:lnTo>
                <a:close/>
              </a:path>
              <a:path w="2051685" h="1912620">
                <a:moveTo>
                  <a:pt x="2051304" y="1912620"/>
                </a:moveTo>
                <a:lnTo>
                  <a:pt x="2021586" y="1832610"/>
                </a:lnTo>
                <a:lnTo>
                  <a:pt x="2004363" y="1851098"/>
                </a:lnTo>
                <a:lnTo>
                  <a:pt x="2013966" y="1860042"/>
                </a:lnTo>
                <a:lnTo>
                  <a:pt x="2013966" y="1901453"/>
                </a:lnTo>
                <a:lnTo>
                  <a:pt x="2051304" y="1912620"/>
                </a:lnTo>
                <a:close/>
              </a:path>
            </a:pathLst>
          </a:custGeom>
          <a:solidFill>
            <a:srgbClr val="008000"/>
          </a:solidFill>
        </p:spPr>
        <p:txBody>
          <a:bodyPr wrap="square" lIns="0" tIns="0" rIns="0" bIns="0" rtlCol="0"/>
          <a:lstStyle/>
          <a:p>
            <a:endParaRPr sz="1634"/>
          </a:p>
        </p:txBody>
      </p:sp>
      <p:sp>
        <p:nvSpPr>
          <p:cNvPr id="12" name="object 12"/>
          <p:cNvSpPr/>
          <p:nvPr/>
        </p:nvSpPr>
        <p:spPr>
          <a:xfrm>
            <a:off x="3226139" y="3302214"/>
            <a:ext cx="1862610" cy="1735823"/>
          </a:xfrm>
          <a:custGeom>
            <a:avLst/>
            <a:gdLst/>
            <a:ahLst/>
            <a:cxnLst/>
            <a:rect l="l" t="t" r="r" b="b"/>
            <a:pathLst>
              <a:path w="2052320" h="1912620">
                <a:moveTo>
                  <a:pt x="81534" y="23622"/>
                </a:moveTo>
                <a:lnTo>
                  <a:pt x="0" y="0"/>
                </a:lnTo>
                <a:lnTo>
                  <a:pt x="29718" y="79248"/>
                </a:lnTo>
                <a:lnTo>
                  <a:pt x="38100" y="70249"/>
                </a:lnTo>
                <a:lnTo>
                  <a:pt x="38100" y="52577"/>
                </a:lnTo>
                <a:lnTo>
                  <a:pt x="54863" y="33527"/>
                </a:lnTo>
                <a:lnTo>
                  <a:pt x="64203" y="42226"/>
                </a:lnTo>
                <a:lnTo>
                  <a:pt x="81534" y="23622"/>
                </a:lnTo>
                <a:close/>
              </a:path>
              <a:path w="2052320" h="1912620">
                <a:moveTo>
                  <a:pt x="64203" y="42226"/>
                </a:moveTo>
                <a:lnTo>
                  <a:pt x="54863" y="33527"/>
                </a:lnTo>
                <a:lnTo>
                  <a:pt x="38100" y="52577"/>
                </a:lnTo>
                <a:lnTo>
                  <a:pt x="46912" y="60788"/>
                </a:lnTo>
                <a:lnTo>
                  <a:pt x="64203" y="42226"/>
                </a:lnTo>
                <a:close/>
              </a:path>
              <a:path w="2052320" h="1912620">
                <a:moveTo>
                  <a:pt x="46912" y="60788"/>
                </a:moveTo>
                <a:lnTo>
                  <a:pt x="38100" y="52577"/>
                </a:lnTo>
                <a:lnTo>
                  <a:pt x="38100" y="70249"/>
                </a:lnTo>
                <a:lnTo>
                  <a:pt x="46912" y="60788"/>
                </a:lnTo>
                <a:close/>
              </a:path>
              <a:path w="2052320" h="1912620">
                <a:moveTo>
                  <a:pt x="2052065" y="1893570"/>
                </a:moveTo>
                <a:lnTo>
                  <a:pt x="64203" y="42226"/>
                </a:lnTo>
                <a:lnTo>
                  <a:pt x="46912" y="60788"/>
                </a:lnTo>
                <a:lnTo>
                  <a:pt x="2034539" y="1912620"/>
                </a:lnTo>
                <a:lnTo>
                  <a:pt x="2052065" y="1893570"/>
                </a:lnTo>
                <a:close/>
              </a:path>
            </a:pathLst>
          </a:custGeom>
          <a:solidFill>
            <a:srgbClr val="FFCC00"/>
          </a:solidFill>
        </p:spPr>
        <p:txBody>
          <a:bodyPr wrap="square" lIns="0" tIns="0" rIns="0" bIns="0" rtlCol="0"/>
          <a:lstStyle/>
          <a:p>
            <a:endParaRPr sz="1634"/>
          </a:p>
        </p:txBody>
      </p:sp>
      <p:sp>
        <p:nvSpPr>
          <p:cNvPr id="13" name="object 13"/>
          <p:cNvSpPr/>
          <p:nvPr/>
        </p:nvSpPr>
        <p:spPr>
          <a:xfrm>
            <a:off x="3446749" y="3293224"/>
            <a:ext cx="1862033" cy="1736975"/>
          </a:xfrm>
          <a:custGeom>
            <a:avLst/>
            <a:gdLst/>
            <a:ahLst/>
            <a:cxnLst/>
            <a:rect l="l" t="t" r="r" b="b"/>
            <a:pathLst>
              <a:path w="2051685" h="1913889">
                <a:moveTo>
                  <a:pt x="46938" y="1851858"/>
                </a:moveTo>
                <a:lnTo>
                  <a:pt x="29718" y="1833371"/>
                </a:lnTo>
                <a:lnTo>
                  <a:pt x="0" y="1913381"/>
                </a:lnTo>
                <a:lnTo>
                  <a:pt x="37337" y="1902215"/>
                </a:lnTo>
                <a:lnTo>
                  <a:pt x="37337" y="1860803"/>
                </a:lnTo>
                <a:lnTo>
                  <a:pt x="46938" y="1851858"/>
                </a:lnTo>
                <a:close/>
              </a:path>
              <a:path w="2051685" h="1913889">
                <a:moveTo>
                  <a:pt x="64202" y="1870391"/>
                </a:moveTo>
                <a:lnTo>
                  <a:pt x="46938" y="1851858"/>
                </a:lnTo>
                <a:lnTo>
                  <a:pt x="37337" y="1860803"/>
                </a:lnTo>
                <a:lnTo>
                  <a:pt x="54863" y="1879091"/>
                </a:lnTo>
                <a:lnTo>
                  <a:pt x="64202" y="1870391"/>
                </a:lnTo>
                <a:close/>
              </a:path>
              <a:path w="2051685" h="1913889">
                <a:moveTo>
                  <a:pt x="81533" y="1888997"/>
                </a:moveTo>
                <a:lnTo>
                  <a:pt x="64202" y="1870391"/>
                </a:lnTo>
                <a:lnTo>
                  <a:pt x="54863" y="1879091"/>
                </a:lnTo>
                <a:lnTo>
                  <a:pt x="37337" y="1860803"/>
                </a:lnTo>
                <a:lnTo>
                  <a:pt x="37337" y="1902215"/>
                </a:lnTo>
                <a:lnTo>
                  <a:pt x="81533" y="1888997"/>
                </a:lnTo>
                <a:close/>
              </a:path>
              <a:path w="2051685" h="1913889">
                <a:moveTo>
                  <a:pt x="2051303" y="19050"/>
                </a:moveTo>
                <a:lnTo>
                  <a:pt x="2034539" y="0"/>
                </a:lnTo>
                <a:lnTo>
                  <a:pt x="46938" y="1851858"/>
                </a:lnTo>
                <a:lnTo>
                  <a:pt x="64202" y="1870391"/>
                </a:lnTo>
                <a:lnTo>
                  <a:pt x="2051303" y="19050"/>
                </a:lnTo>
                <a:close/>
              </a:path>
            </a:pathLst>
          </a:custGeom>
          <a:solidFill>
            <a:srgbClr val="FF99CC"/>
          </a:solidFill>
        </p:spPr>
        <p:txBody>
          <a:bodyPr wrap="square" lIns="0" tIns="0" rIns="0" bIns="0" rtlCol="0"/>
          <a:lstStyle/>
          <a:p>
            <a:endParaRPr sz="1634"/>
          </a:p>
        </p:txBody>
      </p:sp>
      <p:sp>
        <p:nvSpPr>
          <p:cNvPr id="14" name="object 14"/>
          <p:cNvSpPr/>
          <p:nvPr/>
        </p:nvSpPr>
        <p:spPr>
          <a:xfrm>
            <a:off x="3609957" y="3718534"/>
            <a:ext cx="1862610" cy="1735823"/>
          </a:xfrm>
          <a:custGeom>
            <a:avLst/>
            <a:gdLst/>
            <a:ahLst/>
            <a:cxnLst/>
            <a:rect l="l" t="t" r="r" b="b"/>
            <a:pathLst>
              <a:path w="2052320" h="1912620">
                <a:moveTo>
                  <a:pt x="2005153" y="60788"/>
                </a:moveTo>
                <a:lnTo>
                  <a:pt x="1987862" y="42226"/>
                </a:lnTo>
                <a:lnTo>
                  <a:pt x="0" y="1893570"/>
                </a:lnTo>
                <a:lnTo>
                  <a:pt x="17525" y="1912620"/>
                </a:lnTo>
                <a:lnTo>
                  <a:pt x="2005153" y="60788"/>
                </a:lnTo>
                <a:close/>
              </a:path>
              <a:path w="2052320" h="1912620">
                <a:moveTo>
                  <a:pt x="2052065" y="0"/>
                </a:moveTo>
                <a:lnTo>
                  <a:pt x="1970531" y="23622"/>
                </a:lnTo>
                <a:lnTo>
                  <a:pt x="1987862" y="42226"/>
                </a:lnTo>
                <a:lnTo>
                  <a:pt x="1997202" y="33527"/>
                </a:lnTo>
                <a:lnTo>
                  <a:pt x="2013965" y="52577"/>
                </a:lnTo>
                <a:lnTo>
                  <a:pt x="2013965" y="70249"/>
                </a:lnTo>
                <a:lnTo>
                  <a:pt x="2022347" y="79248"/>
                </a:lnTo>
                <a:lnTo>
                  <a:pt x="2052065" y="0"/>
                </a:lnTo>
                <a:close/>
              </a:path>
              <a:path w="2052320" h="1912620">
                <a:moveTo>
                  <a:pt x="2013965" y="52577"/>
                </a:moveTo>
                <a:lnTo>
                  <a:pt x="1997202" y="33527"/>
                </a:lnTo>
                <a:lnTo>
                  <a:pt x="1987862" y="42226"/>
                </a:lnTo>
                <a:lnTo>
                  <a:pt x="2005153" y="60788"/>
                </a:lnTo>
                <a:lnTo>
                  <a:pt x="2013965" y="52577"/>
                </a:lnTo>
                <a:close/>
              </a:path>
              <a:path w="2052320" h="1912620">
                <a:moveTo>
                  <a:pt x="2013965" y="70249"/>
                </a:moveTo>
                <a:lnTo>
                  <a:pt x="2013965" y="52577"/>
                </a:lnTo>
                <a:lnTo>
                  <a:pt x="2005153" y="60788"/>
                </a:lnTo>
                <a:lnTo>
                  <a:pt x="2013965" y="70249"/>
                </a:lnTo>
                <a:close/>
              </a:path>
            </a:pathLst>
          </a:custGeom>
          <a:solidFill>
            <a:srgbClr val="CC3300"/>
          </a:solidFill>
        </p:spPr>
        <p:txBody>
          <a:bodyPr wrap="square" lIns="0" tIns="0" rIns="0" bIns="0" rtlCol="0"/>
          <a:lstStyle/>
          <a:p>
            <a:endParaRPr sz="1634"/>
          </a:p>
        </p:txBody>
      </p:sp>
      <p:sp>
        <p:nvSpPr>
          <p:cNvPr id="15" name="object 15"/>
          <p:cNvSpPr txBox="1"/>
          <p:nvPr/>
        </p:nvSpPr>
        <p:spPr>
          <a:xfrm rot="18660000">
            <a:off x="2869712" y="2026381"/>
            <a:ext cx="276679" cy="192360"/>
          </a:xfrm>
          <a:prstGeom prst="rect">
            <a:avLst/>
          </a:prstGeom>
        </p:spPr>
        <p:txBody>
          <a:bodyPr vert="horz" wrap="square" lIns="0" tIns="0" rIns="0" bIns="0" rtlCol="0">
            <a:spAutoFit/>
          </a:bodyPr>
          <a:lstStyle/>
          <a:p>
            <a:pPr>
              <a:lnSpc>
                <a:spcPts val="1452"/>
              </a:lnSpc>
            </a:pPr>
            <a:r>
              <a:rPr sz="1452" b="1" spc="-5" dirty="0">
                <a:solidFill>
                  <a:srgbClr val="008000"/>
                </a:solidFill>
                <a:latin typeface="Arial"/>
                <a:cs typeface="Arial"/>
              </a:rPr>
              <a:t>21</a:t>
            </a:r>
            <a:endParaRPr sz="1452">
              <a:latin typeface="Arial"/>
              <a:cs typeface="Arial"/>
            </a:endParaRPr>
          </a:p>
        </p:txBody>
      </p:sp>
      <p:sp>
        <p:nvSpPr>
          <p:cNvPr id="16" name="object 16"/>
          <p:cNvSpPr txBox="1"/>
          <p:nvPr/>
        </p:nvSpPr>
        <p:spPr>
          <a:xfrm rot="2820000">
            <a:off x="5380705" y="2021269"/>
            <a:ext cx="277967" cy="192360"/>
          </a:xfrm>
          <a:prstGeom prst="rect">
            <a:avLst/>
          </a:prstGeom>
        </p:spPr>
        <p:txBody>
          <a:bodyPr vert="horz" wrap="square" lIns="0" tIns="0" rIns="0" bIns="0" rtlCol="0">
            <a:spAutoFit/>
          </a:bodyPr>
          <a:lstStyle/>
          <a:p>
            <a:pPr>
              <a:lnSpc>
                <a:spcPts val="1452"/>
              </a:lnSpc>
            </a:pPr>
            <a:r>
              <a:rPr sz="1452" b="1" spc="-23" dirty="0">
                <a:solidFill>
                  <a:srgbClr val="FF9ACC"/>
                </a:solidFill>
                <a:latin typeface="Arial"/>
                <a:cs typeface="Arial"/>
              </a:rPr>
              <a:t>3</a:t>
            </a:r>
            <a:r>
              <a:rPr sz="1452" b="1" dirty="0">
                <a:solidFill>
                  <a:srgbClr val="FF9ACC"/>
                </a:solidFill>
                <a:latin typeface="Arial"/>
                <a:cs typeface="Arial"/>
              </a:rPr>
              <a:t>3</a:t>
            </a:r>
            <a:endParaRPr sz="1452">
              <a:latin typeface="Arial"/>
              <a:cs typeface="Arial"/>
            </a:endParaRPr>
          </a:p>
        </p:txBody>
      </p:sp>
      <p:sp>
        <p:nvSpPr>
          <p:cNvPr id="17" name="object 17"/>
          <p:cNvSpPr txBox="1"/>
          <p:nvPr/>
        </p:nvSpPr>
        <p:spPr>
          <a:xfrm rot="17100000">
            <a:off x="3457925" y="2486899"/>
            <a:ext cx="211811" cy="192360"/>
          </a:xfrm>
          <a:prstGeom prst="rect">
            <a:avLst/>
          </a:prstGeom>
        </p:spPr>
        <p:txBody>
          <a:bodyPr vert="horz" wrap="square" lIns="0" tIns="0" rIns="0" bIns="0" rtlCol="0">
            <a:spAutoFit/>
          </a:bodyPr>
          <a:lstStyle/>
          <a:p>
            <a:pPr>
              <a:lnSpc>
                <a:spcPts val="1452"/>
              </a:lnSpc>
            </a:pPr>
            <a:r>
              <a:rPr sz="1452" b="1" dirty="0">
                <a:solidFill>
                  <a:srgbClr val="CC3300"/>
                </a:solidFill>
                <a:latin typeface="Arial"/>
                <a:cs typeface="Arial"/>
              </a:rPr>
              <a:t>4</a:t>
            </a:r>
            <a:endParaRPr sz="1452">
              <a:latin typeface="Arial"/>
              <a:cs typeface="Arial"/>
            </a:endParaRPr>
          </a:p>
        </p:txBody>
      </p:sp>
      <p:sp>
        <p:nvSpPr>
          <p:cNvPr id="18" name="object 18"/>
          <p:cNvSpPr txBox="1"/>
          <p:nvPr/>
        </p:nvSpPr>
        <p:spPr>
          <a:xfrm rot="4440000">
            <a:off x="4824949" y="2419479"/>
            <a:ext cx="278397" cy="192360"/>
          </a:xfrm>
          <a:prstGeom prst="rect">
            <a:avLst/>
          </a:prstGeom>
        </p:spPr>
        <p:txBody>
          <a:bodyPr vert="horz" wrap="square" lIns="0" tIns="0" rIns="0" bIns="0" rtlCol="0">
            <a:spAutoFit/>
          </a:bodyPr>
          <a:lstStyle/>
          <a:p>
            <a:pPr>
              <a:lnSpc>
                <a:spcPts val="1452"/>
              </a:lnSpc>
            </a:pPr>
            <a:r>
              <a:rPr sz="1452" b="1" spc="-23" dirty="0">
                <a:solidFill>
                  <a:srgbClr val="FFCC00"/>
                </a:solidFill>
                <a:latin typeface="Arial"/>
                <a:cs typeface="Arial"/>
              </a:rPr>
              <a:t>1</a:t>
            </a:r>
            <a:r>
              <a:rPr sz="1452" b="1" dirty="0">
                <a:solidFill>
                  <a:srgbClr val="FFCC00"/>
                </a:solidFill>
                <a:latin typeface="Arial"/>
                <a:cs typeface="Arial"/>
              </a:rPr>
              <a:t>2</a:t>
            </a:r>
            <a:endParaRPr sz="1452">
              <a:latin typeface="Arial"/>
              <a:cs typeface="Arial"/>
            </a:endParaRPr>
          </a:p>
        </p:txBody>
      </p:sp>
      <p:sp>
        <p:nvSpPr>
          <p:cNvPr id="19" name="object 19"/>
          <p:cNvSpPr txBox="1"/>
          <p:nvPr/>
        </p:nvSpPr>
        <p:spPr>
          <a:xfrm>
            <a:off x="4148599" y="3054173"/>
            <a:ext cx="229945" cy="223459"/>
          </a:xfrm>
          <a:prstGeom prst="rect">
            <a:avLst/>
          </a:prstGeom>
        </p:spPr>
        <p:txBody>
          <a:bodyPr vert="horz" wrap="square" lIns="0" tIns="0" rIns="0" bIns="0" rtlCol="0">
            <a:spAutoFit/>
          </a:bodyPr>
          <a:lstStyle/>
          <a:p>
            <a:pPr marL="11527"/>
            <a:r>
              <a:rPr sz="1452" b="1" spc="-18" dirty="0">
                <a:solidFill>
                  <a:srgbClr val="008000"/>
                </a:solidFill>
                <a:latin typeface="Arial"/>
                <a:cs typeface="Arial"/>
              </a:rPr>
              <a:t>1</a:t>
            </a:r>
            <a:r>
              <a:rPr sz="1452" b="1" dirty="0">
                <a:solidFill>
                  <a:srgbClr val="008000"/>
                </a:solidFill>
                <a:latin typeface="Arial"/>
                <a:cs typeface="Arial"/>
              </a:rPr>
              <a:t>8</a:t>
            </a:r>
            <a:endParaRPr sz="1452">
              <a:latin typeface="Arial"/>
              <a:cs typeface="Arial"/>
            </a:endParaRPr>
          </a:p>
        </p:txBody>
      </p:sp>
      <p:sp>
        <p:nvSpPr>
          <p:cNvPr id="20" name="object 20"/>
          <p:cNvSpPr txBox="1"/>
          <p:nvPr/>
        </p:nvSpPr>
        <p:spPr>
          <a:xfrm rot="19020000">
            <a:off x="4753170" y="4028398"/>
            <a:ext cx="212658" cy="192360"/>
          </a:xfrm>
          <a:prstGeom prst="rect">
            <a:avLst/>
          </a:prstGeom>
        </p:spPr>
        <p:txBody>
          <a:bodyPr vert="horz" wrap="square" lIns="0" tIns="0" rIns="0" bIns="0" rtlCol="0">
            <a:spAutoFit/>
          </a:bodyPr>
          <a:lstStyle/>
          <a:p>
            <a:pPr>
              <a:lnSpc>
                <a:spcPts val="1452"/>
              </a:lnSpc>
            </a:pPr>
            <a:r>
              <a:rPr sz="1452" b="1" dirty="0">
                <a:solidFill>
                  <a:srgbClr val="CC3300"/>
                </a:solidFill>
                <a:latin typeface="Arial"/>
                <a:cs typeface="Arial"/>
              </a:rPr>
              <a:t>8</a:t>
            </a:r>
            <a:endParaRPr sz="1452">
              <a:latin typeface="Arial"/>
              <a:cs typeface="Arial"/>
            </a:endParaRPr>
          </a:p>
        </p:txBody>
      </p:sp>
      <p:sp>
        <p:nvSpPr>
          <p:cNvPr id="21" name="object 21"/>
          <p:cNvSpPr txBox="1"/>
          <p:nvPr/>
        </p:nvSpPr>
        <p:spPr>
          <a:xfrm rot="17160000">
            <a:off x="5846277" y="4354675"/>
            <a:ext cx="276250" cy="192360"/>
          </a:xfrm>
          <a:prstGeom prst="rect">
            <a:avLst/>
          </a:prstGeom>
        </p:spPr>
        <p:txBody>
          <a:bodyPr vert="horz" wrap="square" lIns="0" tIns="0" rIns="0" bIns="0" rtlCol="0">
            <a:spAutoFit/>
          </a:bodyPr>
          <a:lstStyle/>
          <a:p>
            <a:pPr>
              <a:lnSpc>
                <a:spcPts val="1452"/>
              </a:lnSpc>
            </a:pPr>
            <a:r>
              <a:rPr sz="1452" b="1" spc="-9" dirty="0">
                <a:solidFill>
                  <a:srgbClr val="FFCC00"/>
                </a:solidFill>
                <a:latin typeface="Arial"/>
                <a:cs typeface="Arial"/>
              </a:rPr>
              <a:t>1</a:t>
            </a:r>
            <a:r>
              <a:rPr sz="1452" b="1" dirty="0">
                <a:solidFill>
                  <a:srgbClr val="FFCC00"/>
                </a:solidFill>
                <a:latin typeface="Arial"/>
                <a:cs typeface="Arial"/>
              </a:rPr>
              <a:t>9</a:t>
            </a:r>
            <a:endParaRPr sz="1452">
              <a:latin typeface="Arial"/>
              <a:cs typeface="Arial"/>
            </a:endParaRPr>
          </a:p>
        </p:txBody>
      </p:sp>
      <p:sp>
        <p:nvSpPr>
          <p:cNvPr id="22" name="object 22"/>
          <p:cNvSpPr txBox="1"/>
          <p:nvPr/>
        </p:nvSpPr>
        <p:spPr>
          <a:xfrm rot="21540000">
            <a:off x="4157525" y="5687477"/>
            <a:ext cx="212943" cy="192360"/>
          </a:xfrm>
          <a:prstGeom prst="rect">
            <a:avLst/>
          </a:prstGeom>
        </p:spPr>
        <p:txBody>
          <a:bodyPr vert="horz" wrap="square" lIns="0" tIns="0" rIns="0" bIns="0" rtlCol="0">
            <a:spAutoFit/>
          </a:bodyPr>
          <a:lstStyle/>
          <a:p>
            <a:pPr>
              <a:lnSpc>
                <a:spcPts val="1452"/>
              </a:lnSpc>
            </a:pPr>
            <a:r>
              <a:rPr sz="1452" b="1" dirty="0">
                <a:solidFill>
                  <a:srgbClr val="CC3300"/>
                </a:solidFill>
                <a:latin typeface="Arial"/>
                <a:cs typeface="Arial"/>
              </a:rPr>
              <a:t>6</a:t>
            </a:r>
            <a:endParaRPr sz="1452">
              <a:latin typeface="Arial"/>
              <a:cs typeface="Arial"/>
            </a:endParaRPr>
          </a:p>
        </p:txBody>
      </p:sp>
      <p:sp>
        <p:nvSpPr>
          <p:cNvPr id="23" name="object 23"/>
          <p:cNvSpPr txBox="1"/>
          <p:nvPr/>
        </p:nvSpPr>
        <p:spPr>
          <a:xfrm rot="2520000">
            <a:off x="3681488" y="4188554"/>
            <a:ext cx="277967" cy="192360"/>
          </a:xfrm>
          <a:prstGeom prst="rect">
            <a:avLst/>
          </a:prstGeom>
        </p:spPr>
        <p:txBody>
          <a:bodyPr vert="horz" wrap="square" lIns="0" tIns="0" rIns="0" bIns="0" rtlCol="0">
            <a:spAutoFit/>
          </a:bodyPr>
          <a:lstStyle/>
          <a:p>
            <a:pPr>
              <a:lnSpc>
                <a:spcPts val="1452"/>
              </a:lnSpc>
            </a:pPr>
            <a:r>
              <a:rPr sz="1452" b="1" spc="-23" dirty="0">
                <a:solidFill>
                  <a:srgbClr val="008000"/>
                </a:solidFill>
                <a:latin typeface="Arial"/>
                <a:cs typeface="Arial"/>
              </a:rPr>
              <a:t>1</a:t>
            </a:r>
            <a:r>
              <a:rPr sz="1452" b="1" dirty="0">
                <a:solidFill>
                  <a:srgbClr val="008000"/>
                </a:solidFill>
                <a:latin typeface="Arial"/>
                <a:cs typeface="Arial"/>
              </a:rPr>
              <a:t>0</a:t>
            </a:r>
            <a:endParaRPr sz="1452">
              <a:latin typeface="Arial"/>
              <a:cs typeface="Arial"/>
            </a:endParaRPr>
          </a:p>
        </p:txBody>
      </p:sp>
      <p:sp>
        <p:nvSpPr>
          <p:cNvPr id="24" name="object 24"/>
          <p:cNvSpPr txBox="1"/>
          <p:nvPr/>
        </p:nvSpPr>
        <p:spPr>
          <a:xfrm rot="17280000">
            <a:off x="5016804" y="4287605"/>
            <a:ext cx="276679" cy="192360"/>
          </a:xfrm>
          <a:prstGeom prst="rect">
            <a:avLst/>
          </a:prstGeom>
        </p:spPr>
        <p:txBody>
          <a:bodyPr vert="horz" wrap="square" lIns="0" tIns="0" rIns="0" bIns="0" rtlCol="0">
            <a:spAutoFit/>
          </a:bodyPr>
          <a:lstStyle/>
          <a:p>
            <a:pPr>
              <a:lnSpc>
                <a:spcPts val="1452"/>
              </a:lnSpc>
            </a:pPr>
            <a:r>
              <a:rPr sz="1452" b="1" spc="-5" dirty="0">
                <a:solidFill>
                  <a:srgbClr val="FF9ACC"/>
                </a:solidFill>
                <a:latin typeface="Arial"/>
                <a:cs typeface="Arial"/>
              </a:rPr>
              <a:t>12</a:t>
            </a:r>
            <a:endParaRPr sz="1452">
              <a:latin typeface="Arial"/>
              <a:cs typeface="Arial"/>
            </a:endParaRPr>
          </a:p>
        </p:txBody>
      </p:sp>
      <p:sp>
        <p:nvSpPr>
          <p:cNvPr id="25" name="object 25"/>
          <p:cNvSpPr txBox="1"/>
          <p:nvPr/>
        </p:nvSpPr>
        <p:spPr>
          <a:xfrm rot="19140000">
            <a:off x="4545858" y="3684627"/>
            <a:ext cx="212943" cy="192360"/>
          </a:xfrm>
          <a:prstGeom prst="rect">
            <a:avLst/>
          </a:prstGeom>
        </p:spPr>
        <p:txBody>
          <a:bodyPr vert="horz" wrap="square" lIns="0" tIns="0" rIns="0" bIns="0" rtlCol="0">
            <a:spAutoFit/>
          </a:bodyPr>
          <a:lstStyle/>
          <a:p>
            <a:pPr>
              <a:lnSpc>
                <a:spcPts val="1452"/>
              </a:lnSpc>
            </a:pPr>
            <a:r>
              <a:rPr sz="1452" b="1" dirty="0">
                <a:solidFill>
                  <a:srgbClr val="FF9ACC"/>
                </a:solidFill>
                <a:latin typeface="Arial"/>
                <a:cs typeface="Arial"/>
              </a:rPr>
              <a:t>4</a:t>
            </a:r>
            <a:endParaRPr sz="1452">
              <a:latin typeface="Arial"/>
              <a:cs typeface="Arial"/>
            </a:endParaRPr>
          </a:p>
        </p:txBody>
      </p:sp>
      <p:sp>
        <p:nvSpPr>
          <p:cNvPr id="26" name="object 26"/>
          <p:cNvSpPr txBox="1"/>
          <p:nvPr/>
        </p:nvSpPr>
        <p:spPr>
          <a:xfrm>
            <a:off x="4199898" y="5261745"/>
            <a:ext cx="127939" cy="205184"/>
          </a:xfrm>
          <a:prstGeom prst="rect">
            <a:avLst/>
          </a:prstGeom>
        </p:spPr>
        <p:txBody>
          <a:bodyPr vert="horz" wrap="square" lIns="0" tIns="0" rIns="0" bIns="0" rtlCol="0">
            <a:spAutoFit/>
          </a:bodyPr>
          <a:lstStyle/>
          <a:p>
            <a:pPr marL="11527">
              <a:lnSpc>
                <a:spcPts val="1566"/>
              </a:lnSpc>
            </a:pPr>
            <a:r>
              <a:rPr sz="1452" b="1" dirty="0">
                <a:solidFill>
                  <a:srgbClr val="FFCC00"/>
                </a:solidFill>
                <a:latin typeface="Arial"/>
                <a:cs typeface="Arial"/>
              </a:rPr>
              <a:t>9</a:t>
            </a:r>
            <a:endParaRPr sz="1452">
              <a:latin typeface="Arial"/>
              <a:cs typeface="Arial"/>
            </a:endParaRPr>
          </a:p>
        </p:txBody>
      </p:sp>
      <p:sp>
        <p:nvSpPr>
          <p:cNvPr id="27" name="object 27"/>
          <p:cNvSpPr txBox="1"/>
          <p:nvPr/>
        </p:nvSpPr>
        <p:spPr>
          <a:xfrm>
            <a:off x="6306580" y="5539881"/>
            <a:ext cx="3079183" cy="391133"/>
          </a:xfrm>
          <a:prstGeom prst="rect">
            <a:avLst/>
          </a:prstGeom>
        </p:spPr>
        <p:txBody>
          <a:bodyPr vert="horz" wrap="square" lIns="0" tIns="0" rIns="0" bIns="0" rtlCol="0">
            <a:spAutoFit/>
          </a:bodyPr>
          <a:lstStyle/>
          <a:p>
            <a:pPr marL="11527" marR="4611"/>
            <a:r>
              <a:rPr sz="1271" b="1" spc="-5" dirty="0">
                <a:solidFill>
                  <a:srgbClr val="00009A"/>
                </a:solidFill>
                <a:latin typeface="Arial"/>
                <a:cs typeface="Arial"/>
              </a:rPr>
              <a:t>Land </a:t>
            </a:r>
            <a:r>
              <a:rPr sz="1271" b="1" spc="-9" dirty="0">
                <a:solidFill>
                  <a:srgbClr val="00009A"/>
                </a:solidFill>
                <a:latin typeface="Arial"/>
                <a:cs typeface="Arial"/>
              </a:rPr>
              <a:t>cover change </a:t>
            </a:r>
            <a:r>
              <a:rPr sz="1271" b="1" spc="-5" dirty="0">
                <a:solidFill>
                  <a:srgbClr val="00009A"/>
                </a:solidFill>
                <a:latin typeface="Arial"/>
                <a:cs typeface="Arial"/>
              </a:rPr>
              <a:t>from 1985 to 2000 </a:t>
            </a:r>
            <a:r>
              <a:rPr sz="1271" b="1" spc="-9" dirty="0">
                <a:solidFill>
                  <a:srgbClr val="00009A"/>
                </a:solidFill>
                <a:latin typeface="Arial"/>
                <a:cs typeface="Arial"/>
              </a:rPr>
              <a:t>in  Portugal (thousands </a:t>
            </a:r>
            <a:r>
              <a:rPr sz="1271" b="1" spc="-5" dirty="0">
                <a:solidFill>
                  <a:srgbClr val="00009A"/>
                </a:solidFill>
                <a:latin typeface="Arial"/>
                <a:cs typeface="Arial"/>
              </a:rPr>
              <a:t>of </a:t>
            </a:r>
            <a:r>
              <a:rPr sz="1271" b="1" spc="-9" dirty="0">
                <a:solidFill>
                  <a:srgbClr val="00009A"/>
                </a:solidFill>
                <a:latin typeface="Arial"/>
                <a:cs typeface="Arial"/>
              </a:rPr>
              <a:t>ha)</a:t>
            </a:r>
            <a:endParaRPr sz="1271">
              <a:latin typeface="Arial"/>
              <a:cs typeface="Arial"/>
            </a:endParaRPr>
          </a:p>
        </p:txBody>
      </p:sp>
      <p:sp>
        <p:nvSpPr>
          <p:cNvPr id="28" name="object 28"/>
          <p:cNvSpPr txBox="1"/>
          <p:nvPr/>
        </p:nvSpPr>
        <p:spPr>
          <a:xfrm rot="4500000">
            <a:off x="2437255" y="4355796"/>
            <a:ext cx="211811" cy="192360"/>
          </a:xfrm>
          <a:prstGeom prst="rect">
            <a:avLst/>
          </a:prstGeom>
        </p:spPr>
        <p:txBody>
          <a:bodyPr vert="horz" wrap="square" lIns="0" tIns="0" rIns="0" bIns="0" rtlCol="0">
            <a:spAutoFit/>
          </a:bodyPr>
          <a:lstStyle/>
          <a:p>
            <a:pPr>
              <a:lnSpc>
                <a:spcPts val="1452"/>
              </a:lnSpc>
            </a:pPr>
            <a:r>
              <a:rPr sz="1452" b="1" dirty="0">
                <a:solidFill>
                  <a:srgbClr val="008000"/>
                </a:solidFill>
                <a:latin typeface="Arial"/>
                <a:cs typeface="Arial"/>
              </a:rPr>
              <a:t>1</a:t>
            </a:r>
            <a:endParaRPr sz="1452">
              <a:latin typeface="Arial"/>
              <a:cs typeface="Arial"/>
            </a:endParaRPr>
          </a:p>
        </p:txBody>
      </p:sp>
      <p:sp>
        <p:nvSpPr>
          <p:cNvPr id="29" name="object 29"/>
          <p:cNvSpPr txBox="1"/>
          <p:nvPr/>
        </p:nvSpPr>
        <p:spPr>
          <a:xfrm rot="4320000">
            <a:off x="3268921" y="4496359"/>
            <a:ext cx="276679" cy="192360"/>
          </a:xfrm>
          <a:prstGeom prst="rect">
            <a:avLst/>
          </a:prstGeom>
        </p:spPr>
        <p:txBody>
          <a:bodyPr vert="horz" wrap="square" lIns="0" tIns="0" rIns="0" bIns="0" rtlCol="0">
            <a:spAutoFit/>
          </a:bodyPr>
          <a:lstStyle/>
          <a:p>
            <a:pPr>
              <a:lnSpc>
                <a:spcPts val="1452"/>
              </a:lnSpc>
            </a:pPr>
            <a:r>
              <a:rPr sz="1452" b="1" spc="-5" dirty="0">
                <a:solidFill>
                  <a:srgbClr val="CC3300"/>
                </a:solidFill>
                <a:latin typeface="Arial"/>
                <a:cs typeface="Arial"/>
              </a:rPr>
              <a:t>7</a:t>
            </a:r>
            <a:r>
              <a:rPr sz="1452" b="1" dirty="0">
                <a:solidFill>
                  <a:srgbClr val="CC3300"/>
                </a:solidFill>
                <a:latin typeface="Arial"/>
                <a:cs typeface="Arial"/>
              </a:rPr>
              <a:t>2</a:t>
            </a:r>
            <a:endParaRPr sz="1452">
              <a:latin typeface="Arial"/>
              <a:cs typeface="Arial"/>
            </a:endParaRPr>
          </a:p>
        </p:txBody>
      </p:sp>
      <p:sp>
        <p:nvSpPr>
          <p:cNvPr id="30" name="object 30"/>
          <p:cNvSpPr txBox="1"/>
          <p:nvPr/>
        </p:nvSpPr>
        <p:spPr>
          <a:xfrm rot="2520000">
            <a:off x="3750794" y="3704385"/>
            <a:ext cx="278397" cy="192360"/>
          </a:xfrm>
          <a:prstGeom prst="rect">
            <a:avLst/>
          </a:prstGeom>
        </p:spPr>
        <p:txBody>
          <a:bodyPr vert="horz" wrap="square" lIns="0" tIns="0" rIns="0" bIns="0" rtlCol="0">
            <a:spAutoFit/>
          </a:bodyPr>
          <a:lstStyle/>
          <a:p>
            <a:pPr>
              <a:lnSpc>
                <a:spcPts val="1452"/>
              </a:lnSpc>
            </a:pPr>
            <a:r>
              <a:rPr sz="1452" b="1" spc="-27" dirty="0">
                <a:solidFill>
                  <a:srgbClr val="FFCC00"/>
                </a:solidFill>
                <a:latin typeface="Arial"/>
                <a:cs typeface="Arial"/>
              </a:rPr>
              <a:t>3</a:t>
            </a:r>
            <a:r>
              <a:rPr sz="1452" b="1" dirty="0">
                <a:solidFill>
                  <a:srgbClr val="FFCC00"/>
                </a:solidFill>
                <a:latin typeface="Arial"/>
                <a:cs typeface="Arial"/>
              </a:rPr>
              <a:t>2</a:t>
            </a:r>
            <a:endParaRPr sz="1452">
              <a:latin typeface="Arial"/>
              <a:cs typeface="Arial"/>
            </a:endParaRPr>
          </a:p>
        </p:txBody>
      </p:sp>
      <p:sp>
        <p:nvSpPr>
          <p:cNvPr id="31" name="object 31"/>
          <p:cNvSpPr txBox="1"/>
          <p:nvPr/>
        </p:nvSpPr>
        <p:spPr>
          <a:xfrm>
            <a:off x="4149596" y="2639236"/>
            <a:ext cx="228216" cy="223459"/>
          </a:xfrm>
          <a:prstGeom prst="rect">
            <a:avLst/>
          </a:prstGeom>
        </p:spPr>
        <p:txBody>
          <a:bodyPr vert="horz" wrap="square" lIns="0" tIns="0" rIns="0" bIns="0" rtlCol="0">
            <a:spAutoFit/>
          </a:bodyPr>
          <a:lstStyle/>
          <a:p>
            <a:pPr marL="11527"/>
            <a:r>
              <a:rPr sz="1452" b="1" spc="-5" dirty="0">
                <a:solidFill>
                  <a:srgbClr val="FF9ACC"/>
                </a:solidFill>
                <a:latin typeface="Arial"/>
                <a:cs typeface="Arial"/>
              </a:rPr>
              <a:t>28</a:t>
            </a:r>
            <a:endParaRPr sz="1452">
              <a:latin typeface="Arial"/>
              <a:cs typeface="Arial"/>
            </a:endParaRPr>
          </a:p>
        </p:txBody>
      </p:sp>
      <p:sp>
        <p:nvSpPr>
          <p:cNvPr id="32" name="object 32"/>
          <p:cNvSpPr/>
          <p:nvPr/>
        </p:nvSpPr>
        <p:spPr>
          <a:xfrm>
            <a:off x="6567772" y="1471647"/>
            <a:ext cx="3638774" cy="3155256"/>
          </a:xfrm>
          <a:custGeom>
            <a:avLst/>
            <a:gdLst/>
            <a:ahLst/>
            <a:cxnLst/>
            <a:rect l="l" t="t" r="r" b="b"/>
            <a:pathLst>
              <a:path w="4009390" h="3476625">
                <a:moveTo>
                  <a:pt x="0" y="0"/>
                </a:moveTo>
                <a:lnTo>
                  <a:pt x="0" y="3476244"/>
                </a:lnTo>
                <a:lnTo>
                  <a:pt x="4008882" y="3476244"/>
                </a:lnTo>
                <a:lnTo>
                  <a:pt x="4008882" y="0"/>
                </a:lnTo>
                <a:lnTo>
                  <a:pt x="0" y="0"/>
                </a:lnTo>
                <a:close/>
              </a:path>
            </a:pathLst>
          </a:custGeom>
          <a:solidFill>
            <a:srgbClr val="FFFFFF"/>
          </a:solidFill>
        </p:spPr>
        <p:txBody>
          <a:bodyPr wrap="square" lIns="0" tIns="0" rIns="0" bIns="0" rtlCol="0"/>
          <a:lstStyle/>
          <a:p>
            <a:endParaRPr sz="1634"/>
          </a:p>
        </p:txBody>
      </p:sp>
      <p:sp>
        <p:nvSpPr>
          <p:cNvPr id="33" name="object 33"/>
          <p:cNvSpPr/>
          <p:nvPr/>
        </p:nvSpPr>
        <p:spPr>
          <a:xfrm>
            <a:off x="7214384" y="1664592"/>
            <a:ext cx="2886699" cy="2750692"/>
          </a:xfrm>
          <a:custGeom>
            <a:avLst/>
            <a:gdLst/>
            <a:ahLst/>
            <a:cxnLst/>
            <a:rect l="l" t="t" r="r" b="b"/>
            <a:pathLst>
              <a:path w="3180715" h="3030854">
                <a:moveTo>
                  <a:pt x="0" y="0"/>
                </a:moveTo>
                <a:lnTo>
                  <a:pt x="0" y="3030473"/>
                </a:lnTo>
                <a:lnTo>
                  <a:pt x="3180588" y="3030473"/>
                </a:lnTo>
                <a:lnTo>
                  <a:pt x="3180588" y="0"/>
                </a:lnTo>
                <a:lnTo>
                  <a:pt x="0" y="0"/>
                </a:lnTo>
                <a:close/>
              </a:path>
            </a:pathLst>
          </a:custGeom>
          <a:solidFill>
            <a:srgbClr val="9ACCFF"/>
          </a:solidFill>
        </p:spPr>
        <p:txBody>
          <a:bodyPr wrap="square" lIns="0" tIns="0" rIns="0" bIns="0" rtlCol="0"/>
          <a:lstStyle/>
          <a:p>
            <a:endParaRPr sz="1634"/>
          </a:p>
        </p:txBody>
      </p:sp>
      <p:sp>
        <p:nvSpPr>
          <p:cNvPr id="34" name="object 34"/>
          <p:cNvSpPr/>
          <p:nvPr/>
        </p:nvSpPr>
        <p:spPr>
          <a:xfrm>
            <a:off x="7214384" y="4414938"/>
            <a:ext cx="2886699" cy="0"/>
          </a:xfrm>
          <a:custGeom>
            <a:avLst/>
            <a:gdLst/>
            <a:ahLst/>
            <a:cxnLst/>
            <a:rect l="l" t="t" r="r" b="b"/>
            <a:pathLst>
              <a:path w="3180715">
                <a:moveTo>
                  <a:pt x="0" y="0"/>
                </a:moveTo>
                <a:lnTo>
                  <a:pt x="3180588" y="0"/>
                </a:lnTo>
              </a:path>
            </a:pathLst>
          </a:custGeom>
          <a:ln w="3175">
            <a:solidFill>
              <a:srgbClr val="000000"/>
            </a:solidFill>
          </a:ln>
        </p:spPr>
        <p:txBody>
          <a:bodyPr wrap="square" lIns="0" tIns="0" rIns="0" bIns="0" rtlCol="0"/>
          <a:lstStyle/>
          <a:p>
            <a:endParaRPr sz="1634"/>
          </a:p>
        </p:txBody>
      </p:sp>
      <p:sp>
        <p:nvSpPr>
          <p:cNvPr id="35" name="object 35"/>
          <p:cNvSpPr/>
          <p:nvPr/>
        </p:nvSpPr>
        <p:spPr>
          <a:xfrm>
            <a:off x="7214384" y="4019364"/>
            <a:ext cx="2886699" cy="0"/>
          </a:xfrm>
          <a:custGeom>
            <a:avLst/>
            <a:gdLst/>
            <a:ahLst/>
            <a:cxnLst/>
            <a:rect l="l" t="t" r="r" b="b"/>
            <a:pathLst>
              <a:path w="3180715">
                <a:moveTo>
                  <a:pt x="0" y="0"/>
                </a:moveTo>
                <a:lnTo>
                  <a:pt x="3180588" y="0"/>
                </a:lnTo>
              </a:path>
            </a:pathLst>
          </a:custGeom>
          <a:ln w="3175">
            <a:solidFill>
              <a:srgbClr val="000000"/>
            </a:solidFill>
          </a:ln>
        </p:spPr>
        <p:txBody>
          <a:bodyPr wrap="square" lIns="0" tIns="0" rIns="0" bIns="0" rtlCol="0"/>
          <a:lstStyle/>
          <a:p>
            <a:endParaRPr sz="1634"/>
          </a:p>
        </p:txBody>
      </p:sp>
      <p:sp>
        <p:nvSpPr>
          <p:cNvPr id="36" name="object 36"/>
          <p:cNvSpPr/>
          <p:nvPr/>
        </p:nvSpPr>
        <p:spPr>
          <a:xfrm>
            <a:off x="7214384" y="3633471"/>
            <a:ext cx="2886699" cy="0"/>
          </a:xfrm>
          <a:custGeom>
            <a:avLst/>
            <a:gdLst/>
            <a:ahLst/>
            <a:cxnLst/>
            <a:rect l="l" t="t" r="r" b="b"/>
            <a:pathLst>
              <a:path w="3180715">
                <a:moveTo>
                  <a:pt x="0" y="0"/>
                </a:moveTo>
                <a:lnTo>
                  <a:pt x="3180588" y="0"/>
                </a:lnTo>
              </a:path>
            </a:pathLst>
          </a:custGeom>
          <a:ln w="3175">
            <a:solidFill>
              <a:srgbClr val="000000"/>
            </a:solidFill>
          </a:ln>
        </p:spPr>
        <p:txBody>
          <a:bodyPr wrap="square" lIns="0" tIns="0" rIns="0" bIns="0" rtlCol="0"/>
          <a:lstStyle/>
          <a:p>
            <a:endParaRPr sz="1634"/>
          </a:p>
        </p:txBody>
      </p:sp>
      <p:sp>
        <p:nvSpPr>
          <p:cNvPr id="37" name="object 37"/>
          <p:cNvSpPr/>
          <p:nvPr/>
        </p:nvSpPr>
        <p:spPr>
          <a:xfrm>
            <a:off x="7986861" y="3237898"/>
            <a:ext cx="2114454" cy="0"/>
          </a:xfrm>
          <a:custGeom>
            <a:avLst/>
            <a:gdLst/>
            <a:ahLst/>
            <a:cxnLst/>
            <a:rect l="l" t="t" r="r" b="b"/>
            <a:pathLst>
              <a:path w="2329815">
                <a:moveTo>
                  <a:pt x="2329434" y="0"/>
                </a:moveTo>
                <a:lnTo>
                  <a:pt x="0" y="0"/>
                </a:lnTo>
              </a:path>
            </a:pathLst>
          </a:custGeom>
          <a:ln w="3175">
            <a:solidFill>
              <a:srgbClr val="000000"/>
            </a:solidFill>
          </a:ln>
        </p:spPr>
        <p:txBody>
          <a:bodyPr wrap="square" lIns="0" tIns="0" rIns="0" bIns="0" rtlCol="0"/>
          <a:lstStyle/>
          <a:p>
            <a:endParaRPr sz="1634"/>
          </a:p>
        </p:txBody>
      </p:sp>
      <p:sp>
        <p:nvSpPr>
          <p:cNvPr id="38" name="object 38"/>
          <p:cNvSpPr/>
          <p:nvPr/>
        </p:nvSpPr>
        <p:spPr>
          <a:xfrm>
            <a:off x="7214384" y="3237898"/>
            <a:ext cx="328492" cy="0"/>
          </a:xfrm>
          <a:custGeom>
            <a:avLst/>
            <a:gdLst/>
            <a:ahLst/>
            <a:cxnLst/>
            <a:rect l="l" t="t" r="r" b="b"/>
            <a:pathLst>
              <a:path w="361950">
                <a:moveTo>
                  <a:pt x="361950" y="0"/>
                </a:moveTo>
                <a:lnTo>
                  <a:pt x="0" y="0"/>
                </a:lnTo>
              </a:path>
            </a:pathLst>
          </a:custGeom>
          <a:ln w="3175">
            <a:solidFill>
              <a:srgbClr val="000000"/>
            </a:solidFill>
          </a:ln>
        </p:spPr>
        <p:txBody>
          <a:bodyPr wrap="square" lIns="0" tIns="0" rIns="0" bIns="0" rtlCol="0"/>
          <a:lstStyle/>
          <a:p>
            <a:endParaRPr sz="1634"/>
          </a:p>
        </p:txBody>
      </p:sp>
      <p:sp>
        <p:nvSpPr>
          <p:cNvPr id="39" name="object 39"/>
          <p:cNvSpPr/>
          <p:nvPr/>
        </p:nvSpPr>
        <p:spPr>
          <a:xfrm>
            <a:off x="7986861" y="2841632"/>
            <a:ext cx="2114454" cy="0"/>
          </a:xfrm>
          <a:custGeom>
            <a:avLst/>
            <a:gdLst/>
            <a:ahLst/>
            <a:cxnLst/>
            <a:rect l="l" t="t" r="r" b="b"/>
            <a:pathLst>
              <a:path w="2329815">
                <a:moveTo>
                  <a:pt x="2329434" y="0"/>
                </a:moveTo>
                <a:lnTo>
                  <a:pt x="0" y="0"/>
                </a:lnTo>
              </a:path>
            </a:pathLst>
          </a:custGeom>
          <a:ln w="3175">
            <a:solidFill>
              <a:srgbClr val="000000"/>
            </a:solidFill>
          </a:ln>
        </p:spPr>
        <p:txBody>
          <a:bodyPr wrap="square" lIns="0" tIns="0" rIns="0" bIns="0" rtlCol="0"/>
          <a:lstStyle/>
          <a:p>
            <a:endParaRPr sz="1634"/>
          </a:p>
        </p:txBody>
      </p:sp>
      <p:sp>
        <p:nvSpPr>
          <p:cNvPr id="40" name="object 40"/>
          <p:cNvSpPr/>
          <p:nvPr/>
        </p:nvSpPr>
        <p:spPr>
          <a:xfrm>
            <a:off x="7214384" y="2841632"/>
            <a:ext cx="328492" cy="0"/>
          </a:xfrm>
          <a:custGeom>
            <a:avLst/>
            <a:gdLst/>
            <a:ahLst/>
            <a:cxnLst/>
            <a:rect l="l" t="t" r="r" b="b"/>
            <a:pathLst>
              <a:path w="361950">
                <a:moveTo>
                  <a:pt x="361950" y="0"/>
                </a:moveTo>
                <a:lnTo>
                  <a:pt x="0" y="0"/>
                </a:lnTo>
              </a:path>
            </a:pathLst>
          </a:custGeom>
          <a:ln w="3175">
            <a:solidFill>
              <a:srgbClr val="000000"/>
            </a:solidFill>
          </a:ln>
        </p:spPr>
        <p:txBody>
          <a:bodyPr wrap="square" lIns="0" tIns="0" rIns="0" bIns="0" rtlCol="0"/>
          <a:lstStyle/>
          <a:p>
            <a:endParaRPr sz="1634"/>
          </a:p>
        </p:txBody>
      </p:sp>
      <p:sp>
        <p:nvSpPr>
          <p:cNvPr id="41" name="object 41"/>
          <p:cNvSpPr/>
          <p:nvPr/>
        </p:nvSpPr>
        <p:spPr>
          <a:xfrm>
            <a:off x="7986861" y="2446058"/>
            <a:ext cx="2114454" cy="0"/>
          </a:xfrm>
          <a:custGeom>
            <a:avLst/>
            <a:gdLst/>
            <a:ahLst/>
            <a:cxnLst/>
            <a:rect l="l" t="t" r="r" b="b"/>
            <a:pathLst>
              <a:path w="2329815">
                <a:moveTo>
                  <a:pt x="2329434" y="0"/>
                </a:moveTo>
                <a:lnTo>
                  <a:pt x="0" y="0"/>
                </a:lnTo>
              </a:path>
            </a:pathLst>
          </a:custGeom>
          <a:ln w="3175">
            <a:solidFill>
              <a:srgbClr val="000000"/>
            </a:solidFill>
          </a:ln>
        </p:spPr>
        <p:txBody>
          <a:bodyPr wrap="square" lIns="0" tIns="0" rIns="0" bIns="0" rtlCol="0"/>
          <a:lstStyle/>
          <a:p>
            <a:endParaRPr sz="1634"/>
          </a:p>
        </p:txBody>
      </p:sp>
      <p:sp>
        <p:nvSpPr>
          <p:cNvPr id="42" name="object 42"/>
          <p:cNvSpPr/>
          <p:nvPr/>
        </p:nvSpPr>
        <p:spPr>
          <a:xfrm>
            <a:off x="7214384" y="2446058"/>
            <a:ext cx="328492" cy="0"/>
          </a:xfrm>
          <a:custGeom>
            <a:avLst/>
            <a:gdLst/>
            <a:ahLst/>
            <a:cxnLst/>
            <a:rect l="l" t="t" r="r" b="b"/>
            <a:pathLst>
              <a:path w="361950">
                <a:moveTo>
                  <a:pt x="361950" y="0"/>
                </a:moveTo>
                <a:lnTo>
                  <a:pt x="0" y="0"/>
                </a:lnTo>
              </a:path>
            </a:pathLst>
          </a:custGeom>
          <a:ln w="3175">
            <a:solidFill>
              <a:srgbClr val="000000"/>
            </a:solidFill>
          </a:ln>
        </p:spPr>
        <p:txBody>
          <a:bodyPr wrap="square" lIns="0" tIns="0" rIns="0" bIns="0" rtlCol="0"/>
          <a:lstStyle/>
          <a:p>
            <a:endParaRPr sz="1634"/>
          </a:p>
        </p:txBody>
      </p:sp>
      <p:sp>
        <p:nvSpPr>
          <p:cNvPr id="43" name="object 43"/>
          <p:cNvSpPr/>
          <p:nvPr/>
        </p:nvSpPr>
        <p:spPr>
          <a:xfrm>
            <a:off x="7986861" y="2060166"/>
            <a:ext cx="2114454" cy="0"/>
          </a:xfrm>
          <a:custGeom>
            <a:avLst/>
            <a:gdLst/>
            <a:ahLst/>
            <a:cxnLst/>
            <a:rect l="l" t="t" r="r" b="b"/>
            <a:pathLst>
              <a:path w="2329815">
                <a:moveTo>
                  <a:pt x="2329434" y="0"/>
                </a:moveTo>
                <a:lnTo>
                  <a:pt x="0" y="0"/>
                </a:lnTo>
              </a:path>
            </a:pathLst>
          </a:custGeom>
          <a:ln w="3175">
            <a:solidFill>
              <a:srgbClr val="000000"/>
            </a:solidFill>
          </a:ln>
        </p:spPr>
        <p:txBody>
          <a:bodyPr wrap="square" lIns="0" tIns="0" rIns="0" bIns="0" rtlCol="0"/>
          <a:lstStyle/>
          <a:p>
            <a:endParaRPr sz="1634"/>
          </a:p>
        </p:txBody>
      </p:sp>
      <p:sp>
        <p:nvSpPr>
          <p:cNvPr id="44" name="object 44"/>
          <p:cNvSpPr/>
          <p:nvPr/>
        </p:nvSpPr>
        <p:spPr>
          <a:xfrm>
            <a:off x="7214384" y="2060166"/>
            <a:ext cx="328492" cy="0"/>
          </a:xfrm>
          <a:custGeom>
            <a:avLst/>
            <a:gdLst/>
            <a:ahLst/>
            <a:cxnLst/>
            <a:rect l="l" t="t" r="r" b="b"/>
            <a:pathLst>
              <a:path w="361950">
                <a:moveTo>
                  <a:pt x="361950" y="0"/>
                </a:moveTo>
                <a:lnTo>
                  <a:pt x="0" y="0"/>
                </a:lnTo>
              </a:path>
            </a:pathLst>
          </a:custGeom>
          <a:ln w="3175">
            <a:solidFill>
              <a:srgbClr val="000000"/>
            </a:solidFill>
          </a:ln>
        </p:spPr>
        <p:txBody>
          <a:bodyPr wrap="square" lIns="0" tIns="0" rIns="0" bIns="0" rtlCol="0"/>
          <a:lstStyle/>
          <a:p>
            <a:endParaRPr sz="1634"/>
          </a:p>
        </p:txBody>
      </p:sp>
      <p:sp>
        <p:nvSpPr>
          <p:cNvPr id="45" name="object 45"/>
          <p:cNvSpPr/>
          <p:nvPr/>
        </p:nvSpPr>
        <p:spPr>
          <a:xfrm>
            <a:off x="7214384" y="1664591"/>
            <a:ext cx="2886699" cy="0"/>
          </a:xfrm>
          <a:custGeom>
            <a:avLst/>
            <a:gdLst/>
            <a:ahLst/>
            <a:cxnLst/>
            <a:rect l="l" t="t" r="r" b="b"/>
            <a:pathLst>
              <a:path w="3180715">
                <a:moveTo>
                  <a:pt x="0" y="0"/>
                </a:moveTo>
                <a:lnTo>
                  <a:pt x="3180588" y="0"/>
                </a:lnTo>
              </a:path>
            </a:pathLst>
          </a:custGeom>
          <a:ln w="3175">
            <a:solidFill>
              <a:srgbClr val="000000"/>
            </a:solidFill>
          </a:ln>
        </p:spPr>
        <p:txBody>
          <a:bodyPr wrap="square" lIns="0" tIns="0" rIns="0" bIns="0" rtlCol="0"/>
          <a:lstStyle/>
          <a:p>
            <a:endParaRPr sz="1634"/>
          </a:p>
        </p:txBody>
      </p:sp>
      <p:sp>
        <p:nvSpPr>
          <p:cNvPr id="46" name="object 46"/>
          <p:cNvSpPr/>
          <p:nvPr/>
        </p:nvSpPr>
        <p:spPr>
          <a:xfrm>
            <a:off x="7214384" y="1664591"/>
            <a:ext cx="2886699" cy="0"/>
          </a:xfrm>
          <a:custGeom>
            <a:avLst/>
            <a:gdLst/>
            <a:ahLst/>
            <a:cxnLst/>
            <a:rect l="l" t="t" r="r" b="b"/>
            <a:pathLst>
              <a:path w="3180715">
                <a:moveTo>
                  <a:pt x="0" y="0"/>
                </a:moveTo>
                <a:lnTo>
                  <a:pt x="3180588" y="0"/>
                </a:lnTo>
              </a:path>
            </a:pathLst>
          </a:custGeom>
          <a:ln w="10629">
            <a:solidFill>
              <a:srgbClr val="FFFFCC"/>
            </a:solidFill>
          </a:ln>
        </p:spPr>
        <p:txBody>
          <a:bodyPr wrap="square" lIns="0" tIns="0" rIns="0" bIns="0" rtlCol="0"/>
          <a:lstStyle/>
          <a:p>
            <a:endParaRPr sz="1634"/>
          </a:p>
        </p:txBody>
      </p:sp>
      <p:sp>
        <p:nvSpPr>
          <p:cNvPr id="47" name="object 47"/>
          <p:cNvSpPr/>
          <p:nvPr/>
        </p:nvSpPr>
        <p:spPr>
          <a:xfrm>
            <a:off x="10100968" y="1664592"/>
            <a:ext cx="0" cy="2750692"/>
          </a:xfrm>
          <a:custGeom>
            <a:avLst/>
            <a:gdLst/>
            <a:ahLst/>
            <a:cxnLst/>
            <a:rect l="l" t="t" r="r" b="b"/>
            <a:pathLst>
              <a:path h="3030854">
                <a:moveTo>
                  <a:pt x="0" y="0"/>
                </a:moveTo>
                <a:lnTo>
                  <a:pt x="0" y="3030474"/>
                </a:lnTo>
              </a:path>
            </a:pathLst>
          </a:custGeom>
          <a:ln w="10629">
            <a:solidFill>
              <a:srgbClr val="FFFFCC"/>
            </a:solidFill>
          </a:ln>
        </p:spPr>
        <p:txBody>
          <a:bodyPr wrap="square" lIns="0" tIns="0" rIns="0" bIns="0" rtlCol="0"/>
          <a:lstStyle/>
          <a:p>
            <a:endParaRPr sz="1634"/>
          </a:p>
        </p:txBody>
      </p:sp>
      <p:sp>
        <p:nvSpPr>
          <p:cNvPr id="48" name="object 48"/>
          <p:cNvSpPr/>
          <p:nvPr/>
        </p:nvSpPr>
        <p:spPr>
          <a:xfrm>
            <a:off x="7214384" y="4414938"/>
            <a:ext cx="2886699" cy="0"/>
          </a:xfrm>
          <a:custGeom>
            <a:avLst/>
            <a:gdLst/>
            <a:ahLst/>
            <a:cxnLst/>
            <a:rect l="l" t="t" r="r" b="b"/>
            <a:pathLst>
              <a:path w="3180715">
                <a:moveTo>
                  <a:pt x="3180588" y="0"/>
                </a:moveTo>
                <a:lnTo>
                  <a:pt x="0" y="0"/>
                </a:lnTo>
              </a:path>
            </a:pathLst>
          </a:custGeom>
          <a:ln w="10629">
            <a:solidFill>
              <a:srgbClr val="FFFFCC"/>
            </a:solidFill>
          </a:ln>
        </p:spPr>
        <p:txBody>
          <a:bodyPr wrap="square" lIns="0" tIns="0" rIns="0" bIns="0" rtlCol="0"/>
          <a:lstStyle/>
          <a:p>
            <a:endParaRPr sz="1634"/>
          </a:p>
        </p:txBody>
      </p:sp>
      <p:sp>
        <p:nvSpPr>
          <p:cNvPr id="49" name="object 49"/>
          <p:cNvSpPr/>
          <p:nvPr/>
        </p:nvSpPr>
        <p:spPr>
          <a:xfrm>
            <a:off x="7214384" y="1664592"/>
            <a:ext cx="0" cy="2750692"/>
          </a:xfrm>
          <a:custGeom>
            <a:avLst/>
            <a:gdLst/>
            <a:ahLst/>
            <a:cxnLst/>
            <a:rect l="l" t="t" r="r" b="b"/>
            <a:pathLst>
              <a:path h="3030854">
                <a:moveTo>
                  <a:pt x="0" y="3030474"/>
                </a:moveTo>
                <a:lnTo>
                  <a:pt x="0" y="0"/>
                </a:lnTo>
              </a:path>
            </a:pathLst>
          </a:custGeom>
          <a:ln w="10629">
            <a:solidFill>
              <a:srgbClr val="FFFFCC"/>
            </a:solidFill>
          </a:ln>
        </p:spPr>
        <p:txBody>
          <a:bodyPr wrap="square" lIns="0" tIns="0" rIns="0" bIns="0" rtlCol="0"/>
          <a:lstStyle/>
          <a:p>
            <a:endParaRPr sz="1634"/>
          </a:p>
        </p:txBody>
      </p:sp>
      <p:sp>
        <p:nvSpPr>
          <p:cNvPr id="50" name="object 50"/>
          <p:cNvSpPr/>
          <p:nvPr/>
        </p:nvSpPr>
        <p:spPr>
          <a:xfrm>
            <a:off x="7542876" y="2011757"/>
            <a:ext cx="444328" cy="1621714"/>
          </a:xfrm>
          <a:custGeom>
            <a:avLst/>
            <a:gdLst/>
            <a:ahLst/>
            <a:cxnLst/>
            <a:rect l="l" t="t" r="r" b="b"/>
            <a:pathLst>
              <a:path w="489584" h="1786889">
                <a:moveTo>
                  <a:pt x="0" y="1786889"/>
                </a:moveTo>
                <a:lnTo>
                  <a:pt x="0" y="0"/>
                </a:lnTo>
                <a:lnTo>
                  <a:pt x="489203" y="0"/>
                </a:lnTo>
                <a:lnTo>
                  <a:pt x="489203" y="1786889"/>
                </a:lnTo>
                <a:lnTo>
                  <a:pt x="0" y="1786889"/>
                </a:lnTo>
                <a:close/>
              </a:path>
            </a:pathLst>
          </a:custGeom>
          <a:solidFill>
            <a:srgbClr val="FF0000"/>
          </a:solidFill>
        </p:spPr>
        <p:txBody>
          <a:bodyPr wrap="square" lIns="0" tIns="0" rIns="0" bIns="0" rtlCol="0"/>
          <a:lstStyle/>
          <a:p>
            <a:endParaRPr sz="1634"/>
          </a:p>
        </p:txBody>
      </p:sp>
      <p:sp>
        <p:nvSpPr>
          <p:cNvPr id="51" name="object 51"/>
          <p:cNvSpPr/>
          <p:nvPr/>
        </p:nvSpPr>
        <p:spPr>
          <a:xfrm>
            <a:off x="7542876" y="2011757"/>
            <a:ext cx="444328" cy="1621714"/>
          </a:xfrm>
          <a:custGeom>
            <a:avLst/>
            <a:gdLst/>
            <a:ahLst/>
            <a:cxnLst/>
            <a:rect l="l" t="t" r="r" b="b"/>
            <a:pathLst>
              <a:path w="489584" h="1786889">
                <a:moveTo>
                  <a:pt x="0" y="1786889"/>
                </a:moveTo>
                <a:lnTo>
                  <a:pt x="0" y="0"/>
                </a:lnTo>
                <a:lnTo>
                  <a:pt x="489203" y="0"/>
                </a:lnTo>
                <a:lnTo>
                  <a:pt x="489203" y="1786889"/>
                </a:lnTo>
                <a:lnTo>
                  <a:pt x="0" y="1786889"/>
                </a:lnTo>
                <a:close/>
              </a:path>
            </a:pathLst>
          </a:custGeom>
          <a:ln w="10629">
            <a:solidFill>
              <a:srgbClr val="000000"/>
            </a:solidFill>
          </a:ln>
        </p:spPr>
        <p:txBody>
          <a:bodyPr wrap="square" lIns="0" tIns="0" rIns="0" bIns="0" rtlCol="0"/>
          <a:lstStyle/>
          <a:p>
            <a:endParaRPr sz="1634"/>
          </a:p>
        </p:txBody>
      </p:sp>
      <p:sp>
        <p:nvSpPr>
          <p:cNvPr id="52" name="object 52"/>
          <p:cNvSpPr/>
          <p:nvPr/>
        </p:nvSpPr>
        <p:spPr>
          <a:xfrm>
            <a:off x="7986861" y="3652836"/>
            <a:ext cx="444328" cy="0"/>
          </a:xfrm>
          <a:custGeom>
            <a:avLst/>
            <a:gdLst/>
            <a:ahLst/>
            <a:cxnLst/>
            <a:rect l="l" t="t" r="r" b="b"/>
            <a:pathLst>
              <a:path w="489584">
                <a:moveTo>
                  <a:pt x="0" y="0"/>
                </a:moveTo>
                <a:lnTo>
                  <a:pt x="489203" y="0"/>
                </a:lnTo>
              </a:path>
            </a:pathLst>
          </a:custGeom>
          <a:ln w="42672">
            <a:solidFill>
              <a:srgbClr val="FF9ACC"/>
            </a:solidFill>
          </a:ln>
        </p:spPr>
        <p:txBody>
          <a:bodyPr wrap="square" lIns="0" tIns="0" rIns="0" bIns="0" rtlCol="0"/>
          <a:lstStyle/>
          <a:p>
            <a:endParaRPr sz="1634"/>
          </a:p>
        </p:txBody>
      </p:sp>
      <p:sp>
        <p:nvSpPr>
          <p:cNvPr id="53" name="object 53"/>
          <p:cNvSpPr/>
          <p:nvPr/>
        </p:nvSpPr>
        <p:spPr>
          <a:xfrm>
            <a:off x="7986861" y="3633471"/>
            <a:ext cx="444328" cy="39189"/>
          </a:xfrm>
          <a:custGeom>
            <a:avLst/>
            <a:gdLst/>
            <a:ahLst/>
            <a:cxnLst/>
            <a:rect l="l" t="t" r="r" b="b"/>
            <a:pathLst>
              <a:path w="489584" h="43179">
                <a:moveTo>
                  <a:pt x="0" y="42672"/>
                </a:moveTo>
                <a:lnTo>
                  <a:pt x="0" y="0"/>
                </a:lnTo>
                <a:lnTo>
                  <a:pt x="489203" y="0"/>
                </a:lnTo>
                <a:lnTo>
                  <a:pt x="489203" y="42672"/>
                </a:lnTo>
                <a:lnTo>
                  <a:pt x="0" y="42672"/>
                </a:lnTo>
                <a:close/>
              </a:path>
            </a:pathLst>
          </a:custGeom>
          <a:ln w="10629">
            <a:solidFill>
              <a:srgbClr val="000000"/>
            </a:solidFill>
          </a:ln>
        </p:spPr>
        <p:txBody>
          <a:bodyPr wrap="square" lIns="0" tIns="0" rIns="0" bIns="0" rtlCol="0"/>
          <a:lstStyle/>
          <a:p>
            <a:endParaRPr sz="1634"/>
          </a:p>
        </p:txBody>
      </p:sp>
      <p:sp>
        <p:nvSpPr>
          <p:cNvPr id="54" name="object 54"/>
          <p:cNvSpPr/>
          <p:nvPr/>
        </p:nvSpPr>
        <p:spPr>
          <a:xfrm>
            <a:off x="8430832" y="3633471"/>
            <a:ext cx="444328" cy="134855"/>
          </a:xfrm>
          <a:custGeom>
            <a:avLst/>
            <a:gdLst/>
            <a:ahLst/>
            <a:cxnLst/>
            <a:rect l="l" t="t" r="r" b="b"/>
            <a:pathLst>
              <a:path w="489584" h="148589">
                <a:moveTo>
                  <a:pt x="0" y="148589"/>
                </a:moveTo>
                <a:lnTo>
                  <a:pt x="0" y="0"/>
                </a:lnTo>
                <a:lnTo>
                  <a:pt x="489203" y="0"/>
                </a:lnTo>
                <a:lnTo>
                  <a:pt x="489203" y="148589"/>
                </a:lnTo>
                <a:lnTo>
                  <a:pt x="0" y="148589"/>
                </a:lnTo>
                <a:close/>
              </a:path>
            </a:pathLst>
          </a:custGeom>
          <a:solidFill>
            <a:srgbClr val="FFCC00"/>
          </a:solidFill>
        </p:spPr>
        <p:txBody>
          <a:bodyPr wrap="square" lIns="0" tIns="0" rIns="0" bIns="0" rtlCol="0"/>
          <a:lstStyle/>
          <a:p>
            <a:endParaRPr sz="1634"/>
          </a:p>
        </p:txBody>
      </p:sp>
      <p:sp>
        <p:nvSpPr>
          <p:cNvPr id="55" name="object 55"/>
          <p:cNvSpPr/>
          <p:nvPr/>
        </p:nvSpPr>
        <p:spPr>
          <a:xfrm>
            <a:off x="8430832" y="3633471"/>
            <a:ext cx="444328" cy="134855"/>
          </a:xfrm>
          <a:custGeom>
            <a:avLst/>
            <a:gdLst/>
            <a:ahLst/>
            <a:cxnLst/>
            <a:rect l="l" t="t" r="r" b="b"/>
            <a:pathLst>
              <a:path w="489584" h="148589">
                <a:moveTo>
                  <a:pt x="0" y="148589"/>
                </a:moveTo>
                <a:lnTo>
                  <a:pt x="0" y="0"/>
                </a:lnTo>
                <a:lnTo>
                  <a:pt x="489203" y="0"/>
                </a:lnTo>
                <a:lnTo>
                  <a:pt x="489203" y="148589"/>
                </a:lnTo>
                <a:lnTo>
                  <a:pt x="0" y="148589"/>
                </a:lnTo>
                <a:close/>
              </a:path>
            </a:pathLst>
          </a:custGeom>
          <a:ln w="10629">
            <a:solidFill>
              <a:srgbClr val="000000"/>
            </a:solidFill>
          </a:ln>
        </p:spPr>
        <p:txBody>
          <a:bodyPr wrap="square" lIns="0" tIns="0" rIns="0" bIns="0" rtlCol="0"/>
          <a:lstStyle/>
          <a:p>
            <a:endParaRPr sz="1634"/>
          </a:p>
        </p:txBody>
      </p:sp>
      <p:sp>
        <p:nvSpPr>
          <p:cNvPr id="56" name="object 56"/>
          <p:cNvSpPr/>
          <p:nvPr/>
        </p:nvSpPr>
        <p:spPr>
          <a:xfrm>
            <a:off x="8874827" y="3517290"/>
            <a:ext cx="444328" cy="116413"/>
          </a:xfrm>
          <a:custGeom>
            <a:avLst/>
            <a:gdLst/>
            <a:ahLst/>
            <a:cxnLst/>
            <a:rect l="l" t="t" r="r" b="b"/>
            <a:pathLst>
              <a:path w="489584" h="128270">
                <a:moveTo>
                  <a:pt x="0" y="128015"/>
                </a:moveTo>
                <a:lnTo>
                  <a:pt x="0" y="0"/>
                </a:lnTo>
                <a:lnTo>
                  <a:pt x="489203" y="0"/>
                </a:lnTo>
                <a:lnTo>
                  <a:pt x="489203" y="128015"/>
                </a:lnTo>
                <a:lnTo>
                  <a:pt x="0" y="128015"/>
                </a:lnTo>
                <a:close/>
              </a:path>
            </a:pathLst>
          </a:custGeom>
          <a:solidFill>
            <a:srgbClr val="008000"/>
          </a:solidFill>
        </p:spPr>
        <p:txBody>
          <a:bodyPr wrap="square" lIns="0" tIns="0" rIns="0" bIns="0" rtlCol="0"/>
          <a:lstStyle/>
          <a:p>
            <a:endParaRPr sz="1634"/>
          </a:p>
        </p:txBody>
      </p:sp>
      <p:sp>
        <p:nvSpPr>
          <p:cNvPr id="57" name="object 57"/>
          <p:cNvSpPr/>
          <p:nvPr/>
        </p:nvSpPr>
        <p:spPr>
          <a:xfrm>
            <a:off x="8874827" y="3517290"/>
            <a:ext cx="444328" cy="116413"/>
          </a:xfrm>
          <a:custGeom>
            <a:avLst/>
            <a:gdLst/>
            <a:ahLst/>
            <a:cxnLst/>
            <a:rect l="l" t="t" r="r" b="b"/>
            <a:pathLst>
              <a:path w="489584" h="128270">
                <a:moveTo>
                  <a:pt x="0" y="128015"/>
                </a:moveTo>
                <a:lnTo>
                  <a:pt x="0" y="0"/>
                </a:lnTo>
                <a:lnTo>
                  <a:pt x="489203" y="0"/>
                </a:lnTo>
                <a:lnTo>
                  <a:pt x="489203" y="128015"/>
                </a:lnTo>
                <a:lnTo>
                  <a:pt x="0" y="128015"/>
                </a:lnTo>
                <a:close/>
              </a:path>
            </a:pathLst>
          </a:custGeom>
          <a:ln w="10629">
            <a:solidFill>
              <a:srgbClr val="000000"/>
            </a:solidFill>
          </a:ln>
        </p:spPr>
        <p:txBody>
          <a:bodyPr wrap="square" lIns="0" tIns="0" rIns="0" bIns="0" rtlCol="0"/>
          <a:lstStyle/>
          <a:p>
            <a:endParaRPr sz="1634"/>
          </a:p>
        </p:txBody>
      </p:sp>
      <p:sp>
        <p:nvSpPr>
          <p:cNvPr id="58" name="object 58"/>
          <p:cNvSpPr/>
          <p:nvPr/>
        </p:nvSpPr>
        <p:spPr>
          <a:xfrm>
            <a:off x="9318798" y="3633471"/>
            <a:ext cx="444328" cy="337713"/>
          </a:xfrm>
          <a:custGeom>
            <a:avLst/>
            <a:gdLst/>
            <a:ahLst/>
            <a:cxnLst/>
            <a:rect l="l" t="t" r="r" b="b"/>
            <a:pathLst>
              <a:path w="489584" h="372110">
                <a:moveTo>
                  <a:pt x="0" y="371855"/>
                </a:moveTo>
                <a:lnTo>
                  <a:pt x="0" y="0"/>
                </a:lnTo>
                <a:lnTo>
                  <a:pt x="489203" y="0"/>
                </a:lnTo>
                <a:lnTo>
                  <a:pt x="489203" y="371855"/>
                </a:lnTo>
                <a:lnTo>
                  <a:pt x="0" y="371855"/>
                </a:lnTo>
                <a:close/>
              </a:path>
            </a:pathLst>
          </a:custGeom>
          <a:solidFill>
            <a:srgbClr val="9A3300"/>
          </a:solidFill>
        </p:spPr>
        <p:txBody>
          <a:bodyPr wrap="square" lIns="0" tIns="0" rIns="0" bIns="0" rtlCol="0"/>
          <a:lstStyle/>
          <a:p>
            <a:endParaRPr sz="1634"/>
          </a:p>
        </p:txBody>
      </p:sp>
      <p:sp>
        <p:nvSpPr>
          <p:cNvPr id="59" name="object 59"/>
          <p:cNvSpPr/>
          <p:nvPr/>
        </p:nvSpPr>
        <p:spPr>
          <a:xfrm>
            <a:off x="9318798" y="3633471"/>
            <a:ext cx="444328" cy="337713"/>
          </a:xfrm>
          <a:custGeom>
            <a:avLst/>
            <a:gdLst/>
            <a:ahLst/>
            <a:cxnLst/>
            <a:rect l="l" t="t" r="r" b="b"/>
            <a:pathLst>
              <a:path w="489584" h="372110">
                <a:moveTo>
                  <a:pt x="0" y="371855"/>
                </a:moveTo>
                <a:lnTo>
                  <a:pt x="0" y="0"/>
                </a:lnTo>
                <a:lnTo>
                  <a:pt x="489203" y="0"/>
                </a:lnTo>
                <a:lnTo>
                  <a:pt x="489203" y="371855"/>
                </a:lnTo>
                <a:lnTo>
                  <a:pt x="0" y="371855"/>
                </a:lnTo>
                <a:close/>
              </a:path>
            </a:pathLst>
          </a:custGeom>
          <a:ln w="10629">
            <a:solidFill>
              <a:srgbClr val="000000"/>
            </a:solidFill>
          </a:ln>
        </p:spPr>
        <p:txBody>
          <a:bodyPr wrap="square" lIns="0" tIns="0" rIns="0" bIns="0" rtlCol="0"/>
          <a:lstStyle/>
          <a:p>
            <a:endParaRPr sz="1634"/>
          </a:p>
        </p:txBody>
      </p:sp>
      <p:sp>
        <p:nvSpPr>
          <p:cNvPr id="60" name="object 60"/>
          <p:cNvSpPr/>
          <p:nvPr/>
        </p:nvSpPr>
        <p:spPr>
          <a:xfrm>
            <a:off x="7214384" y="1664592"/>
            <a:ext cx="0" cy="2750692"/>
          </a:xfrm>
          <a:custGeom>
            <a:avLst/>
            <a:gdLst/>
            <a:ahLst/>
            <a:cxnLst/>
            <a:rect l="l" t="t" r="r" b="b"/>
            <a:pathLst>
              <a:path h="3030854">
                <a:moveTo>
                  <a:pt x="0" y="0"/>
                </a:moveTo>
                <a:lnTo>
                  <a:pt x="0" y="3030474"/>
                </a:lnTo>
              </a:path>
            </a:pathLst>
          </a:custGeom>
          <a:ln w="3175">
            <a:solidFill>
              <a:srgbClr val="000000"/>
            </a:solidFill>
          </a:ln>
        </p:spPr>
        <p:txBody>
          <a:bodyPr wrap="square" lIns="0" tIns="0" rIns="0" bIns="0" rtlCol="0"/>
          <a:lstStyle/>
          <a:p>
            <a:endParaRPr sz="1634"/>
          </a:p>
        </p:txBody>
      </p:sp>
      <p:sp>
        <p:nvSpPr>
          <p:cNvPr id="61" name="object 61"/>
          <p:cNvSpPr/>
          <p:nvPr/>
        </p:nvSpPr>
        <p:spPr>
          <a:xfrm>
            <a:off x="7185327" y="4414938"/>
            <a:ext cx="29391" cy="0"/>
          </a:xfrm>
          <a:custGeom>
            <a:avLst/>
            <a:gdLst/>
            <a:ahLst/>
            <a:cxnLst/>
            <a:rect l="l" t="t" r="r" b="b"/>
            <a:pathLst>
              <a:path w="32384">
                <a:moveTo>
                  <a:pt x="0" y="0"/>
                </a:moveTo>
                <a:lnTo>
                  <a:pt x="32016" y="0"/>
                </a:lnTo>
              </a:path>
            </a:pathLst>
          </a:custGeom>
          <a:ln w="3175">
            <a:solidFill>
              <a:srgbClr val="000000"/>
            </a:solidFill>
          </a:ln>
        </p:spPr>
        <p:txBody>
          <a:bodyPr wrap="square" lIns="0" tIns="0" rIns="0" bIns="0" rtlCol="0"/>
          <a:lstStyle/>
          <a:p>
            <a:endParaRPr sz="1634"/>
          </a:p>
        </p:txBody>
      </p:sp>
      <p:sp>
        <p:nvSpPr>
          <p:cNvPr id="62" name="object 62"/>
          <p:cNvSpPr/>
          <p:nvPr/>
        </p:nvSpPr>
        <p:spPr>
          <a:xfrm>
            <a:off x="7185327" y="4019364"/>
            <a:ext cx="29391" cy="0"/>
          </a:xfrm>
          <a:custGeom>
            <a:avLst/>
            <a:gdLst/>
            <a:ahLst/>
            <a:cxnLst/>
            <a:rect l="l" t="t" r="r" b="b"/>
            <a:pathLst>
              <a:path w="32384">
                <a:moveTo>
                  <a:pt x="0" y="0"/>
                </a:moveTo>
                <a:lnTo>
                  <a:pt x="32016" y="0"/>
                </a:lnTo>
              </a:path>
            </a:pathLst>
          </a:custGeom>
          <a:ln w="3175">
            <a:solidFill>
              <a:srgbClr val="000000"/>
            </a:solidFill>
          </a:ln>
        </p:spPr>
        <p:txBody>
          <a:bodyPr wrap="square" lIns="0" tIns="0" rIns="0" bIns="0" rtlCol="0"/>
          <a:lstStyle/>
          <a:p>
            <a:endParaRPr sz="1634"/>
          </a:p>
        </p:txBody>
      </p:sp>
      <p:sp>
        <p:nvSpPr>
          <p:cNvPr id="63" name="object 63"/>
          <p:cNvSpPr/>
          <p:nvPr/>
        </p:nvSpPr>
        <p:spPr>
          <a:xfrm>
            <a:off x="7185327" y="3633471"/>
            <a:ext cx="29391" cy="0"/>
          </a:xfrm>
          <a:custGeom>
            <a:avLst/>
            <a:gdLst/>
            <a:ahLst/>
            <a:cxnLst/>
            <a:rect l="l" t="t" r="r" b="b"/>
            <a:pathLst>
              <a:path w="32384">
                <a:moveTo>
                  <a:pt x="0" y="0"/>
                </a:moveTo>
                <a:lnTo>
                  <a:pt x="32016" y="0"/>
                </a:lnTo>
              </a:path>
            </a:pathLst>
          </a:custGeom>
          <a:ln w="3175">
            <a:solidFill>
              <a:srgbClr val="000000"/>
            </a:solidFill>
          </a:ln>
        </p:spPr>
        <p:txBody>
          <a:bodyPr wrap="square" lIns="0" tIns="0" rIns="0" bIns="0" rtlCol="0"/>
          <a:lstStyle/>
          <a:p>
            <a:endParaRPr sz="1634"/>
          </a:p>
        </p:txBody>
      </p:sp>
      <p:sp>
        <p:nvSpPr>
          <p:cNvPr id="64" name="object 64"/>
          <p:cNvSpPr/>
          <p:nvPr/>
        </p:nvSpPr>
        <p:spPr>
          <a:xfrm>
            <a:off x="7185327" y="3237898"/>
            <a:ext cx="29391" cy="0"/>
          </a:xfrm>
          <a:custGeom>
            <a:avLst/>
            <a:gdLst/>
            <a:ahLst/>
            <a:cxnLst/>
            <a:rect l="l" t="t" r="r" b="b"/>
            <a:pathLst>
              <a:path w="32384">
                <a:moveTo>
                  <a:pt x="0" y="0"/>
                </a:moveTo>
                <a:lnTo>
                  <a:pt x="32016" y="0"/>
                </a:lnTo>
              </a:path>
            </a:pathLst>
          </a:custGeom>
          <a:ln w="3175">
            <a:solidFill>
              <a:srgbClr val="000000"/>
            </a:solidFill>
          </a:ln>
        </p:spPr>
        <p:txBody>
          <a:bodyPr wrap="square" lIns="0" tIns="0" rIns="0" bIns="0" rtlCol="0"/>
          <a:lstStyle/>
          <a:p>
            <a:endParaRPr sz="1634"/>
          </a:p>
        </p:txBody>
      </p:sp>
      <p:sp>
        <p:nvSpPr>
          <p:cNvPr id="65" name="object 65"/>
          <p:cNvSpPr/>
          <p:nvPr/>
        </p:nvSpPr>
        <p:spPr>
          <a:xfrm>
            <a:off x="7185327" y="2841632"/>
            <a:ext cx="29391" cy="0"/>
          </a:xfrm>
          <a:custGeom>
            <a:avLst/>
            <a:gdLst/>
            <a:ahLst/>
            <a:cxnLst/>
            <a:rect l="l" t="t" r="r" b="b"/>
            <a:pathLst>
              <a:path w="32384">
                <a:moveTo>
                  <a:pt x="0" y="0"/>
                </a:moveTo>
                <a:lnTo>
                  <a:pt x="32016" y="0"/>
                </a:lnTo>
              </a:path>
            </a:pathLst>
          </a:custGeom>
          <a:ln w="3175">
            <a:solidFill>
              <a:srgbClr val="000000"/>
            </a:solidFill>
          </a:ln>
        </p:spPr>
        <p:txBody>
          <a:bodyPr wrap="square" lIns="0" tIns="0" rIns="0" bIns="0" rtlCol="0"/>
          <a:lstStyle/>
          <a:p>
            <a:endParaRPr sz="1634"/>
          </a:p>
        </p:txBody>
      </p:sp>
      <p:sp>
        <p:nvSpPr>
          <p:cNvPr id="66" name="object 66"/>
          <p:cNvSpPr/>
          <p:nvPr/>
        </p:nvSpPr>
        <p:spPr>
          <a:xfrm>
            <a:off x="7185327" y="2446058"/>
            <a:ext cx="29391" cy="0"/>
          </a:xfrm>
          <a:custGeom>
            <a:avLst/>
            <a:gdLst/>
            <a:ahLst/>
            <a:cxnLst/>
            <a:rect l="l" t="t" r="r" b="b"/>
            <a:pathLst>
              <a:path w="32384">
                <a:moveTo>
                  <a:pt x="0" y="0"/>
                </a:moveTo>
                <a:lnTo>
                  <a:pt x="32016" y="0"/>
                </a:lnTo>
              </a:path>
            </a:pathLst>
          </a:custGeom>
          <a:ln w="3175">
            <a:solidFill>
              <a:srgbClr val="000000"/>
            </a:solidFill>
          </a:ln>
        </p:spPr>
        <p:txBody>
          <a:bodyPr wrap="square" lIns="0" tIns="0" rIns="0" bIns="0" rtlCol="0"/>
          <a:lstStyle/>
          <a:p>
            <a:endParaRPr sz="1634"/>
          </a:p>
        </p:txBody>
      </p:sp>
      <p:sp>
        <p:nvSpPr>
          <p:cNvPr id="67" name="object 67"/>
          <p:cNvSpPr/>
          <p:nvPr/>
        </p:nvSpPr>
        <p:spPr>
          <a:xfrm>
            <a:off x="7185327" y="2060166"/>
            <a:ext cx="29391" cy="0"/>
          </a:xfrm>
          <a:custGeom>
            <a:avLst/>
            <a:gdLst/>
            <a:ahLst/>
            <a:cxnLst/>
            <a:rect l="l" t="t" r="r" b="b"/>
            <a:pathLst>
              <a:path w="32384">
                <a:moveTo>
                  <a:pt x="0" y="0"/>
                </a:moveTo>
                <a:lnTo>
                  <a:pt x="32016" y="0"/>
                </a:lnTo>
              </a:path>
            </a:pathLst>
          </a:custGeom>
          <a:ln w="3175">
            <a:solidFill>
              <a:srgbClr val="000000"/>
            </a:solidFill>
          </a:ln>
        </p:spPr>
        <p:txBody>
          <a:bodyPr wrap="square" lIns="0" tIns="0" rIns="0" bIns="0" rtlCol="0"/>
          <a:lstStyle/>
          <a:p>
            <a:endParaRPr sz="1634"/>
          </a:p>
        </p:txBody>
      </p:sp>
      <p:sp>
        <p:nvSpPr>
          <p:cNvPr id="68" name="object 68"/>
          <p:cNvSpPr/>
          <p:nvPr/>
        </p:nvSpPr>
        <p:spPr>
          <a:xfrm>
            <a:off x="7185327" y="1664591"/>
            <a:ext cx="29391" cy="0"/>
          </a:xfrm>
          <a:custGeom>
            <a:avLst/>
            <a:gdLst/>
            <a:ahLst/>
            <a:cxnLst/>
            <a:rect l="l" t="t" r="r" b="b"/>
            <a:pathLst>
              <a:path w="32384">
                <a:moveTo>
                  <a:pt x="0" y="0"/>
                </a:moveTo>
                <a:lnTo>
                  <a:pt x="32016" y="0"/>
                </a:lnTo>
              </a:path>
            </a:pathLst>
          </a:custGeom>
          <a:ln w="3175">
            <a:solidFill>
              <a:srgbClr val="000000"/>
            </a:solidFill>
          </a:ln>
        </p:spPr>
        <p:txBody>
          <a:bodyPr wrap="square" lIns="0" tIns="0" rIns="0" bIns="0" rtlCol="0"/>
          <a:lstStyle/>
          <a:p>
            <a:endParaRPr sz="1634"/>
          </a:p>
        </p:txBody>
      </p:sp>
      <p:sp>
        <p:nvSpPr>
          <p:cNvPr id="69" name="object 69"/>
          <p:cNvSpPr txBox="1"/>
          <p:nvPr/>
        </p:nvSpPr>
        <p:spPr>
          <a:xfrm>
            <a:off x="8110178" y="3711607"/>
            <a:ext cx="208045" cy="125740"/>
          </a:xfrm>
          <a:prstGeom prst="rect">
            <a:avLst/>
          </a:prstGeom>
        </p:spPr>
        <p:txBody>
          <a:bodyPr vert="horz" wrap="square" lIns="0" tIns="0" rIns="0" bIns="0" rtlCol="0">
            <a:spAutoFit/>
          </a:bodyPr>
          <a:lstStyle/>
          <a:p>
            <a:pPr marL="11527"/>
            <a:r>
              <a:rPr sz="817" spc="27" dirty="0">
                <a:latin typeface="Arial"/>
                <a:cs typeface="Arial"/>
              </a:rPr>
              <a:t>-</a:t>
            </a:r>
            <a:r>
              <a:rPr sz="817" dirty="0">
                <a:latin typeface="Arial"/>
                <a:cs typeface="Arial"/>
              </a:rPr>
              <a:t>1.</a:t>
            </a:r>
            <a:r>
              <a:rPr sz="817" spc="9" dirty="0">
                <a:latin typeface="Arial"/>
                <a:cs typeface="Arial"/>
              </a:rPr>
              <a:t>1</a:t>
            </a:r>
            <a:endParaRPr sz="817">
              <a:latin typeface="Arial"/>
              <a:cs typeface="Arial"/>
            </a:endParaRPr>
          </a:p>
        </p:txBody>
      </p:sp>
      <p:sp>
        <p:nvSpPr>
          <p:cNvPr id="70" name="object 70"/>
          <p:cNvSpPr txBox="1"/>
          <p:nvPr/>
        </p:nvSpPr>
        <p:spPr>
          <a:xfrm>
            <a:off x="8554161" y="3808426"/>
            <a:ext cx="208045" cy="125740"/>
          </a:xfrm>
          <a:prstGeom prst="rect">
            <a:avLst/>
          </a:prstGeom>
        </p:spPr>
        <p:txBody>
          <a:bodyPr vert="horz" wrap="square" lIns="0" tIns="0" rIns="0" bIns="0" rtlCol="0">
            <a:spAutoFit/>
          </a:bodyPr>
          <a:lstStyle/>
          <a:p>
            <a:pPr marL="11527"/>
            <a:r>
              <a:rPr sz="817" spc="27" dirty="0">
                <a:latin typeface="Arial"/>
                <a:cs typeface="Arial"/>
              </a:rPr>
              <a:t>-</a:t>
            </a:r>
            <a:r>
              <a:rPr sz="817" dirty="0">
                <a:latin typeface="Arial"/>
                <a:cs typeface="Arial"/>
              </a:rPr>
              <a:t>3.</a:t>
            </a:r>
            <a:r>
              <a:rPr sz="817" spc="9" dirty="0">
                <a:latin typeface="Arial"/>
                <a:cs typeface="Arial"/>
              </a:rPr>
              <a:t>6</a:t>
            </a:r>
            <a:endParaRPr sz="817">
              <a:latin typeface="Arial"/>
              <a:cs typeface="Arial"/>
            </a:endParaRPr>
          </a:p>
        </p:txBody>
      </p:sp>
      <p:sp>
        <p:nvSpPr>
          <p:cNvPr id="71" name="object 71"/>
          <p:cNvSpPr txBox="1"/>
          <p:nvPr/>
        </p:nvSpPr>
        <p:spPr>
          <a:xfrm>
            <a:off x="9017507" y="3316033"/>
            <a:ext cx="168857" cy="125740"/>
          </a:xfrm>
          <a:prstGeom prst="rect">
            <a:avLst/>
          </a:prstGeom>
        </p:spPr>
        <p:txBody>
          <a:bodyPr vert="horz" wrap="square" lIns="0" tIns="0" rIns="0" bIns="0" rtlCol="0">
            <a:spAutoFit/>
          </a:bodyPr>
          <a:lstStyle/>
          <a:p>
            <a:pPr marL="11527"/>
            <a:r>
              <a:rPr sz="817" spc="-5" dirty="0">
                <a:latin typeface="Arial"/>
                <a:cs typeface="Arial"/>
              </a:rPr>
              <a:t>2.8</a:t>
            </a:r>
            <a:endParaRPr sz="817">
              <a:latin typeface="Arial"/>
              <a:cs typeface="Arial"/>
            </a:endParaRPr>
          </a:p>
        </p:txBody>
      </p:sp>
      <p:sp>
        <p:nvSpPr>
          <p:cNvPr id="72" name="object 72"/>
          <p:cNvSpPr txBox="1"/>
          <p:nvPr/>
        </p:nvSpPr>
        <p:spPr>
          <a:xfrm>
            <a:off x="9442127" y="4011054"/>
            <a:ext cx="208045" cy="125740"/>
          </a:xfrm>
          <a:prstGeom prst="rect">
            <a:avLst/>
          </a:prstGeom>
        </p:spPr>
        <p:txBody>
          <a:bodyPr vert="horz" wrap="square" lIns="0" tIns="0" rIns="0" bIns="0" rtlCol="0">
            <a:spAutoFit/>
          </a:bodyPr>
          <a:lstStyle/>
          <a:p>
            <a:pPr marL="11527"/>
            <a:r>
              <a:rPr sz="817" spc="27" dirty="0">
                <a:latin typeface="Arial"/>
                <a:cs typeface="Arial"/>
              </a:rPr>
              <a:t>-</a:t>
            </a:r>
            <a:r>
              <a:rPr sz="817" dirty="0">
                <a:latin typeface="Arial"/>
                <a:cs typeface="Arial"/>
              </a:rPr>
              <a:t>8.</a:t>
            </a:r>
            <a:r>
              <a:rPr sz="817" spc="9" dirty="0">
                <a:latin typeface="Arial"/>
                <a:cs typeface="Arial"/>
              </a:rPr>
              <a:t>6</a:t>
            </a:r>
            <a:endParaRPr sz="817">
              <a:latin typeface="Arial"/>
              <a:cs typeface="Arial"/>
            </a:endParaRPr>
          </a:p>
        </p:txBody>
      </p:sp>
      <p:sp>
        <p:nvSpPr>
          <p:cNvPr id="73" name="object 73"/>
          <p:cNvSpPr txBox="1"/>
          <p:nvPr/>
        </p:nvSpPr>
        <p:spPr>
          <a:xfrm>
            <a:off x="6884048" y="4338855"/>
            <a:ext cx="265675" cy="125740"/>
          </a:xfrm>
          <a:prstGeom prst="rect">
            <a:avLst/>
          </a:prstGeom>
        </p:spPr>
        <p:txBody>
          <a:bodyPr vert="horz" wrap="square" lIns="0" tIns="0" rIns="0" bIns="0" rtlCol="0">
            <a:spAutoFit/>
          </a:bodyPr>
          <a:lstStyle/>
          <a:p>
            <a:pPr marL="11527"/>
            <a:r>
              <a:rPr sz="817" spc="27" dirty="0">
                <a:latin typeface="Arial"/>
                <a:cs typeface="Arial"/>
              </a:rPr>
              <a:t>-</a:t>
            </a:r>
            <a:r>
              <a:rPr sz="817" dirty="0">
                <a:latin typeface="Arial"/>
                <a:cs typeface="Arial"/>
              </a:rPr>
              <a:t>20.0</a:t>
            </a:r>
            <a:endParaRPr sz="817">
              <a:latin typeface="Arial"/>
              <a:cs typeface="Arial"/>
            </a:endParaRPr>
          </a:p>
        </p:txBody>
      </p:sp>
      <p:sp>
        <p:nvSpPr>
          <p:cNvPr id="74" name="object 74"/>
          <p:cNvSpPr txBox="1"/>
          <p:nvPr/>
        </p:nvSpPr>
        <p:spPr>
          <a:xfrm>
            <a:off x="6884048" y="3943281"/>
            <a:ext cx="265675" cy="125740"/>
          </a:xfrm>
          <a:prstGeom prst="rect">
            <a:avLst/>
          </a:prstGeom>
        </p:spPr>
        <p:txBody>
          <a:bodyPr vert="horz" wrap="square" lIns="0" tIns="0" rIns="0" bIns="0" rtlCol="0">
            <a:spAutoFit/>
          </a:bodyPr>
          <a:lstStyle/>
          <a:p>
            <a:pPr marL="11527"/>
            <a:r>
              <a:rPr sz="817" spc="27" dirty="0">
                <a:latin typeface="Arial"/>
                <a:cs typeface="Arial"/>
              </a:rPr>
              <a:t>-</a:t>
            </a:r>
            <a:r>
              <a:rPr sz="817" dirty="0">
                <a:latin typeface="Arial"/>
                <a:cs typeface="Arial"/>
              </a:rPr>
              <a:t>10.0</a:t>
            </a:r>
            <a:endParaRPr sz="817">
              <a:latin typeface="Arial"/>
              <a:cs typeface="Arial"/>
            </a:endParaRPr>
          </a:p>
        </p:txBody>
      </p:sp>
      <p:sp>
        <p:nvSpPr>
          <p:cNvPr id="75" name="object 75"/>
          <p:cNvSpPr txBox="1"/>
          <p:nvPr/>
        </p:nvSpPr>
        <p:spPr>
          <a:xfrm>
            <a:off x="6980854" y="3557388"/>
            <a:ext cx="168857" cy="125740"/>
          </a:xfrm>
          <a:prstGeom prst="rect">
            <a:avLst/>
          </a:prstGeom>
        </p:spPr>
        <p:txBody>
          <a:bodyPr vert="horz" wrap="square" lIns="0" tIns="0" rIns="0" bIns="0" rtlCol="0">
            <a:spAutoFit/>
          </a:bodyPr>
          <a:lstStyle/>
          <a:p>
            <a:pPr marL="11527"/>
            <a:r>
              <a:rPr sz="817" spc="-5" dirty="0">
                <a:latin typeface="Arial"/>
                <a:cs typeface="Arial"/>
              </a:rPr>
              <a:t>0.0</a:t>
            </a:r>
            <a:endParaRPr sz="817">
              <a:latin typeface="Arial"/>
              <a:cs typeface="Arial"/>
            </a:endParaRPr>
          </a:p>
        </p:txBody>
      </p:sp>
      <p:sp>
        <p:nvSpPr>
          <p:cNvPr id="76" name="object 76"/>
          <p:cNvSpPr txBox="1"/>
          <p:nvPr/>
        </p:nvSpPr>
        <p:spPr>
          <a:xfrm>
            <a:off x="6922775" y="3161814"/>
            <a:ext cx="227063" cy="125740"/>
          </a:xfrm>
          <a:prstGeom prst="rect">
            <a:avLst/>
          </a:prstGeom>
        </p:spPr>
        <p:txBody>
          <a:bodyPr vert="horz" wrap="square" lIns="0" tIns="0" rIns="0" bIns="0" rtlCol="0">
            <a:spAutoFit/>
          </a:bodyPr>
          <a:lstStyle/>
          <a:p>
            <a:pPr marL="11527"/>
            <a:r>
              <a:rPr sz="817" dirty="0">
                <a:latin typeface="Arial"/>
                <a:cs typeface="Arial"/>
              </a:rPr>
              <a:t>10.0</a:t>
            </a:r>
            <a:endParaRPr sz="817">
              <a:latin typeface="Arial"/>
              <a:cs typeface="Arial"/>
            </a:endParaRPr>
          </a:p>
        </p:txBody>
      </p:sp>
      <p:sp>
        <p:nvSpPr>
          <p:cNvPr id="77" name="object 77"/>
          <p:cNvSpPr txBox="1"/>
          <p:nvPr/>
        </p:nvSpPr>
        <p:spPr>
          <a:xfrm>
            <a:off x="6922775" y="2766240"/>
            <a:ext cx="227063" cy="125740"/>
          </a:xfrm>
          <a:prstGeom prst="rect">
            <a:avLst/>
          </a:prstGeom>
        </p:spPr>
        <p:txBody>
          <a:bodyPr vert="horz" wrap="square" lIns="0" tIns="0" rIns="0" bIns="0" rtlCol="0">
            <a:spAutoFit/>
          </a:bodyPr>
          <a:lstStyle/>
          <a:p>
            <a:pPr marL="11527"/>
            <a:r>
              <a:rPr sz="817" dirty="0">
                <a:latin typeface="Arial"/>
                <a:cs typeface="Arial"/>
              </a:rPr>
              <a:t>20.0</a:t>
            </a:r>
            <a:endParaRPr sz="817">
              <a:latin typeface="Arial"/>
              <a:cs typeface="Arial"/>
            </a:endParaRPr>
          </a:p>
        </p:txBody>
      </p:sp>
      <p:sp>
        <p:nvSpPr>
          <p:cNvPr id="78" name="object 78"/>
          <p:cNvSpPr txBox="1"/>
          <p:nvPr/>
        </p:nvSpPr>
        <p:spPr>
          <a:xfrm>
            <a:off x="3854297" y="1440526"/>
            <a:ext cx="4028355" cy="1067921"/>
          </a:xfrm>
          <a:prstGeom prst="rect">
            <a:avLst/>
          </a:prstGeom>
        </p:spPr>
        <p:txBody>
          <a:bodyPr vert="horz" wrap="square" lIns="0" tIns="0" rIns="0" bIns="0" rtlCol="0">
            <a:spAutoFit/>
          </a:bodyPr>
          <a:lstStyle/>
          <a:p>
            <a:pPr marL="11527">
              <a:lnSpc>
                <a:spcPts val="1234"/>
              </a:lnSpc>
            </a:pPr>
            <a:r>
              <a:rPr sz="1089" b="1" spc="-5" dirty="0">
                <a:solidFill>
                  <a:srgbClr val="FFFFFF"/>
                </a:solidFill>
                <a:latin typeface="Arial"/>
                <a:cs typeface="Arial"/>
              </a:rPr>
              <a:t>Urban</a:t>
            </a:r>
            <a:r>
              <a:rPr sz="1089" b="1" spc="-68" dirty="0">
                <a:solidFill>
                  <a:srgbClr val="FFFFFF"/>
                </a:solidFill>
                <a:latin typeface="Arial"/>
                <a:cs typeface="Arial"/>
              </a:rPr>
              <a:t> </a:t>
            </a:r>
            <a:r>
              <a:rPr sz="1089" b="1" spc="-9" dirty="0">
                <a:solidFill>
                  <a:srgbClr val="FFFFFF"/>
                </a:solidFill>
                <a:latin typeface="Arial"/>
                <a:cs typeface="Arial"/>
              </a:rPr>
              <a:t>areas</a:t>
            </a:r>
            <a:endParaRPr sz="1089">
              <a:latin typeface="Arial"/>
              <a:cs typeface="Arial"/>
            </a:endParaRPr>
          </a:p>
          <a:p>
            <a:pPr marR="737121" algn="r">
              <a:lnSpc>
                <a:spcPts val="908"/>
              </a:lnSpc>
            </a:pPr>
            <a:r>
              <a:rPr sz="817" dirty="0">
                <a:latin typeface="Arial"/>
                <a:cs typeface="Arial"/>
              </a:rPr>
              <a:t>50.0</a:t>
            </a:r>
            <a:endParaRPr sz="817">
              <a:latin typeface="Arial"/>
              <a:cs typeface="Arial"/>
            </a:endParaRPr>
          </a:p>
          <a:p>
            <a:pPr>
              <a:spcBef>
                <a:spcPts val="36"/>
              </a:spcBef>
            </a:pPr>
            <a:endParaRPr sz="635">
              <a:latin typeface="Times New Roman"/>
              <a:cs typeface="Times New Roman"/>
            </a:endParaRPr>
          </a:p>
          <a:p>
            <a:pPr marR="4611" algn="r"/>
            <a:r>
              <a:rPr sz="817" dirty="0">
                <a:latin typeface="Arial"/>
                <a:cs typeface="Arial"/>
              </a:rPr>
              <a:t>41.2</a:t>
            </a:r>
            <a:endParaRPr sz="817">
              <a:latin typeface="Arial"/>
              <a:cs typeface="Arial"/>
            </a:endParaRPr>
          </a:p>
          <a:p>
            <a:pPr marR="737121" algn="r">
              <a:spcBef>
                <a:spcPts val="386"/>
              </a:spcBef>
            </a:pPr>
            <a:r>
              <a:rPr sz="817" dirty="0">
                <a:latin typeface="Arial"/>
                <a:cs typeface="Arial"/>
              </a:rPr>
              <a:t>40.0</a:t>
            </a:r>
            <a:endParaRPr sz="817">
              <a:latin typeface="Arial"/>
              <a:cs typeface="Arial"/>
            </a:endParaRPr>
          </a:p>
          <a:p>
            <a:pPr>
              <a:lnSpc>
                <a:spcPct val="100000"/>
              </a:lnSpc>
            </a:pPr>
            <a:endParaRPr sz="817">
              <a:latin typeface="Times New Roman"/>
              <a:cs typeface="Times New Roman"/>
            </a:endParaRPr>
          </a:p>
          <a:p>
            <a:pPr>
              <a:spcBef>
                <a:spcPts val="27"/>
              </a:spcBef>
            </a:pPr>
            <a:endParaRPr sz="953">
              <a:latin typeface="Times New Roman"/>
              <a:cs typeface="Times New Roman"/>
            </a:endParaRPr>
          </a:p>
          <a:p>
            <a:pPr marR="737121" algn="r"/>
            <a:r>
              <a:rPr sz="817" dirty="0">
                <a:latin typeface="Arial"/>
                <a:cs typeface="Arial"/>
              </a:rPr>
              <a:t>30.0</a:t>
            </a:r>
            <a:endParaRPr sz="817">
              <a:latin typeface="Arial"/>
              <a:cs typeface="Arial"/>
            </a:endParaRPr>
          </a:p>
        </p:txBody>
      </p:sp>
      <p:sp>
        <p:nvSpPr>
          <p:cNvPr id="79" name="object 79"/>
          <p:cNvSpPr txBox="1"/>
          <p:nvPr/>
        </p:nvSpPr>
        <p:spPr>
          <a:xfrm>
            <a:off x="6703271" y="2173535"/>
            <a:ext cx="115416" cy="1799793"/>
          </a:xfrm>
          <a:prstGeom prst="rect">
            <a:avLst/>
          </a:prstGeom>
        </p:spPr>
        <p:txBody>
          <a:bodyPr vert="vert270" wrap="square" lIns="0" tIns="0" rIns="0" bIns="0" rtlCol="0">
            <a:spAutoFit/>
          </a:bodyPr>
          <a:lstStyle/>
          <a:p>
            <a:pPr marL="11527">
              <a:lnSpc>
                <a:spcPts val="930"/>
              </a:lnSpc>
            </a:pPr>
            <a:r>
              <a:rPr sz="817" b="1" spc="-5" dirty="0">
                <a:latin typeface="Arial"/>
                <a:cs typeface="Arial"/>
              </a:rPr>
              <a:t>Cresci</a:t>
            </a:r>
            <a:r>
              <a:rPr sz="817" b="1" dirty="0">
                <a:latin typeface="Arial"/>
                <a:cs typeface="Arial"/>
              </a:rPr>
              <a:t>m</a:t>
            </a:r>
            <a:r>
              <a:rPr sz="817" b="1" spc="-5" dirty="0">
                <a:latin typeface="Arial"/>
                <a:cs typeface="Arial"/>
              </a:rPr>
              <a:t>ent</a:t>
            </a:r>
            <a:r>
              <a:rPr sz="817" b="1" dirty="0">
                <a:latin typeface="Arial"/>
                <a:cs typeface="Arial"/>
              </a:rPr>
              <a:t>o</a:t>
            </a:r>
            <a:r>
              <a:rPr sz="817" b="1" spc="5" dirty="0">
                <a:latin typeface="Arial"/>
                <a:cs typeface="Arial"/>
              </a:rPr>
              <a:t> </a:t>
            </a:r>
            <a:r>
              <a:rPr sz="817" b="1" spc="-5" dirty="0">
                <a:latin typeface="Arial"/>
                <a:cs typeface="Arial"/>
              </a:rPr>
              <a:t>e</a:t>
            </a:r>
            <a:r>
              <a:rPr sz="817" b="1" dirty="0">
                <a:latin typeface="Arial"/>
                <a:cs typeface="Arial"/>
              </a:rPr>
              <a:t>m</a:t>
            </a:r>
            <a:r>
              <a:rPr sz="817" b="1" spc="9" dirty="0">
                <a:latin typeface="Arial"/>
                <a:cs typeface="Arial"/>
              </a:rPr>
              <a:t> </a:t>
            </a:r>
            <a:r>
              <a:rPr sz="817" b="1" spc="-5" dirty="0">
                <a:latin typeface="Arial"/>
                <a:cs typeface="Arial"/>
              </a:rPr>
              <a:t>relaçã</a:t>
            </a:r>
            <a:r>
              <a:rPr sz="817" b="1" dirty="0">
                <a:latin typeface="Arial"/>
                <a:cs typeface="Arial"/>
              </a:rPr>
              <a:t>o</a:t>
            </a:r>
            <a:r>
              <a:rPr sz="817" b="1" spc="5" dirty="0">
                <a:latin typeface="Arial"/>
                <a:cs typeface="Arial"/>
              </a:rPr>
              <a:t> </a:t>
            </a:r>
            <a:r>
              <a:rPr sz="817" b="1" dirty="0">
                <a:latin typeface="Arial"/>
                <a:cs typeface="Arial"/>
              </a:rPr>
              <a:t>a</a:t>
            </a:r>
            <a:r>
              <a:rPr sz="817" b="1" spc="5" dirty="0">
                <a:latin typeface="Arial"/>
                <a:cs typeface="Arial"/>
              </a:rPr>
              <a:t> </a:t>
            </a:r>
            <a:r>
              <a:rPr sz="817" b="1" spc="-5" dirty="0">
                <a:latin typeface="Arial"/>
                <a:cs typeface="Arial"/>
              </a:rPr>
              <a:t>198</a:t>
            </a:r>
            <a:r>
              <a:rPr sz="817" b="1" dirty="0">
                <a:latin typeface="Arial"/>
                <a:cs typeface="Arial"/>
              </a:rPr>
              <a:t>5</a:t>
            </a:r>
            <a:r>
              <a:rPr sz="817" b="1" spc="5" dirty="0">
                <a:latin typeface="Arial"/>
                <a:cs typeface="Arial"/>
              </a:rPr>
              <a:t> </a:t>
            </a:r>
            <a:r>
              <a:rPr sz="817" b="1" spc="-5" dirty="0">
                <a:latin typeface="Arial"/>
                <a:cs typeface="Arial"/>
              </a:rPr>
              <a:t>(</a:t>
            </a:r>
            <a:r>
              <a:rPr sz="817" b="1" dirty="0">
                <a:latin typeface="Arial"/>
                <a:cs typeface="Arial"/>
              </a:rPr>
              <a:t>%)</a:t>
            </a:r>
            <a:endParaRPr sz="817">
              <a:latin typeface="Arial"/>
              <a:cs typeface="Arial"/>
            </a:endParaRPr>
          </a:p>
        </p:txBody>
      </p:sp>
      <p:sp>
        <p:nvSpPr>
          <p:cNvPr id="80" name="object 80"/>
          <p:cNvSpPr/>
          <p:nvPr/>
        </p:nvSpPr>
        <p:spPr>
          <a:xfrm>
            <a:off x="9504829" y="4677732"/>
            <a:ext cx="691563" cy="372291"/>
          </a:xfrm>
          <a:custGeom>
            <a:avLst/>
            <a:gdLst/>
            <a:ahLst/>
            <a:cxnLst/>
            <a:rect l="l" t="t" r="r" b="b"/>
            <a:pathLst>
              <a:path w="762000" h="410210">
                <a:moveTo>
                  <a:pt x="0" y="0"/>
                </a:moveTo>
                <a:lnTo>
                  <a:pt x="0" y="409956"/>
                </a:lnTo>
                <a:lnTo>
                  <a:pt x="762000" y="409956"/>
                </a:lnTo>
                <a:lnTo>
                  <a:pt x="762000" y="0"/>
                </a:lnTo>
                <a:lnTo>
                  <a:pt x="0" y="0"/>
                </a:lnTo>
                <a:close/>
              </a:path>
            </a:pathLst>
          </a:custGeom>
          <a:solidFill>
            <a:srgbClr val="993300"/>
          </a:solidFill>
        </p:spPr>
        <p:txBody>
          <a:bodyPr wrap="square" lIns="0" tIns="0" rIns="0" bIns="0" rtlCol="0"/>
          <a:lstStyle/>
          <a:p>
            <a:endParaRPr sz="1634"/>
          </a:p>
        </p:txBody>
      </p:sp>
      <p:sp>
        <p:nvSpPr>
          <p:cNvPr id="81" name="object 81"/>
          <p:cNvSpPr txBox="1"/>
          <p:nvPr/>
        </p:nvSpPr>
        <p:spPr>
          <a:xfrm>
            <a:off x="9579760" y="4737207"/>
            <a:ext cx="541724" cy="251479"/>
          </a:xfrm>
          <a:prstGeom prst="rect">
            <a:avLst/>
          </a:prstGeom>
        </p:spPr>
        <p:txBody>
          <a:bodyPr vert="horz" wrap="square" lIns="0" tIns="0" rIns="0" bIns="0" rtlCol="0">
            <a:spAutoFit/>
          </a:bodyPr>
          <a:lstStyle/>
          <a:p>
            <a:pPr marL="11527" marR="4611" indent="80686"/>
            <a:r>
              <a:rPr sz="817" b="1" spc="-5" dirty="0">
                <a:solidFill>
                  <a:srgbClr val="FFFFFF"/>
                </a:solidFill>
                <a:latin typeface="Arial"/>
                <a:cs typeface="Arial"/>
              </a:rPr>
              <a:t>Natural  </a:t>
            </a:r>
            <a:r>
              <a:rPr sz="817" b="1" spc="-14" dirty="0">
                <a:solidFill>
                  <a:srgbClr val="FFFFFF"/>
                </a:solidFill>
                <a:latin typeface="Arial"/>
                <a:cs typeface="Arial"/>
              </a:rPr>
              <a:t>v</a:t>
            </a:r>
            <a:r>
              <a:rPr sz="817" b="1" spc="-9" dirty="0">
                <a:solidFill>
                  <a:srgbClr val="FFFFFF"/>
                </a:solidFill>
                <a:latin typeface="Arial"/>
                <a:cs typeface="Arial"/>
              </a:rPr>
              <a:t>e</a:t>
            </a:r>
            <a:r>
              <a:rPr sz="817" b="1" spc="5" dirty="0">
                <a:solidFill>
                  <a:srgbClr val="FFFFFF"/>
                </a:solidFill>
                <a:latin typeface="Arial"/>
                <a:cs typeface="Arial"/>
              </a:rPr>
              <a:t>g</a:t>
            </a:r>
            <a:r>
              <a:rPr sz="817" b="1" spc="-9" dirty="0">
                <a:solidFill>
                  <a:srgbClr val="FFFFFF"/>
                </a:solidFill>
                <a:latin typeface="Arial"/>
                <a:cs typeface="Arial"/>
              </a:rPr>
              <a:t>e</a:t>
            </a:r>
            <a:r>
              <a:rPr sz="817" b="1" dirty="0">
                <a:solidFill>
                  <a:srgbClr val="FFFFFF"/>
                </a:solidFill>
                <a:latin typeface="Arial"/>
                <a:cs typeface="Arial"/>
              </a:rPr>
              <a:t>tation</a:t>
            </a:r>
            <a:endParaRPr sz="817">
              <a:latin typeface="Arial"/>
              <a:cs typeface="Arial"/>
            </a:endParaRPr>
          </a:p>
        </p:txBody>
      </p:sp>
      <p:sp>
        <p:nvSpPr>
          <p:cNvPr id="82" name="object 82"/>
          <p:cNvSpPr txBox="1"/>
          <p:nvPr/>
        </p:nvSpPr>
        <p:spPr>
          <a:xfrm>
            <a:off x="6531119" y="4677731"/>
            <a:ext cx="829876" cy="253807"/>
          </a:xfrm>
          <a:prstGeom prst="rect">
            <a:avLst/>
          </a:prstGeom>
          <a:solidFill>
            <a:srgbClr val="FF0000"/>
          </a:solidFill>
        </p:spPr>
        <p:txBody>
          <a:bodyPr vert="horz" wrap="square" lIns="0" tIns="2305" rIns="0" bIns="0" rtlCol="0">
            <a:spAutoFit/>
          </a:bodyPr>
          <a:lstStyle/>
          <a:p>
            <a:pPr>
              <a:spcBef>
                <a:spcPts val="18"/>
              </a:spcBef>
            </a:pPr>
            <a:endParaRPr sz="817">
              <a:latin typeface="Times New Roman"/>
              <a:cs typeface="Times New Roman"/>
            </a:endParaRPr>
          </a:p>
          <a:p>
            <a:pPr marL="115265"/>
            <a:r>
              <a:rPr sz="817" b="1" spc="-5" dirty="0">
                <a:latin typeface="Arial"/>
                <a:cs typeface="Arial"/>
              </a:rPr>
              <a:t>Urban</a:t>
            </a:r>
            <a:r>
              <a:rPr sz="817" b="1" spc="-82" dirty="0">
                <a:latin typeface="Arial"/>
                <a:cs typeface="Arial"/>
              </a:rPr>
              <a:t> </a:t>
            </a:r>
            <a:r>
              <a:rPr sz="817" b="1" spc="-5" dirty="0">
                <a:latin typeface="Arial"/>
                <a:cs typeface="Arial"/>
              </a:rPr>
              <a:t>areas</a:t>
            </a:r>
            <a:endParaRPr sz="817">
              <a:latin typeface="Arial"/>
              <a:cs typeface="Arial"/>
            </a:endParaRPr>
          </a:p>
        </p:txBody>
      </p:sp>
      <p:sp>
        <p:nvSpPr>
          <p:cNvPr id="83" name="object 83"/>
          <p:cNvSpPr/>
          <p:nvPr/>
        </p:nvSpPr>
        <p:spPr>
          <a:xfrm>
            <a:off x="7360984" y="4677732"/>
            <a:ext cx="691563" cy="372291"/>
          </a:xfrm>
          <a:custGeom>
            <a:avLst/>
            <a:gdLst/>
            <a:ahLst/>
            <a:cxnLst/>
            <a:rect l="l" t="t" r="r" b="b"/>
            <a:pathLst>
              <a:path w="762000" h="410210">
                <a:moveTo>
                  <a:pt x="0" y="0"/>
                </a:moveTo>
                <a:lnTo>
                  <a:pt x="0" y="409956"/>
                </a:lnTo>
                <a:lnTo>
                  <a:pt x="762000" y="409956"/>
                </a:lnTo>
                <a:lnTo>
                  <a:pt x="762000" y="0"/>
                </a:lnTo>
                <a:lnTo>
                  <a:pt x="0" y="0"/>
                </a:lnTo>
                <a:close/>
              </a:path>
            </a:pathLst>
          </a:custGeom>
          <a:solidFill>
            <a:srgbClr val="FF99CC"/>
          </a:solidFill>
        </p:spPr>
        <p:txBody>
          <a:bodyPr wrap="square" lIns="0" tIns="0" rIns="0" bIns="0" rtlCol="0"/>
          <a:lstStyle/>
          <a:p>
            <a:endParaRPr sz="1634"/>
          </a:p>
        </p:txBody>
      </p:sp>
      <p:sp>
        <p:nvSpPr>
          <p:cNvPr id="84" name="object 84"/>
          <p:cNvSpPr txBox="1"/>
          <p:nvPr/>
        </p:nvSpPr>
        <p:spPr>
          <a:xfrm>
            <a:off x="7418614" y="4737207"/>
            <a:ext cx="576303" cy="125740"/>
          </a:xfrm>
          <a:prstGeom prst="rect">
            <a:avLst/>
          </a:prstGeom>
        </p:spPr>
        <p:txBody>
          <a:bodyPr vert="horz" wrap="square" lIns="0" tIns="0" rIns="0" bIns="0" rtlCol="0">
            <a:spAutoFit/>
          </a:bodyPr>
          <a:lstStyle/>
          <a:p>
            <a:pPr marL="11527"/>
            <a:r>
              <a:rPr sz="817" b="1" spc="-5" dirty="0">
                <a:latin typeface="Arial"/>
                <a:cs typeface="Arial"/>
              </a:rPr>
              <a:t>Agriculture</a:t>
            </a:r>
            <a:endParaRPr sz="817">
              <a:latin typeface="Arial"/>
              <a:cs typeface="Arial"/>
            </a:endParaRPr>
          </a:p>
        </p:txBody>
      </p:sp>
      <p:sp>
        <p:nvSpPr>
          <p:cNvPr id="85" name="object 85"/>
          <p:cNvSpPr/>
          <p:nvPr/>
        </p:nvSpPr>
        <p:spPr>
          <a:xfrm>
            <a:off x="8882423" y="4677732"/>
            <a:ext cx="622407" cy="372291"/>
          </a:xfrm>
          <a:custGeom>
            <a:avLst/>
            <a:gdLst/>
            <a:ahLst/>
            <a:cxnLst/>
            <a:rect l="l" t="t" r="r" b="b"/>
            <a:pathLst>
              <a:path w="685800" h="410210">
                <a:moveTo>
                  <a:pt x="0" y="0"/>
                </a:moveTo>
                <a:lnTo>
                  <a:pt x="0" y="409956"/>
                </a:lnTo>
                <a:lnTo>
                  <a:pt x="685800" y="409956"/>
                </a:lnTo>
                <a:lnTo>
                  <a:pt x="685800" y="0"/>
                </a:lnTo>
                <a:lnTo>
                  <a:pt x="0" y="0"/>
                </a:lnTo>
                <a:close/>
              </a:path>
            </a:pathLst>
          </a:custGeom>
          <a:solidFill>
            <a:srgbClr val="008000"/>
          </a:solidFill>
        </p:spPr>
        <p:txBody>
          <a:bodyPr wrap="square" lIns="0" tIns="0" rIns="0" bIns="0" rtlCol="0"/>
          <a:lstStyle/>
          <a:p>
            <a:endParaRPr sz="1634"/>
          </a:p>
        </p:txBody>
      </p:sp>
      <p:sp>
        <p:nvSpPr>
          <p:cNvPr id="86" name="object 86"/>
          <p:cNvSpPr txBox="1"/>
          <p:nvPr/>
        </p:nvSpPr>
        <p:spPr>
          <a:xfrm>
            <a:off x="9023732" y="4799446"/>
            <a:ext cx="340018" cy="125740"/>
          </a:xfrm>
          <a:prstGeom prst="rect">
            <a:avLst/>
          </a:prstGeom>
        </p:spPr>
        <p:txBody>
          <a:bodyPr vert="horz" wrap="square" lIns="0" tIns="0" rIns="0" bIns="0" rtlCol="0">
            <a:spAutoFit/>
          </a:bodyPr>
          <a:lstStyle/>
          <a:p>
            <a:pPr marL="11527"/>
            <a:r>
              <a:rPr sz="817" b="1" dirty="0">
                <a:solidFill>
                  <a:srgbClr val="FFFFFF"/>
                </a:solidFill>
                <a:latin typeface="Arial"/>
                <a:cs typeface="Arial"/>
              </a:rPr>
              <a:t>For</a:t>
            </a:r>
            <a:r>
              <a:rPr sz="817" b="1" spc="-5" dirty="0">
                <a:solidFill>
                  <a:srgbClr val="FFFFFF"/>
                </a:solidFill>
                <a:latin typeface="Arial"/>
                <a:cs typeface="Arial"/>
              </a:rPr>
              <a:t>e</a:t>
            </a:r>
            <a:r>
              <a:rPr sz="817" b="1" spc="-9" dirty="0">
                <a:solidFill>
                  <a:srgbClr val="FFFFFF"/>
                </a:solidFill>
                <a:latin typeface="Arial"/>
                <a:cs typeface="Arial"/>
              </a:rPr>
              <a:t>s</a:t>
            </a:r>
            <a:r>
              <a:rPr sz="817" b="1" dirty="0">
                <a:solidFill>
                  <a:srgbClr val="FFFFFF"/>
                </a:solidFill>
                <a:latin typeface="Arial"/>
                <a:cs typeface="Arial"/>
              </a:rPr>
              <a:t>t</a:t>
            </a:r>
            <a:endParaRPr sz="817">
              <a:latin typeface="Arial"/>
              <a:cs typeface="Arial"/>
            </a:endParaRPr>
          </a:p>
        </p:txBody>
      </p:sp>
      <p:sp>
        <p:nvSpPr>
          <p:cNvPr id="87" name="object 87"/>
          <p:cNvSpPr/>
          <p:nvPr/>
        </p:nvSpPr>
        <p:spPr>
          <a:xfrm>
            <a:off x="8052547" y="4677731"/>
            <a:ext cx="829876" cy="373444"/>
          </a:xfrm>
          <a:custGeom>
            <a:avLst/>
            <a:gdLst/>
            <a:ahLst/>
            <a:cxnLst/>
            <a:rect l="l" t="t" r="r" b="b"/>
            <a:pathLst>
              <a:path w="914400" h="411479">
                <a:moveTo>
                  <a:pt x="0" y="0"/>
                </a:moveTo>
                <a:lnTo>
                  <a:pt x="0" y="411479"/>
                </a:lnTo>
                <a:lnTo>
                  <a:pt x="914400" y="411479"/>
                </a:lnTo>
                <a:lnTo>
                  <a:pt x="914400" y="0"/>
                </a:lnTo>
                <a:lnTo>
                  <a:pt x="0" y="0"/>
                </a:lnTo>
                <a:close/>
              </a:path>
            </a:pathLst>
          </a:custGeom>
          <a:solidFill>
            <a:srgbClr val="FFCC00"/>
          </a:solidFill>
        </p:spPr>
        <p:txBody>
          <a:bodyPr wrap="square" lIns="0" tIns="0" rIns="0" bIns="0" rtlCol="0"/>
          <a:lstStyle/>
          <a:p>
            <a:endParaRPr sz="1634"/>
          </a:p>
        </p:txBody>
      </p:sp>
      <p:sp>
        <p:nvSpPr>
          <p:cNvPr id="88" name="object 88"/>
          <p:cNvSpPr txBox="1"/>
          <p:nvPr/>
        </p:nvSpPr>
        <p:spPr>
          <a:xfrm>
            <a:off x="8061076" y="4674967"/>
            <a:ext cx="813163" cy="251479"/>
          </a:xfrm>
          <a:prstGeom prst="rect">
            <a:avLst/>
          </a:prstGeom>
        </p:spPr>
        <p:txBody>
          <a:bodyPr vert="horz" wrap="square" lIns="0" tIns="0" rIns="0" bIns="0" rtlCol="0">
            <a:spAutoFit/>
          </a:bodyPr>
          <a:lstStyle/>
          <a:p>
            <a:pPr marL="83567" marR="4611" indent="-72617"/>
            <a:r>
              <a:rPr sz="817" b="1" spc="-5" dirty="0">
                <a:latin typeface="Arial"/>
                <a:cs typeface="Arial"/>
              </a:rPr>
              <a:t>Agriculture</a:t>
            </a:r>
            <a:r>
              <a:rPr sz="817" b="1" spc="-59" dirty="0">
                <a:latin typeface="Arial"/>
                <a:cs typeface="Arial"/>
              </a:rPr>
              <a:t> </a:t>
            </a:r>
            <a:r>
              <a:rPr sz="817" b="1" dirty="0">
                <a:latin typeface="Arial"/>
                <a:cs typeface="Arial"/>
              </a:rPr>
              <a:t>with  </a:t>
            </a:r>
            <a:r>
              <a:rPr sz="817" b="1" spc="-5" dirty="0">
                <a:latin typeface="Arial"/>
                <a:cs typeface="Arial"/>
              </a:rPr>
              <a:t>natural</a:t>
            </a:r>
            <a:r>
              <a:rPr sz="817" b="1" spc="-59" dirty="0">
                <a:latin typeface="Arial"/>
                <a:cs typeface="Arial"/>
              </a:rPr>
              <a:t> </a:t>
            </a:r>
            <a:r>
              <a:rPr sz="817" b="1" spc="-9" dirty="0">
                <a:latin typeface="Arial"/>
                <a:cs typeface="Arial"/>
              </a:rPr>
              <a:t>areas</a:t>
            </a:r>
            <a:endParaRPr sz="817">
              <a:latin typeface="Arial"/>
              <a:cs typeface="Arial"/>
            </a:endParaRPr>
          </a:p>
        </p:txBody>
      </p:sp>
    </p:spTree>
    <p:extLst>
      <p:ext uri="{BB962C8B-B14F-4D97-AF65-F5344CB8AC3E}">
        <p14:creationId xmlns:p14="http://schemas.microsoft.com/office/powerpoint/2010/main" val="2318076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399031" y="1968187"/>
            <a:ext cx="3398340" cy="2874136"/>
          </a:xfrm>
          <a:prstGeom prst="rect">
            <a:avLst/>
          </a:prstGeom>
          <a:blipFill>
            <a:blip r:embed="rId2" cstate="print"/>
            <a:stretch>
              <a:fillRect/>
            </a:stretch>
          </a:blipFill>
        </p:spPr>
        <p:txBody>
          <a:bodyPr wrap="square" lIns="0" tIns="0" rIns="0" bIns="0" rtlCol="0"/>
          <a:lstStyle/>
          <a:p>
            <a:endParaRPr sz="1634"/>
          </a:p>
        </p:txBody>
      </p:sp>
      <p:sp>
        <p:nvSpPr>
          <p:cNvPr id="3" name="object 3"/>
          <p:cNvSpPr/>
          <p:nvPr/>
        </p:nvSpPr>
        <p:spPr>
          <a:xfrm>
            <a:off x="2150062" y="1968187"/>
            <a:ext cx="3398340" cy="2874136"/>
          </a:xfrm>
          <a:prstGeom prst="rect">
            <a:avLst/>
          </a:prstGeom>
          <a:blipFill>
            <a:blip r:embed="rId3" cstate="print"/>
            <a:stretch>
              <a:fillRect/>
            </a:stretch>
          </a:blipFill>
        </p:spPr>
        <p:txBody>
          <a:bodyPr wrap="square" lIns="0" tIns="0" rIns="0" bIns="0" rtlCol="0"/>
          <a:lstStyle/>
          <a:p>
            <a:endParaRPr sz="1634"/>
          </a:p>
        </p:txBody>
      </p:sp>
      <p:sp>
        <p:nvSpPr>
          <p:cNvPr id="4" name="object 4"/>
          <p:cNvSpPr txBox="1"/>
          <p:nvPr/>
        </p:nvSpPr>
        <p:spPr>
          <a:xfrm>
            <a:off x="7120551" y="1604426"/>
            <a:ext cx="2922430" cy="167610"/>
          </a:xfrm>
          <a:prstGeom prst="rect">
            <a:avLst/>
          </a:prstGeom>
        </p:spPr>
        <p:txBody>
          <a:bodyPr vert="horz" wrap="square" lIns="0" tIns="0" rIns="0" bIns="0" rtlCol="0">
            <a:spAutoFit/>
          </a:bodyPr>
          <a:lstStyle/>
          <a:p>
            <a:pPr marL="11527"/>
            <a:r>
              <a:rPr sz="1089" b="1" i="1" dirty="0">
                <a:latin typeface="Arial"/>
                <a:cs typeface="Arial"/>
              </a:rPr>
              <a:t>High-resolution </a:t>
            </a:r>
            <a:r>
              <a:rPr sz="1089" b="1" i="1" spc="-5" dirty="0">
                <a:latin typeface="Arial"/>
                <a:cs typeface="Arial"/>
              </a:rPr>
              <a:t>layer </a:t>
            </a:r>
            <a:r>
              <a:rPr sz="1089" b="1" i="1" dirty="0">
                <a:latin typeface="Arial"/>
                <a:cs typeface="Arial"/>
              </a:rPr>
              <a:t>for built-up </a:t>
            </a:r>
            <a:r>
              <a:rPr sz="1089" b="1" i="1" spc="-5" dirty="0">
                <a:latin typeface="Arial"/>
                <a:cs typeface="Arial"/>
              </a:rPr>
              <a:t>areas</a:t>
            </a:r>
            <a:r>
              <a:rPr sz="1089" b="1" i="1" spc="-36" dirty="0">
                <a:latin typeface="Arial"/>
                <a:cs typeface="Arial"/>
              </a:rPr>
              <a:t> </a:t>
            </a:r>
            <a:r>
              <a:rPr sz="1089" b="1" i="1" spc="-9" dirty="0">
                <a:latin typeface="Arial"/>
                <a:cs typeface="Arial"/>
              </a:rPr>
              <a:t>2000</a:t>
            </a:r>
            <a:endParaRPr sz="1089">
              <a:latin typeface="Arial"/>
              <a:cs typeface="Arial"/>
            </a:endParaRPr>
          </a:p>
        </p:txBody>
      </p:sp>
      <p:sp>
        <p:nvSpPr>
          <p:cNvPr id="5" name="object 5"/>
          <p:cNvSpPr txBox="1"/>
          <p:nvPr/>
        </p:nvSpPr>
        <p:spPr>
          <a:xfrm>
            <a:off x="2673108" y="1604426"/>
            <a:ext cx="2489627" cy="167610"/>
          </a:xfrm>
          <a:prstGeom prst="rect">
            <a:avLst/>
          </a:prstGeom>
        </p:spPr>
        <p:txBody>
          <a:bodyPr vert="horz" wrap="square" lIns="0" tIns="0" rIns="0" bIns="0" rtlCol="0">
            <a:spAutoFit/>
          </a:bodyPr>
          <a:lstStyle/>
          <a:p>
            <a:pPr marL="11527"/>
            <a:r>
              <a:rPr sz="1089" b="1" i="1" spc="-5" dirty="0">
                <a:latin typeface="Arial"/>
                <a:cs typeface="Arial"/>
              </a:rPr>
              <a:t>CORINE Land Cover 2000 (100m</a:t>
            </a:r>
            <a:r>
              <a:rPr sz="1089" b="1" i="1" spc="-41" dirty="0">
                <a:latin typeface="Arial"/>
                <a:cs typeface="Arial"/>
              </a:rPr>
              <a:t> </a:t>
            </a:r>
            <a:r>
              <a:rPr sz="1089" b="1" i="1" spc="-5" dirty="0">
                <a:latin typeface="Arial"/>
                <a:cs typeface="Arial"/>
              </a:rPr>
              <a:t>grid)</a:t>
            </a:r>
            <a:endParaRPr sz="1089">
              <a:latin typeface="Arial"/>
              <a:cs typeface="Arial"/>
            </a:endParaRPr>
          </a:p>
        </p:txBody>
      </p:sp>
      <p:sp>
        <p:nvSpPr>
          <p:cNvPr id="6" name="object 6"/>
          <p:cNvSpPr txBox="1"/>
          <p:nvPr/>
        </p:nvSpPr>
        <p:spPr>
          <a:xfrm>
            <a:off x="6394881" y="1964038"/>
            <a:ext cx="3407101" cy="517326"/>
          </a:xfrm>
          <a:prstGeom prst="rect">
            <a:avLst/>
          </a:prstGeom>
          <a:ln w="9525">
            <a:solidFill>
              <a:srgbClr val="0099CC"/>
            </a:solidFill>
          </a:ln>
        </p:spPr>
        <p:txBody>
          <a:bodyPr vert="horz" wrap="square" lIns="0" tIns="576" rIns="0" bIns="0" rtlCol="0">
            <a:spAutoFit/>
          </a:bodyPr>
          <a:lstStyle/>
          <a:p>
            <a:pPr>
              <a:spcBef>
                <a:spcPts val="5"/>
              </a:spcBef>
            </a:pPr>
            <a:endParaRPr sz="1906">
              <a:latin typeface="Times New Roman"/>
              <a:cs typeface="Times New Roman"/>
            </a:endParaRPr>
          </a:p>
          <a:p>
            <a:pPr marR="517541" algn="r">
              <a:spcBef>
                <a:spcPts val="5"/>
              </a:spcBef>
            </a:pPr>
            <a:r>
              <a:rPr sz="1452" b="1" i="1" dirty="0">
                <a:latin typeface="Trebuchet MS"/>
                <a:cs typeface="Trebuchet MS"/>
              </a:rPr>
              <a:t>Prague</a:t>
            </a:r>
            <a:endParaRPr sz="1452">
              <a:latin typeface="Trebuchet MS"/>
              <a:cs typeface="Trebuchet MS"/>
            </a:endParaRPr>
          </a:p>
        </p:txBody>
      </p:sp>
      <p:sp>
        <p:nvSpPr>
          <p:cNvPr id="7" name="object 7"/>
          <p:cNvSpPr txBox="1"/>
          <p:nvPr/>
        </p:nvSpPr>
        <p:spPr>
          <a:xfrm>
            <a:off x="2145918" y="1964039"/>
            <a:ext cx="3407101" cy="575157"/>
          </a:xfrm>
          <a:prstGeom prst="rect">
            <a:avLst/>
          </a:prstGeom>
          <a:ln w="9525">
            <a:solidFill>
              <a:srgbClr val="0099CC"/>
            </a:solidFill>
          </a:ln>
        </p:spPr>
        <p:txBody>
          <a:bodyPr vert="horz" wrap="square" lIns="0" tIns="0" rIns="0" bIns="0" rtlCol="0">
            <a:spAutoFit/>
          </a:bodyPr>
          <a:lstStyle/>
          <a:p>
            <a:pPr>
              <a:lnSpc>
                <a:spcPct val="100000"/>
              </a:lnSpc>
            </a:pPr>
            <a:endParaRPr sz="1452">
              <a:latin typeface="Times New Roman"/>
              <a:cs typeface="Times New Roman"/>
            </a:endParaRPr>
          </a:p>
          <a:p>
            <a:pPr marR="500827" algn="r">
              <a:spcBef>
                <a:spcPts val="1026"/>
              </a:spcBef>
            </a:pPr>
            <a:r>
              <a:rPr sz="1452" b="1" i="1" dirty="0">
                <a:latin typeface="Trebuchet MS"/>
                <a:cs typeface="Trebuchet MS"/>
              </a:rPr>
              <a:t>Prague</a:t>
            </a:r>
            <a:endParaRPr sz="1452">
              <a:latin typeface="Trebuchet MS"/>
              <a:cs typeface="Trebuchet MS"/>
            </a:endParaRPr>
          </a:p>
        </p:txBody>
      </p:sp>
      <p:graphicFrame>
        <p:nvGraphicFramePr>
          <p:cNvPr id="8" name="object 8"/>
          <p:cNvGraphicFramePr>
            <a:graphicFrameLocks noGrp="1"/>
          </p:cNvGraphicFramePr>
          <p:nvPr/>
        </p:nvGraphicFramePr>
        <p:xfrm>
          <a:off x="2167126" y="5283311"/>
          <a:ext cx="1632088" cy="750500"/>
        </p:xfrm>
        <a:graphic>
          <a:graphicData uri="http://schemas.openxmlformats.org/drawingml/2006/table">
            <a:tbl>
              <a:tblPr firstRow="1" bandRow="1">
                <a:tableStyleId>{2D5ABB26-0587-4C30-8999-92F81FD0307C}</a:tableStyleId>
              </a:tblPr>
              <a:tblGrid>
                <a:gridCol w="223374"/>
                <a:gridCol w="1408714"/>
              </a:tblGrid>
              <a:tr h="247580">
                <a:tc>
                  <a:txBody>
                    <a:bodyPr/>
                    <a:lstStyle/>
                    <a:p>
                      <a:endParaRPr sz="1500">
                        <a:latin typeface="Trebuchet MS"/>
                        <a:cs typeface="Trebuchet MS"/>
                      </a:endParaRPr>
                    </a:p>
                  </a:txBody>
                  <a:tcPr marL="0" marR="0" marT="0" marB="0">
                    <a:lnL w="12700">
                      <a:solidFill>
                        <a:srgbClr val="DDDDDD"/>
                      </a:solidFill>
                      <a:prstDash val="solid"/>
                    </a:lnL>
                    <a:lnR w="12700">
                      <a:solidFill>
                        <a:srgbClr val="DDDDDD"/>
                      </a:solidFill>
                      <a:prstDash val="solid"/>
                    </a:lnR>
                    <a:lnT w="12700">
                      <a:solidFill>
                        <a:srgbClr val="DDDDDD"/>
                      </a:solidFill>
                      <a:prstDash val="solid"/>
                    </a:lnT>
                    <a:lnB w="12700">
                      <a:solidFill>
                        <a:srgbClr val="DDDDDD"/>
                      </a:solidFill>
                      <a:prstDash val="solid"/>
                    </a:lnB>
                  </a:tcPr>
                </a:tc>
                <a:tc>
                  <a:txBody>
                    <a:bodyPr/>
                    <a:lstStyle/>
                    <a:p>
                      <a:pPr marL="85725">
                        <a:lnSpc>
                          <a:spcPct val="100000"/>
                        </a:lnSpc>
                        <a:spcBef>
                          <a:spcPts val="285"/>
                        </a:spcBef>
                      </a:pPr>
                      <a:r>
                        <a:rPr sz="1100" spc="-5" dirty="0">
                          <a:latin typeface="Arial"/>
                          <a:cs typeface="Arial"/>
                        </a:rPr>
                        <a:t>Artificial</a:t>
                      </a:r>
                      <a:r>
                        <a:rPr sz="1100" spc="-100" dirty="0">
                          <a:latin typeface="Arial"/>
                          <a:cs typeface="Arial"/>
                        </a:rPr>
                        <a:t> </a:t>
                      </a:r>
                      <a:r>
                        <a:rPr sz="1100" spc="-5" dirty="0">
                          <a:latin typeface="Arial"/>
                          <a:cs typeface="Arial"/>
                        </a:rPr>
                        <a:t>surfaces</a:t>
                      </a:r>
                      <a:endParaRPr sz="1100">
                        <a:latin typeface="Arial"/>
                        <a:cs typeface="Arial"/>
                      </a:endParaRPr>
                    </a:p>
                  </a:txBody>
                  <a:tcPr marL="0" marR="0" marT="0" marB="0">
                    <a:lnL w="12700">
                      <a:solidFill>
                        <a:srgbClr val="DDDDDD"/>
                      </a:solidFill>
                      <a:prstDash val="solid"/>
                    </a:lnL>
                    <a:lnR w="12700">
                      <a:solidFill>
                        <a:srgbClr val="DDDDDD"/>
                      </a:solidFill>
                      <a:prstDash val="solid"/>
                    </a:lnR>
                    <a:lnT w="12700">
                      <a:solidFill>
                        <a:srgbClr val="DDDDDD"/>
                      </a:solidFill>
                      <a:prstDash val="solid"/>
                    </a:lnT>
                    <a:lnB w="12700">
                      <a:solidFill>
                        <a:srgbClr val="DDDDDD"/>
                      </a:solidFill>
                      <a:prstDash val="solid"/>
                    </a:lnB>
                  </a:tcPr>
                </a:tc>
              </a:tr>
              <a:tr h="413554">
                <a:tc>
                  <a:txBody>
                    <a:bodyPr/>
                    <a:lstStyle/>
                    <a:p>
                      <a:endParaRPr sz="1100">
                        <a:latin typeface="Arial"/>
                        <a:cs typeface="Arial"/>
                      </a:endParaRPr>
                    </a:p>
                  </a:txBody>
                  <a:tcPr marL="0" marR="0" marT="0" marB="0">
                    <a:lnL w="12700">
                      <a:solidFill>
                        <a:srgbClr val="DDDDDD"/>
                      </a:solidFill>
                      <a:prstDash val="solid"/>
                    </a:lnL>
                    <a:lnR w="12700">
                      <a:solidFill>
                        <a:srgbClr val="DDDDDD"/>
                      </a:solidFill>
                      <a:prstDash val="solid"/>
                    </a:lnR>
                    <a:lnT w="12700">
                      <a:solidFill>
                        <a:srgbClr val="DDDDDD"/>
                      </a:solidFill>
                      <a:prstDash val="solid"/>
                    </a:lnT>
                    <a:lnB w="12700">
                      <a:solidFill>
                        <a:srgbClr val="DDDDDD"/>
                      </a:solidFill>
                      <a:prstDash val="solid"/>
                    </a:lnB>
                  </a:tcPr>
                </a:tc>
                <a:tc>
                  <a:txBody>
                    <a:bodyPr/>
                    <a:lstStyle/>
                    <a:p>
                      <a:pPr marL="85725" marR="603885">
                        <a:lnSpc>
                          <a:spcPct val="100000"/>
                        </a:lnSpc>
                        <a:spcBef>
                          <a:spcPts val="285"/>
                        </a:spcBef>
                      </a:pPr>
                      <a:r>
                        <a:rPr sz="1100" spc="-5" dirty="0">
                          <a:latin typeface="Arial"/>
                          <a:cs typeface="Arial"/>
                        </a:rPr>
                        <a:t>Non</a:t>
                      </a:r>
                      <a:r>
                        <a:rPr sz="1100" dirty="0">
                          <a:latin typeface="Arial"/>
                          <a:cs typeface="Arial"/>
                        </a:rPr>
                        <a:t>-</a:t>
                      </a:r>
                      <a:r>
                        <a:rPr sz="1100" spc="-5" dirty="0">
                          <a:latin typeface="Arial"/>
                          <a:cs typeface="Arial"/>
                        </a:rPr>
                        <a:t>a</a:t>
                      </a:r>
                      <a:r>
                        <a:rPr sz="1100" dirty="0">
                          <a:latin typeface="Arial"/>
                          <a:cs typeface="Arial"/>
                        </a:rPr>
                        <a:t>rt</a:t>
                      </a:r>
                      <a:r>
                        <a:rPr sz="1100" spc="-5" dirty="0">
                          <a:latin typeface="Arial"/>
                          <a:cs typeface="Arial"/>
                        </a:rPr>
                        <a:t>i</a:t>
                      </a:r>
                      <a:r>
                        <a:rPr sz="1100" dirty="0">
                          <a:latin typeface="Arial"/>
                          <a:cs typeface="Arial"/>
                        </a:rPr>
                        <a:t>f</a:t>
                      </a:r>
                      <a:r>
                        <a:rPr sz="1100" spc="-5" dirty="0">
                          <a:latin typeface="Arial"/>
                          <a:cs typeface="Arial"/>
                        </a:rPr>
                        <a:t>i</a:t>
                      </a:r>
                      <a:r>
                        <a:rPr sz="1100" dirty="0">
                          <a:latin typeface="Arial"/>
                          <a:cs typeface="Arial"/>
                        </a:rPr>
                        <a:t>c</a:t>
                      </a:r>
                      <a:r>
                        <a:rPr sz="1100" spc="-10" dirty="0">
                          <a:latin typeface="Arial"/>
                          <a:cs typeface="Arial"/>
                        </a:rPr>
                        <a:t>i</a:t>
                      </a:r>
                      <a:r>
                        <a:rPr sz="1100" spc="-5" dirty="0">
                          <a:latin typeface="Arial"/>
                          <a:cs typeface="Arial"/>
                        </a:rPr>
                        <a:t>al  surfaces</a:t>
                      </a:r>
                      <a:endParaRPr sz="1100">
                        <a:latin typeface="Arial"/>
                        <a:cs typeface="Arial"/>
                      </a:endParaRPr>
                    </a:p>
                  </a:txBody>
                  <a:tcPr marL="0" marR="0" marT="0" marB="0">
                    <a:lnL w="12700">
                      <a:solidFill>
                        <a:srgbClr val="DDDDDD"/>
                      </a:solidFill>
                      <a:prstDash val="solid"/>
                    </a:lnL>
                    <a:lnR w="12700">
                      <a:solidFill>
                        <a:srgbClr val="DDDDDD"/>
                      </a:solidFill>
                      <a:prstDash val="solid"/>
                    </a:lnR>
                    <a:lnT w="12700">
                      <a:solidFill>
                        <a:srgbClr val="DDDDDD"/>
                      </a:solidFill>
                      <a:prstDash val="solid"/>
                    </a:lnT>
                    <a:lnB w="12700">
                      <a:solidFill>
                        <a:srgbClr val="DDDDDD"/>
                      </a:solidFill>
                      <a:prstDash val="solid"/>
                    </a:lnB>
                  </a:tcPr>
                </a:tc>
              </a:tr>
            </a:tbl>
          </a:graphicData>
        </a:graphic>
      </p:graphicFrame>
      <p:sp>
        <p:nvSpPr>
          <p:cNvPr id="9" name="object 9"/>
          <p:cNvSpPr/>
          <p:nvPr/>
        </p:nvSpPr>
        <p:spPr>
          <a:xfrm>
            <a:off x="2236513" y="5352005"/>
            <a:ext cx="130821" cy="96819"/>
          </a:xfrm>
          <a:custGeom>
            <a:avLst/>
            <a:gdLst/>
            <a:ahLst/>
            <a:cxnLst/>
            <a:rect l="l" t="t" r="r" b="b"/>
            <a:pathLst>
              <a:path w="144144" h="106679">
                <a:moveTo>
                  <a:pt x="0" y="0"/>
                </a:moveTo>
                <a:lnTo>
                  <a:pt x="0" y="106679"/>
                </a:lnTo>
                <a:lnTo>
                  <a:pt x="144018" y="106679"/>
                </a:lnTo>
                <a:lnTo>
                  <a:pt x="144018" y="0"/>
                </a:lnTo>
                <a:lnTo>
                  <a:pt x="0" y="0"/>
                </a:lnTo>
                <a:close/>
              </a:path>
            </a:pathLst>
          </a:custGeom>
          <a:solidFill>
            <a:srgbClr val="CC0000"/>
          </a:solidFill>
        </p:spPr>
        <p:txBody>
          <a:bodyPr wrap="square" lIns="0" tIns="0" rIns="0" bIns="0" rtlCol="0"/>
          <a:lstStyle/>
          <a:p>
            <a:endParaRPr sz="1634"/>
          </a:p>
        </p:txBody>
      </p:sp>
      <p:sp>
        <p:nvSpPr>
          <p:cNvPr id="10" name="object 10"/>
          <p:cNvSpPr/>
          <p:nvPr/>
        </p:nvSpPr>
        <p:spPr>
          <a:xfrm>
            <a:off x="2236513" y="5352005"/>
            <a:ext cx="130821" cy="96819"/>
          </a:xfrm>
          <a:custGeom>
            <a:avLst/>
            <a:gdLst/>
            <a:ahLst/>
            <a:cxnLst/>
            <a:rect l="l" t="t" r="r" b="b"/>
            <a:pathLst>
              <a:path w="144144" h="106679">
                <a:moveTo>
                  <a:pt x="0" y="0"/>
                </a:moveTo>
                <a:lnTo>
                  <a:pt x="0" y="106679"/>
                </a:lnTo>
                <a:lnTo>
                  <a:pt x="144018" y="106679"/>
                </a:lnTo>
                <a:lnTo>
                  <a:pt x="144018" y="0"/>
                </a:lnTo>
                <a:lnTo>
                  <a:pt x="0" y="0"/>
                </a:lnTo>
                <a:close/>
              </a:path>
            </a:pathLst>
          </a:custGeom>
          <a:ln w="9525">
            <a:solidFill>
              <a:srgbClr val="000000"/>
            </a:solidFill>
          </a:ln>
        </p:spPr>
        <p:txBody>
          <a:bodyPr wrap="square" lIns="0" tIns="0" rIns="0" bIns="0" rtlCol="0"/>
          <a:lstStyle/>
          <a:p>
            <a:endParaRPr sz="1634"/>
          </a:p>
        </p:txBody>
      </p:sp>
      <p:sp>
        <p:nvSpPr>
          <p:cNvPr id="11" name="object 11"/>
          <p:cNvSpPr/>
          <p:nvPr/>
        </p:nvSpPr>
        <p:spPr>
          <a:xfrm>
            <a:off x="2236513" y="5551176"/>
            <a:ext cx="130821" cy="96243"/>
          </a:xfrm>
          <a:custGeom>
            <a:avLst/>
            <a:gdLst/>
            <a:ahLst/>
            <a:cxnLst/>
            <a:rect l="l" t="t" r="r" b="b"/>
            <a:pathLst>
              <a:path w="144144" h="106045">
                <a:moveTo>
                  <a:pt x="0" y="0"/>
                </a:moveTo>
                <a:lnTo>
                  <a:pt x="0" y="105917"/>
                </a:lnTo>
                <a:lnTo>
                  <a:pt x="144018" y="105917"/>
                </a:lnTo>
                <a:lnTo>
                  <a:pt x="144018" y="0"/>
                </a:lnTo>
                <a:lnTo>
                  <a:pt x="0" y="0"/>
                </a:lnTo>
                <a:close/>
              </a:path>
            </a:pathLst>
          </a:custGeom>
          <a:solidFill>
            <a:srgbClr val="FFFFFF"/>
          </a:solidFill>
        </p:spPr>
        <p:txBody>
          <a:bodyPr wrap="square" lIns="0" tIns="0" rIns="0" bIns="0" rtlCol="0"/>
          <a:lstStyle/>
          <a:p>
            <a:endParaRPr sz="1634"/>
          </a:p>
        </p:txBody>
      </p:sp>
      <p:sp>
        <p:nvSpPr>
          <p:cNvPr id="12" name="object 12"/>
          <p:cNvSpPr/>
          <p:nvPr/>
        </p:nvSpPr>
        <p:spPr>
          <a:xfrm>
            <a:off x="2236513" y="5551176"/>
            <a:ext cx="130821" cy="96243"/>
          </a:xfrm>
          <a:custGeom>
            <a:avLst/>
            <a:gdLst/>
            <a:ahLst/>
            <a:cxnLst/>
            <a:rect l="l" t="t" r="r" b="b"/>
            <a:pathLst>
              <a:path w="144144" h="106045">
                <a:moveTo>
                  <a:pt x="0" y="0"/>
                </a:moveTo>
                <a:lnTo>
                  <a:pt x="0" y="105917"/>
                </a:lnTo>
                <a:lnTo>
                  <a:pt x="144018" y="105917"/>
                </a:lnTo>
                <a:lnTo>
                  <a:pt x="144018" y="0"/>
                </a:lnTo>
                <a:lnTo>
                  <a:pt x="0" y="0"/>
                </a:lnTo>
                <a:close/>
              </a:path>
            </a:pathLst>
          </a:custGeom>
          <a:ln w="9524">
            <a:solidFill>
              <a:srgbClr val="000000"/>
            </a:solidFill>
          </a:ln>
        </p:spPr>
        <p:txBody>
          <a:bodyPr wrap="square" lIns="0" tIns="0" rIns="0" bIns="0" rtlCol="0"/>
          <a:lstStyle/>
          <a:p>
            <a:endParaRPr sz="1634"/>
          </a:p>
        </p:txBody>
      </p:sp>
      <p:sp>
        <p:nvSpPr>
          <p:cNvPr id="13" name="object 13"/>
          <p:cNvSpPr txBox="1"/>
          <p:nvPr/>
        </p:nvSpPr>
        <p:spPr>
          <a:xfrm>
            <a:off x="7215306" y="4928309"/>
            <a:ext cx="2634279" cy="139718"/>
          </a:xfrm>
          <a:prstGeom prst="rect">
            <a:avLst/>
          </a:prstGeom>
        </p:spPr>
        <p:txBody>
          <a:bodyPr vert="horz" wrap="square" lIns="0" tIns="0" rIns="0" bIns="0" rtlCol="0">
            <a:spAutoFit/>
          </a:bodyPr>
          <a:lstStyle/>
          <a:p>
            <a:pPr marL="11527"/>
            <a:r>
              <a:rPr sz="908" b="1" spc="-5" dirty="0">
                <a:latin typeface="Arial"/>
                <a:cs typeface="Arial"/>
              </a:rPr>
              <a:t>Source: GSE SAGE; Producer: GeoVille </a:t>
            </a:r>
            <a:r>
              <a:rPr sz="908" b="1" dirty="0">
                <a:latin typeface="Arial"/>
                <a:cs typeface="Arial"/>
              </a:rPr>
              <a:t>/</a:t>
            </a:r>
            <a:r>
              <a:rPr sz="908" b="1" spc="-86" dirty="0">
                <a:latin typeface="Arial"/>
                <a:cs typeface="Arial"/>
              </a:rPr>
              <a:t> </a:t>
            </a:r>
            <a:r>
              <a:rPr sz="908" b="1" spc="-5" dirty="0">
                <a:latin typeface="Arial"/>
                <a:cs typeface="Arial"/>
              </a:rPr>
              <a:t>GISAT</a:t>
            </a:r>
            <a:endParaRPr sz="908">
              <a:latin typeface="Arial"/>
              <a:cs typeface="Arial"/>
            </a:endParaRPr>
          </a:p>
        </p:txBody>
      </p:sp>
      <p:sp>
        <p:nvSpPr>
          <p:cNvPr id="14" name="object 14"/>
          <p:cNvSpPr txBox="1"/>
          <p:nvPr/>
        </p:nvSpPr>
        <p:spPr>
          <a:xfrm>
            <a:off x="4557618" y="4924159"/>
            <a:ext cx="719802" cy="139718"/>
          </a:xfrm>
          <a:prstGeom prst="rect">
            <a:avLst/>
          </a:prstGeom>
        </p:spPr>
        <p:txBody>
          <a:bodyPr vert="horz" wrap="square" lIns="0" tIns="0" rIns="0" bIns="0" rtlCol="0">
            <a:spAutoFit/>
          </a:bodyPr>
          <a:lstStyle/>
          <a:p>
            <a:pPr marL="11527"/>
            <a:r>
              <a:rPr sz="908" b="1" spc="-5" dirty="0">
                <a:latin typeface="Arial"/>
                <a:cs typeface="Arial"/>
              </a:rPr>
              <a:t>Source:</a:t>
            </a:r>
            <a:r>
              <a:rPr sz="908" b="1" spc="-77" dirty="0">
                <a:latin typeface="Arial"/>
                <a:cs typeface="Arial"/>
              </a:rPr>
              <a:t> </a:t>
            </a:r>
            <a:r>
              <a:rPr sz="908" b="1" spc="-5" dirty="0">
                <a:latin typeface="Arial"/>
                <a:cs typeface="Arial"/>
              </a:rPr>
              <a:t>EEA</a:t>
            </a:r>
            <a:endParaRPr sz="908">
              <a:latin typeface="Arial"/>
              <a:cs typeface="Arial"/>
            </a:endParaRPr>
          </a:p>
        </p:txBody>
      </p:sp>
    </p:spTree>
    <p:extLst>
      <p:ext uri="{BB962C8B-B14F-4D97-AF65-F5344CB8AC3E}">
        <p14:creationId xmlns:p14="http://schemas.microsoft.com/office/powerpoint/2010/main" val="6876723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14747" y="1362380"/>
            <a:ext cx="4369526" cy="251479"/>
          </a:xfrm>
          <a:prstGeom prst="rect">
            <a:avLst/>
          </a:prstGeom>
        </p:spPr>
        <p:txBody>
          <a:bodyPr vert="horz" wrap="square" lIns="0" tIns="0" rIns="0" bIns="0" rtlCol="0">
            <a:spAutoFit/>
          </a:bodyPr>
          <a:lstStyle/>
          <a:p>
            <a:pPr marL="11527"/>
            <a:r>
              <a:rPr sz="1634" b="1" dirty="0">
                <a:latin typeface="Arial"/>
                <a:cs typeface="Arial"/>
              </a:rPr>
              <a:t>High-resolution </a:t>
            </a:r>
            <a:r>
              <a:rPr sz="1634" b="1" spc="-5" dirty="0">
                <a:latin typeface="Arial"/>
                <a:cs typeface="Arial"/>
              </a:rPr>
              <a:t>layer </a:t>
            </a:r>
            <a:r>
              <a:rPr sz="1634" b="1" dirty="0">
                <a:latin typeface="Arial"/>
                <a:cs typeface="Arial"/>
              </a:rPr>
              <a:t>for built-up </a:t>
            </a:r>
            <a:r>
              <a:rPr sz="1634" b="1" spc="-5" dirty="0">
                <a:latin typeface="Arial"/>
                <a:cs typeface="Arial"/>
              </a:rPr>
              <a:t>areas</a:t>
            </a:r>
            <a:r>
              <a:rPr sz="1634" b="1" spc="-50" dirty="0">
                <a:latin typeface="Arial"/>
                <a:cs typeface="Arial"/>
              </a:rPr>
              <a:t> </a:t>
            </a:r>
            <a:r>
              <a:rPr sz="1634" b="1" spc="-5" dirty="0">
                <a:latin typeface="Arial"/>
                <a:cs typeface="Arial"/>
              </a:rPr>
              <a:t>2006</a:t>
            </a:r>
            <a:endParaRPr sz="1634">
              <a:latin typeface="Arial"/>
              <a:cs typeface="Arial"/>
            </a:endParaRPr>
          </a:p>
        </p:txBody>
      </p:sp>
      <p:graphicFrame>
        <p:nvGraphicFramePr>
          <p:cNvPr id="3" name="object 3"/>
          <p:cNvGraphicFramePr>
            <a:graphicFrameLocks noGrp="1"/>
          </p:cNvGraphicFramePr>
          <p:nvPr/>
        </p:nvGraphicFramePr>
        <p:xfrm>
          <a:off x="2425079" y="4114570"/>
          <a:ext cx="1632088" cy="751883"/>
        </p:xfrm>
        <a:graphic>
          <a:graphicData uri="http://schemas.openxmlformats.org/drawingml/2006/table">
            <a:tbl>
              <a:tblPr firstRow="1" bandRow="1">
                <a:tableStyleId>{2D5ABB26-0587-4C30-8999-92F81FD0307C}</a:tableStyleId>
              </a:tblPr>
              <a:tblGrid>
                <a:gridCol w="223375"/>
                <a:gridCol w="1408713"/>
              </a:tblGrid>
              <a:tr h="248963">
                <a:tc>
                  <a:txBody>
                    <a:bodyPr/>
                    <a:lstStyle/>
                    <a:p>
                      <a:endParaRPr sz="1600">
                        <a:latin typeface="Arial"/>
                        <a:cs typeface="Arial"/>
                      </a:endParaRPr>
                    </a:p>
                  </a:txBody>
                  <a:tcPr marL="0" marR="0" marT="0" marB="0">
                    <a:lnL w="12700">
                      <a:solidFill>
                        <a:srgbClr val="DDDDDD"/>
                      </a:solidFill>
                      <a:prstDash val="solid"/>
                    </a:lnL>
                    <a:lnR w="12700">
                      <a:solidFill>
                        <a:srgbClr val="DDDDDD"/>
                      </a:solidFill>
                      <a:prstDash val="solid"/>
                    </a:lnR>
                    <a:lnT w="12700">
                      <a:solidFill>
                        <a:srgbClr val="DDDDDD"/>
                      </a:solidFill>
                      <a:prstDash val="solid"/>
                    </a:lnT>
                    <a:lnB w="12700">
                      <a:solidFill>
                        <a:srgbClr val="DDDDDD"/>
                      </a:solidFill>
                      <a:prstDash val="solid"/>
                    </a:lnB>
                  </a:tcPr>
                </a:tc>
                <a:tc>
                  <a:txBody>
                    <a:bodyPr/>
                    <a:lstStyle/>
                    <a:p>
                      <a:pPr marL="85725">
                        <a:lnSpc>
                          <a:spcPct val="100000"/>
                        </a:lnSpc>
                        <a:spcBef>
                          <a:spcPts val="285"/>
                        </a:spcBef>
                      </a:pPr>
                      <a:r>
                        <a:rPr sz="1100" spc="-5" dirty="0">
                          <a:latin typeface="Arial"/>
                          <a:cs typeface="Arial"/>
                        </a:rPr>
                        <a:t>Artificial</a:t>
                      </a:r>
                      <a:r>
                        <a:rPr sz="1100" spc="-100" dirty="0">
                          <a:latin typeface="Arial"/>
                          <a:cs typeface="Arial"/>
                        </a:rPr>
                        <a:t> </a:t>
                      </a:r>
                      <a:r>
                        <a:rPr sz="1100" spc="-5" dirty="0">
                          <a:latin typeface="Arial"/>
                          <a:cs typeface="Arial"/>
                        </a:rPr>
                        <a:t>surfaces</a:t>
                      </a:r>
                      <a:endParaRPr sz="1100">
                        <a:latin typeface="Arial"/>
                        <a:cs typeface="Arial"/>
                      </a:endParaRPr>
                    </a:p>
                  </a:txBody>
                  <a:tcPr marL="0" marR="0" marT="0" marB="0">
                    <a:lnL w="12700">
                      <a:solidFill>
                        <a:srgbClr val="DDDDDD"/>
                      </a:solidFill>
                      <a:prstDash val="solid"/>
                    </a:lnL>
                    <a:lnR w="12700">
                      <a:solidFill>
                        <a:srgbClr val="DDDDDD"/>
                      </a:solidFill>
                      <a:prstDash val="solid"/>
                    </a:lnR>
                    <a:lnT w="12700">
                      <a:solidFill>
                        <a:srgbClr val="DDDDDD"/>
                      </a:solidFill>
                      <a:prstDash val="solid"/>
                    </a:lnT>
                    <a:lnB w="12700">
                      <a:solidFill>
                        <a:srgbClr val="DDDDDD"/>
                      </a:solidFill>
                      <a:prstDash val="solid"/>
                    </a:lnB>
                  </a:tcPr>
                </a:tc>
              </a:tr>
              <a:tr h="413554">
                <a:tc>
                  <a:txBody>
                    <a:bodyPr/>
                    <a:lstStyle/>
                    <a:p>
                      <a:endParaRPr sz="1100">
                        <a:latin typeface="Arial"/>
                        <a:cs typeface="Arial"/>
                      </a:endParaRPr>
                    </a:p>
                  </a:txBody>
                  <a:tcPr marL="0" marR="0" marT="0" marB="0">
                    <a:lnL w="12700">
                      <a:solidFill>
                        <a:srgbClr val="DDDDDD"/>
                      </a:solidFill>
                      <a:prstDash val="solid"/>
                    </a:lnL>
                    <a:lnR w="12700">
                      <a:solidFill>
                        <a:srgbClr val="DDDDDD"/>
                      </a:solidFill>
                      <a:prstDash val="solid"/>
                    </a:lnR>
                    <a:lnT w="12700">
                      <a:solidFill>
                        <a:srgbClr val="DDDDDD"/>
                      </a:solidFill>
                      <a:prstDash val="solid"/>
                    </a:lnT>
                    <a:lnB w="12700">
                      <a:solidFill>
                        <a:srgbClr val="DDDDDD"/>
                      </a:solidFill>
                      <a:prstDash val="solid"/>
                    </a:lnB>
                  </a:tcPr>
                </a:tc>
                <a:tc>
                  <a:txBody>
                    <a:bodyPr/>
                    <a:lstStyle/>
                    <a:p>
                      <a:pPr marL="85725" marR="603885">
                        <a:lnSpc>
                          <a:spcPct val="100000"/>
                        </a:lnSpc>
                        <a:spcBef>
                          <a:spcPts val="285"/>
                        </a:spcBef>
                      </a:pPr>
                      <a:r>
                        <a:rPr sz="1100" spc="-5" dirty="0">
                          <a:latin typeface="Arial"/>
                          <a:cs typeface="Arial"/>
                        </a:rPr>
                        <a:t>Non</a:t>
                      </a:r>
                      <a:r>
                        <a:rPr sz="1100" dirty="0">
                          <a:latin typeface="Arial"/>
                          <a:cs typeface="Arial"/>
                        </a:rPr>
                        <a:t>-</a:t>
                      </a:r>
                      <a:r>
                        <a:rPr sz="1100" spc="-5" dirty="0">
                          <a:latin typeface="Arial"/>
                          <a:cs typeface="Arial"/>
                        </a:rPr>
                        <a:t>a</a:t>
                      </a:r>
                      <a:r>
                        <a:rPr sz="1100" dirty="0">
                          <a:latin typeface="Arial"/>
                          <a:cs typeface="Arial"/>
                        </a:rPr>
                        <a:t>rt</a:t>
                      </a:r>
                      <a:r>
                        <a:rPr sz="1100" spc="-5" dirty="0">
                          <a:latin typeface="Arial"/>
                          <a:cs typeface="Arial"/>
                        </a:rPr>
                        <a:t>i</a:t>
                      </a:r>
                      <a:r>
                        <a:rPr sz="1100" dirty="0">
                          <a:latin typeface="Arial"/>
                          <a:cs typeface="Arial"/>
                        </a:rPr>
                        <a:t>f</a:t>
                      </a:r>
                      <a:r>
                        <a:rPr sz="1100" spc="-5" dirty="0">
                          <a:latin typeface="Arial"/>
                          <a:cs typeface="Arial"/>
                        </a:rPr>
                        <a:t>i</a:t>
                      </a:r>
                      <a:r>
                        <a:rPr sz="1100" dirty="0">
                          <a:latin typeface="Arial"/>
                          <a:cs typeface="Arial"/>
                        </a:rPr>
                        <a:t>c</a:t>
                      </a:r>
                      <a:r>
                        <a:rPr sz="1100" spc="-10" dirty="0">
                          <a:latin typeface="Arial"/>
                          <a:cs typeface="Arial"/>
                        </a:rPr>
                        <a:t>i</a:t>
                      </a:r>
                      <a:r>
                        <a:rPr sz="1100" spc="-5" dirty="0">
                          <a:latin typeface="Arial"/>
                          <a:cs typeface="Arial"/>
                        </a:rPr>
                        <a:t>al  surfaces</a:t>
                      </a:r>
                      <a:endParaRPr sz="1100">
                        <a:latin typeface="Arial"/>
                        <a:cs typeface="Arial"/>
                      </a:endParaRPr>
                    </a:p>
                  </a:txBody>
                  <a:tcPr marL="0" marR="0" marT="0" marB="0">
                    <a:lnL w="12700">
                      <a:solidFill>
                        <a:srgbClr val="DDDDDD"/>
                      </a:solidFill>
                      <a:prstDash val="solid"/>
                    </a:lnL>
                    <a:lnR w="12700">
                      <a:solidFill>
                        <a:srgbClr val="DDDDDD"/>
                      </a:solidFill>
                      <a:prstDash val="solid"/>
                    </a:lnR>
                    <a:lnT w="12700">
                      <a:solidFill>
                        <a:srgbClr val="DDDDDD"/>
                      </a:solidFill>
                      <a:prstDash val="solid"/>
                    </a:lnT>
                    <a:lnB w="12700">
                      <a:solidFill>
                        <a:srgbClr val="DDDDDD"/>
                      </a:solidFill>
                      <a:prstDash val="solid"/>
                    </a:lnB>
                  </a:tcPr>
                </a:tc>
              </a:tr>
            </a:tbl>
          </a:graphicData>
        </a:graphic>
      </p:graphicFrame>
      <p:sp>
        <p:nvSpPr>
          <p:cNvPr id="4" name="object 4"/>
          <p:cNvSpPr/>
          <p:nvPr/>
        </p:nvSpPr>
        <p:spPr>
          <a:xfrm>
            <a:off x="2430842" y="4189489"/>
            <a:ext cx="131397" cy="96819"/>
          </a:xfrm>
          <a:custGeom>
            <a:avLst/>
            <a:gdLst/>
            <a:ahLst/>
            <a:cxnLst/>
            <a:rect l="l" t="t" r="r" b="b"/>
            <a:pathLst>
              <a:path w="144780" h="106679">
                <a:moveTo>
                  <a:pt x="0" y="0"/>
                </a:moveTo>
                <a:lnTo>
                  <a:pt x="0" y="106679"/>
                </a:lnTo>
                <a:lnTo>
                  <a:pt x="144780" y="106679"/>
                </a:lnTo>
                <a:lnTo>
                  <a:pt x="144780" y="0"/>
                </a:lnTo>
                <a:lnTo>
                  <a:pt x="0" y="0"/>
                </a:lnTo>
                <a:close/>
              </a:path>
            </a:pathLst>
          </a:custGeom>
          <a:solidFill>
            <a:srgbClr val="FFFF00"/>
          </a:solidFill>
        </p:spPr>
        <p:txBody>
          <a:bodyPr wrap="square" lIns="0" tIns="0" rIns="0" bIns="0" rtlCol="0"/>
          <a:lstStyle/>
          <a:p>
            <a:endParaRPr sz="1634"/>
          </a:p>
        </p:txBody>
      </p:sp>
      <p:sp>
        <p:nvSpPr>
          <p:cNvPr id="5" name="object 5"/>
          <p:cNvSpPr/>
          <p:nvPr/>
        </p:nvSpPr>
        <p:spPr>
          <a:xfrm>
            <a:off x="2430842" y="4189489"/>
            <a:ext cx="131397" cy="96819"/>
          </a:xfrm>
          <a:custGeom>
            <a:avLst/>
            <a:gdLst/>
            <a:ahLst/>
            <a:cxnLst/>
            <a:rect l="l" t="t" r="r" b="b"/>
            <a:pathLst>
              <a:path w="144780" h="106679">
                <a:moveTo>
                  <a:pt x="0" y="0"/>
                </a:moveTo>
                <a:lnTo>
                  <a:pt x="0" y="106679"/>
                </a:lnTo>
                <a:lnTo>
                  <a:pt x="144780" y="106679"/>
                </a:lnTo>
                <a:lnTo>
                  <a:pt x="144780" y="0"/>
                </a:lnTo>
                <a:lnTo>
                  <a:pt x="0" y="0"/>
                </a:lnTo>
                <a:close/>
              </a:path>
            </a:pathLst>
          </a:custGeom>
          <a:ln w="9524">
            <a:solidFill>
              <a:srgbClr val="000000"/>
            </a:solidFill>
          </a:ln>
        </p:spPr>
        <p:txBody>
          <a:bodyPr wrap="square" lIns="0" tIns="0" rIns="0" bIns="0" rtlCol="0"/>
          <a:lstStyle/>
          <a:p>
            <a:endParaRPr sz="1634"/>
          </a:p>
        </p:txBody>
      </p:sp>
      <p:sp>
        <p:nvSpPr>
          <p:cNvPr id="6" name="object 6"/>
          <p:cNvSpPr/>
          <p:nvPr/>
        </p:nvSpPr>
        <p:spPr>
          <a:xfrm>
            <a:off x="2430842" y="4466114"/>
            <a:ext cx="131397" cy="96819"/>
          </a:xfrm>
          <a:custGeom>
            <a:avLst/>
            <a:gdLst/>
            <a:ahLst/>
            <a:cxnLst/>
            <a:rect l="l" t="t" r="r" b="b"/>
            <a:pathLst>
              <a:path w="144780" h="106679">
                <a:moveTo>
                  <a:pt x="0" y="0"/>
                </a:moveTo>
                <a:lnTo>
                  <a:pt x="0" y="106679"/>
                </a:lnTo>
                <a:lnTo>
                  <a:pt x="144780" y="106679"/>
                </a:lnTo>
                <a:lnTo>
                  <a:pt x="144780" y="0"/>
                </a:lnTo>
                <a:lnTo>
                  <a:pt x="0" y="0"/>
                </a:lnTo>
                <a:close/>
              </a:path>
            </a:pathLst>
          </a:custGeom>
          <a:solidFill>
            <a:srgbClr val="000000"/>
          </a:solidFill>
        </p:spPr>
        <p:txBody>
          <a:bodyPr wrap="square" lIns="0" tIns="0" rIns="0" bIns="0" rtlCol="0"/>
          <a:lstStyle/>
          <a:p>
            <a:endParaRPr sz="1634"/>
          </a:p>
        </p:txBody>
      </p:sp>
      <p:sp>
        <p:nvSpPr>
          <p:cNvPr id="7" name="object 7"/>
          <p:cNvSpPr/>
          <p:nvPr/>
        </p:nvSpPr>
        <p:spPr>
          <a:xfrm>
            <a:off x="2430842" y="4466114"/>
            <a:ext cx="131397" cy="96819"/>
          </a:xfrm>
          <a:custGeom>
            <a:avLst/>
            <a:gdLst/>
            <a:ahLst/>
            <a:cxnLst/>
            <a:rect l="l" t="t" r="r" b="b"/>
            <a:pathLst>
              <a:path w="144780" h="106679">
                <a:moveTo>
                  <a:pt x="0" y="0"/>
                </a:moveTo>
                <a:lnTo>
                  <a:pt x="0" y="106679"/>
                </a:lnTo>
                <a:lnTo>
                  <a:pt x="144780" y="106679"/>
                </a:lnTo>
                <a:lnTo>
                  <a:pt x="144780" y="0"/>
                </a:lnTo>
                <a:lnTo>
                  <a:pt x="0" y="0"/>
                </a:lnTo>
                <a:close/>
              </a:path>
            </a:pathLst>
          </a:custGeom>
          <a:ln w="9524">
            <a:solidFill>
              <a:srgbClr val="000000"/>
            </a:solidFill>
          </a:ln>
        </p:spPr>
        <p:txBody>
          <a:bodyPr wrap="square" lIns="0" tIns="0" rIns="0" bIns="0" rtlCol="0"/>
          <a:lstStyle/>
          <a:p>
            <a:endParaRPr sz="1634"/>
          </a:p>
        </p:txBody>
      </p:sp>
      <p:sp>
        <p:nvSpPr>
          <p:cNvPr id="8" name="object 8"/>
          <p:cNvSpPr txBox="1"/>
          <p:nvPr/>
        </p:nvSpPr>
        <p:spPr>
          <a:xfrm>
            <a:off x="9349470" y="5818349"/>
            <a:ext cx="719802" cy="139718"/>
          </a:xfrm>
          <a:prstGeom prst="rect">
            <a:avLst/>
          </a:prstGeom>
        </p:spPr>
        <p:txBody>
          <a:bodyPr vert="horz" wrap="square" lIns="0" tIns="0" rIns="0" bIns="0" rtlCol="0">
            <a:spAutoFit/>
          </a:bodyPr>
          <a:lstStyle/>
          <a:p>
            <a:pPr marL="11527"/>
            <a:r>
              <a:rPr sz="908" b="1" spc="-5" dirty="0">
                <a:latin typeface="Arial"/>
                <a:cs typeface="Arial"/>
              </a:rPr>
              <a:t>Source:</a:t>
            </a:r>
            <a:r>
              <a:rPr sz="908" b="1" spc="-77" dirty="0">
                <a:latin typeface="Arial"/>
                <a:cs typeface="Arial"/>
              </a:rPr>
              <a:t> </a:t>
            </a:r>
            <a:r>
              <a:rPr sz="908" b="1" spc="-5" dirty="0">
                <a:latin typeface="Arial"/>
                <a:cs typeface="Arial"/>
              </a:rPr>
              <a:t>EEA</a:t>
            </a:r>
            <a:endParaRPr sz="908">
              <a:latin typeface="Arial"/>
              <a:cs typeface="Arial"/>
            </a:endParaRPr>
          </a:p>
        </p:txBody>
      </p:sp>
      <p:sp>
        <p:nvSpPr>
          <p:cNvPr id="9" name="object 9"/>
          <p:cNvSpPr/>
          <p:nvPr/>
        </p:nvSpPr>
        <p:spPr>
          <a:xfrm>
            <a:off x="2430842" y="1985478"/>
            <a:ext cx="2904565" cy="2024204"/>
          </a:xfrm>
          <a:prstGeom prst="rect">
            <a:avLst/>
          </a:prstGeom>
          <a:blipFill>
            <a:blip r:embed="rId2" cstate="print"/>
            <a:stretch>
              <a:fillRect/>
            </a:stretch>
          </a:blipFill>
        </p:spPr>
        <p:txBody>
          <a:bodyPr wrap="square" lIns="0" tIns="0" rIns="0" bIns="0" rtlCol="0"/>
          <a:lstStyle/>
          <a:p>
            <a:endParaRPr sz="1634"/>
          </a:p>
        </p:txBody>
      </p:sp>
      <p:sp>
        <p:nvSpPr>
          <p:cNvPr id="10" name="object 10"/>
          <p:cNvSpPr/>
          <p:nvPr/>
        </p:nvSpPr>
        <p:spPr>
          <a:xfrm>
            <a:off x="6096127" y="1976486"/>
            <a:ext cx="3665283" cy="2576072"/>
          </a:xfrm>
          <a:prstGeom prst="rect">
            <a:avLst/>
          </a:prstGeom>
          <a:blipFill>
            <a:blip r:embed="rId3" cstate="print"/>
            <a:stretch>
              <a:fillRect/>
            </a:stretch>
          </a:blipFill>
        </p:spPr>
        <p:txBody>
          <a:bodyPr wrap="square" lIns="0" tIns="0" rIns="0" bIns="0" rtlCol="0"/>
          <a:lstStyle/>
          <a:p>
            <a:endParaRPr sz="1634"/>
          </a:p>
        </p:txBody>
      </p:sp>
    </p:spTree>
    <p:extLst>
      <p:ext uri="{BB962C8B-B14F-4D97-AF65-F5344CB8AC3E}">
        <p14:creationId xmlns:p14="http://schemas.microsoft.com/office/powerpoint/2010/main" val="23073359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90317" y="1492392"/>
            <a:ext cx="4815008" cy="1780775"/>
          </a:xfrm>
          <a:custGeom>
            <a:avLst/>
            <a:gdLst/>
            <a:ahLst/>
            <a:cxnLst/>
            <a:rect l="l" t="t" r="r" b="b"/>
            <a:pathLst>
              <a:path w="5305425" h="1962150">
                <a:moveTo>
                  <a:pt x="0" y="0"/>
                </a:moveTo>
                <a:lnTo>
                  <a:pt x="0" y="1962150"/>
                </a:lnTo>
                <a:lnTo>
                  <a:pt x="5305044" y="1962150"/>
                </a:lnTo>
                <a:lnTo>
                  <a:pt x="5305044" y="0"/>
                </a:lnTo>
                <a:lnTo>
                  <a:pt x="0" y="0"/>
                </a:lnTo>
                <a:close/>
              </a:path>
            </a:pathLst>
          </a:custGeom>
          <a:solidFill>
            <a:srgbClr val="99CC00"/>
          </a:solidFill>
        </p:spPr>
        <p:txBody>
          <a:bodyPr wrap="square" lIns="0" tIns="0" rIns="0" bIns="0" rtlCol="0"/>
          <a:lstStyle/>
          <a:p>
            <a:endParaRPr sz="1634"/>
          </a:p>
        </p:txBody>
      </p:sp>
      <p:sp>
        <p:nvSpPr>
          <p:cNvPr id="3" name="object 3"/>
          <p:cNvSpPr/>
          <p:nvPr/>
        </p:nvSpPr>
        <p:spPr>
          <a:xfrm>
            <a:off x="1989625" y="1492392"/>
            <a:ext cx="4815584" cy="1780775"/>
          </a:xfrm>
          <a:custGeom>
            <a:avLst/>
            <a:gdLst/>
            <a:ahLst/>
            <a:cxnLst/>
            <a:rect l="l" t="t" r="r" b="b"/>
            <a:pathLst>
              <a:path w="5306060" h="1962150">
                <a:moveTo>
                  <a:pt x="0" y="0"/>
                </a:moveTo>
                <a:lnTo>
                  <a:pt x="0" y="1962150"/>
                </a:lnTo>
                <a:lnTo>
                  <a:pt x="5305806" y="1962150"/>
                </a:lnTo>
                <a:lnTo>
                  <a:pt x="5305806" y="0"/>
                </a:lnTo>
                <a:lnTo>
                  <a:pt x="0" y="0"/>
                </a:lnTo>
                <a:close/>
              </a:path>
            </a:pathLst>
          </a:custGeom>
          <a:ln w="9525">
            <a:solidFill>
              <a:srgbClr val="000000"/>
            </a:solidFill>
          </a:ln>
        </p:spPr>
        <p:txBody>
          <a:bodyPr wrap="square" lIns="0" tIns="0" rIns="0" bIns="0" rtlCol="0"/>
          <a:lstStyle/>
          <a:p>
            <a:endParaRPr sz="1634"/>
          </a:p>
        </p:txBody>
      </p:sp>
      <p:sp>
        <p:nvSpPr>
          <p:cNvPr id="4" name="object 4"/>
          <p:cNvSpPr txBox="1"/>
          <p:nvPr/>
        </p:nvSpPr>
        <p:spPr>
          <a:xfrm>
            <a:off x="2018896" y="1195712"/>
            <a:ext cx="633933" cy="251479"/>
          </a:xfrm>
          <a:prstGeom prst="rect">
            <a:avLst/>
          </a:prstGeom>
        </p:spPr>
        <p:txBody>
          <a:bodyPr vert="horz" wrap="square" lIns="0" tIns="0" rIns="0" bIns="0" rtlCol="0">
            <a:spAutoFit/>
          </a:bodyPr>
          <a:lstStyle/>
          <a:p>
            <a:pPr marL="11527"/>
            <a:r>
              <a:rPr sz="1634" b="1" spc="-5" dirty="0">
                <a:latin typeface="Arial"/>
                <a:cs typeface="Arial"/>
              </a:rPr>
              <a:t>GMES</a:t>
            </a:r>
            <a:endParaRPr sz="1634">
              <a:latin typeface="Arial"/>
              <a:cs typeface="Arial"/>
            </a:endParaRPr>
          </a:p>
        </p:txBody>
      </p:sp>
      <p:sp>
        <p:nvSpPr>
          <p:cNvPr id="5" name="object 5"/>
          <p:cNvSpPr txBox="1"/>
          <p:nvPr/>
        </p:nvSpPr>
        <p:spPr>
          <a:xfrm>
            <a:off x="4547706" y="2189720"/>
            <a:ext cx="2206662" cy="446917"/>
          </a:xfrm>
          <a:prstGeom prst="rect">
            <a:avLst/>
          </a:prstGeom>
        </p:spPr>
        <p:txBody>
          <a:bodyPr vert="horz" wrap="square" lIns="0" tIns="0" rIns="0" bIns="0" rtlCol="0">
            <a:spAutoFit/>
          </a:bodyPr>
          <a:lstStyle/>
          <a:p>
            <a:pPr indent="237446"/>
            <a:r>
              <a:rPr sz="1452" spc="-5" dirty="0">
                <a:latin typeface="Arial"/>
                <a:cs typeface="Arial"/>
              </a:rPr>
              <a:t>High resolution maps  (built-up areas and</a:t>
            </a:r>
            <a:r>
              <a:rPr sz="1452" spc="-41" dirty="0">
                <a:latin typeface="Arial"/>
                <a:cs typeface="Arial"/>
              </a:rPr>
              <a:t> </a:t>
            </a:r>
            <a:r>
              <a:rPr sz="1452" spc="-5" dirty="0">
                <a:latin typeface="Arial"/>
                <a:cs typeface="Arial"/>
              </a:rPr>
              <a:t>forests)</a:t>
            </a:r>
            <a:endParaRPr sz="1452">
              <a:latin typeface="Arial"/>
              <a:cs typeface="Arial"/>
            </a:endParaRPr>
          </a:p>
        </p:txBody>
      </p:sp>
      <p:sp>
        <p:nvSpPr>
          <p:cNvPr id="6" name="object 6"/>
          <p:cNvSpPr txBox="1"/>
          <p:nvPr/>
        </p:nvSpPr>
        <p:spPr>
          <a:xfrm>
            <a:off x="2067766" y="2240202"/>
            <a:ext cx="1961734" cy="218008"/>
          </a:xfrm>
          <a:prstGeom prst="rect">
            <a:avLst/>
          </a:prstGeom>
        </p:spPr>
        <p:txBody>
          <a:bodyPr vert="horz" wrap="square" lIns="0" tIns="0" rIns="0" bIns="0" rtlCol="0">
            <a:spAutoFit/>
          </a:bodyPr>
          <a:lstStyle/>
          <a:p>
            <a:pPr>
              <a:lnSpc>
                <a:spcPts val="1729"/>
              </a:lnSpc>
            </a:pPr>
            <a:r>
              <a:rPr sz="1452" spc="-5" dirty="0">
                <a:latin typeface="Arial"/>
                <a:cs typeface="Arial"/>
              </a:rPr>
              <a:t>CLC2006 (MMU=25</a:t>
            </a:r>
            <a:r>
              <a:rPr sz="1452" spc="-64" dirty="0">
                <a:latin typeface="Arial"/>
                <a:cs typeface="Arial"/>
              </a:rPr>
              <a:t> </a:t>
            </a:r>
            <a:r>
              <a:rPr sz="1452" spc="-5" dirty="0">
                <a:latin typeface="Arial"/>
                <a:cs typeface="Arial"/>
              </a:rPr>
              <a:t>ha)</a:t>
            </a:r>
            <a:endParaRPr sz="1452">
              <a:latin typeface="Arial"/>
              <a:cs typeface="Arial"/>
            </a:endParaRPr>
          </a:p>
        </p:txBody>
      </p:sp>
      <p:sp>
        <p:nvSpPr>
          <p:cNvPr id="7" name="object 7"/>
          <p:cNvSpPr txBox="1"/>
          <p:nvPr/>
        </p:nvSpPr>
        <p:spPr>
          <a:xfrm>
            <a:off x="2077442" y="2688336"/>
            <a:ext cx="2057400" cy="446917"/>
          </a:xfrm>
          <a:prstGeom prst="rect">
            <a:avLst/>
          </a:prstGeom>
        </p:spPr>
        <p:txBody>
          <a:bodyPr vert="horz" wrap="square" lIns="0" tIns="0" rIns="0" bIns="0" rtlCol="0">
            <a:spAutoFit/>
          </a:bodyPr>
          <a:lstStyle/>
          <a:p>
            <a:pPr marL="538288" indent="-538865"/>
            <a:r>
              <a:rPr sz="1452" spc="-5" dirty="0">
                <a:latin typeface="Arial"/>
                <a:cs typeface="Arial"/>
              </a:rPr>
              <a:t>CLC-changes</a:t>
            </a:r>
            <a:r>
              <a:rPr sz="1452" spc="-68" dirty="0">
                <a:latin typeface="Arial"/>
                <a:cs typeface="Arial"/>
              </a:rPr>
              <a:t> </a:t>
            </a:r>
            <a:r>
              <a:rPr sz="1452" spc="-5" dirty="0">
                <a:latin typeface="Arial"/>
                <a:cs typeface="Arial"/>
              </a:rPr>
              <a:t>2000-2006  (MMU=5ha)</a:t>
            </a:r>
            <a:endParaRPr sz="1452">
              <a:latin typeface="Arial"/>
              <a:cs typeface="Arial"/>
            </a:endParaRPr>
          </a:p>
        </p:txBody>
      </p:sp>
      <p:sp>
        <p:nvSpPr>
          <p:cNvPr id="8" name="object 8"/>
          <p:cNvSpPr txBox="1"/>
          <p:nvPr/>
        </p:nvSpPr>
        <p:spPr>
          <a:xfrm>
            <a:off x="3981327" y="1577455"/>
            <a:ext cx="559013" cy="287559"/>
          </a:xfrm>
          <a:prstGeom prst="rect">
            <a:avLst/>
          </a:prstGeom>
          <a:solidFill>
            <a:srgbClr val="FDD7A9"/>
          </a:solidFill>
        </p:spPr>
        <p:txBody>
          <a:bodyPr vert="horz" wrap="square" lIns="0" tIns="35731" rIns="0" bIns="0" rtlCol="0">
            <a:spAutoFit/>
          </a:bodyPr>
          <a:lstStyle/>
          <a:p>
            <a:pPr marL="83567">
              <a:spcBef>
                <a:spcPts val="281"/>
              </a:spcBef>
            </a:pPr>
            <a:r>
              <a:rPr sz="1634" spc="-5" dirty="0">
                <a:latin typeface="Arial"/>
                <a:cs typeface="Arial"/>
              </a:rPr>
              <a:t>FTS</a:t>
            </a:r>
            <a:endParaRPr sz="1634">
              <a:latin typeface="Arial"/>
              <a:cs typeface="Arial"/>
            </a:endParaRPr>
          </a:p>
        </p:txBody>
      </p:sp>
      <p:sp>
        <p:nvSpPr>
          <p:cNvPr id="9" name="object 9"/>
          <p:cNvSpPr/>
          <p:nvPr/>
        </p:nvSpPr>
        <p:spPr>
          <a:xfrm>
            <a:off x="7098881" y="1492392"/>
            <a:ext cx="2869987" cy="1746197"/>
          </a:xfrm>
          <a:custGeom>
            <a:avLst/>
            <a:gdLst/>
            <a:ahLst/>
            <a:cxnLst/>
            <a:rect l="l" t="t" r="r" b="b"/>
            <a:pathLst>
              <a:path w="3162300" h="1924050">
                <a:moveTo>
                  <a:pt x="0" y="0"/>
                </a:moveTo>
                <a:lnTo>
                  <a:pt x="0" y="1924050"/>
                </a:lnTo>
                <a:lnTo>
                  <a:pt x="3162300" y="1924050"/>
                </a:lnTo>
                <a:lnTo>
                  <a:pt x="3162300" y="0"/>
                </a:lnTo>
                <a:lnTo>
                  <a:pt x="0" y="0"/>
                </a:lnTo>
                <a:close/>
              </a:path>
            </a:pathLst>
          </a:custGeom>
          <a:solidFill>
            <a:srgbClr val="99CC00"/>
          </a:solidFill>
        </p:spPr>
        <p:txBody>
          <a:bodyPr wrap="square" lIns="0" tIns="0" rIns="0" bIns="0" rtlCol="0"/>
          <a:lstStyle/>
          <a:p>
            <a:endParaRPr sz="1634"/>
          </a:p>
        </p:txBody>
      </p:sp>
      <p:sp>
        <p:nvSpPr>
          <p:cNvPr id="10" name="object 10"/>
          <p:cNvSpPr/>
          <p:nvPr/>
        </p:nvSpPr>
        <p:spPr>
          <a:xfrm>
            <a:off x="7098881" y="1492392"/>
            <a:ext cx="2869987" cy="1746197"/>
          </a:xfrm>
          <a:custGeom>
            <a:avLst/>
            <a:gdLst/>
            <a:ahLst/>
            <a:cxnLst/>
            <a:rect l="l" t="t" r="r" b="b"/>
            <a:pathLst>
              <a:path w="3162300" h="1924050">
                <a:moveTo>
                  <a:pt x="0" y="0"/>
                </a:moveTo>
                <a:lnTo>
                  <a:pt x="0" y="1924050"/>
                </a:lnTo>
                <a:lnTo>
                  <a:pt x="3162300" y="1924050"/>
                </a:lnTo>
                <a:lnTo>
                  <a:pt x="3162300" y="0"/>
                </a:lnTo>
                <a:lnTo>
                  <a:pt x="0" y="0"/>
                </a:lnTo>
                <a:close/>
              </a:path>
            </a:pathLst>
          </a:custGeom>
          <a:ln w="9525">
            <a:solidFill>
              <a:srgbClr val="000000"/>
            </a:solidFill>
          </a:ln>
        </p:spPr>
        <p:txBody>
          <a:bodyPr wrap="square" lIns="0" tIns="0" rIns="0" bIns="0" rtlCol="0"/>
          <a:lstStyle/>
          <a:p>
            <a:endParaRPr sz="1634"/>
          </a:p>
        </p:txBody>
      </p:sp>
      <p:sp>
        <p:nvSpPr>
          <p:cNvPr id="11" name="object 11"/>
          <p:cNvSpPr txBox="1"/>
          <p:nvPr/>
        </p:nvSpPr>
        <p:spPr>
          <a:xfrm>
            <a:off x="7274780" y="2181420"/>
            <a:ext cx="2640618" cy="893834"/>
          </a:xfrm>
          <a:prstGeom prst="rect">
            <a:avLst/>
          </a:prstGeom>
        </p:spPr>
        <p:txBody>
          <a:bodyPr vert="horz" wrap="square" lIns="0" tIns="0" rIns="0" bIns="0" rtlCol="0">
            <a:spAutoFit/>
          </a:bodyPr>
          <a:lstStyle/>
          <a:p>
            <a:pPr marL="11527" marR="4611"/>
            <a:r>
              <a:rPr sz="1452" spc="-5" dirty="0">
                <a:latin typeface="Arial"/>
                <a:cs typeface="Arial"/>
              </a:rPr>
              <a:t>LC map with approximately 20  classes </a:t>
            </a:r>
            <a:r>
              <a:rPr sz="1452" dirty="0">
                <a:latin typeface="Arial"/>
                <a:cs typeface="Arial"/>
              </a:rPr>
              <a:t>with 1 ha (or less)</a:t>
            </a:r>
            <a:r>
              <a:rPr sz="1452" spc="-45" dirty="0">
                <a:latin typeface="Arial"/>
                <a:cs typeface="Arial"/>
              </a:rPr>
              <a:t> </a:t>
            </a:r>
            <a:r>
              <a:rPr sz="1452" dirty="0">
                <a:latin typeface="Arial"/>
                <a:cs typeface="Arial"/>
              </a:rPr>
              <a:t>MMU  </a:t>
            </a:r>
            <a:r>
              <a:rPr sz="1452" spc="-5" dirty="0">
                <a:latin typeface="Arial"/>
                <a:cs typeface="Arial"/>
              </a:rPr>
              <a:t>(updating periodicity </a:t>
            </a:r>
            <a:r>
              <a:rPr sz="1452" dirty="0">
                <a:latin typeface="Arial"/>
                <a:cs typeface="Arial"/>
              </a:rPr>
              <a:t>– 3 </a:t>
            </a:r>
            <a:r>
              <a:rPr sz="1452" spc="-5" dirty="0">
                <a:latin typeface="Arial"/>
                <a:cs typeface="Arial"/>
              </a:rPr>
              <a:t>to </a:t>
            </a:r>
            <a:r>
              <a:rPr sz="1452" dirty="0">
                <a:latin typeface="Arial"/>
                <a:cs typeface="Arial"/>
              </a:rPr>
              <a:t>5  years)</a:t>
            </a:r>
            <a:endParaRPr sz="1452">
              <a:latin typeface="Arial"/>
              <a:cs typeface="Arial"/>
            </a:endParaRPr>
          </a:p>
        </p:txBody>
      </p:sp>
      <p:sp>
        <p:nvSpPr>
          <p:cNvPr id="12" name="object 12"/>
          <p:cNvSpPr txBox="1"/>
          <p:nvPr/>
        </p:nvSpPr>
        <p:spPr>
          <a:xfrm>
            <a:off x="7991009" y="1584371"/>
            <a:ext cx="605118" cy="287559"/>
          </a:xfrm>
          <a:prstGeom prst="rect">
            <a:avLst/>
          </a:prstGeom>
          <a:solidFill>
            <a:srgbClr val="FDD7A9"/>
          </a:solidFill>
        </p:spPr>
        <p:txBody>
          <a:bodyPr vert="horz" wrap="square" lIns="0" tIns="35731" rIns="0" bIns="0" rtlCol="0">
            <a:spAutoFit/>
          </a:bodyPr>
          <a:lstStyle/>
          <a:p>
            <a:pPr marL="82415">
              <a:spcBef>
                <a:spcPts val="281"/>
              </a:spcBef>
            </a:pPr>
            <a:r>
              <a:rPr sz="1634" spc="-5" dirty="0">
                <a:latin typeface="Arial"/>
                <a:cs typeface="Arial"/>
              </a:rPr>
              <a:t>R&amp;D</a:t>
            </a:r>
            <a:endParaRPr sz="1634">
              <a:latin typeface="Arial"/>
              <a:cs typeface="Arial"/>
            </a:endParaRPr>
          </a:p>
        </p:txBody>
      </p:sp>
      <p:sp>
        <p:nvSpPr>
          <p:cNvPr id="13" name="object 13"/>
          <p:cNvSpPr txBox="1"/>
          <p:nvPr/>
        </p:nvSpPr>
        <p:spPr>
          <a:xfrm>
            <a:off x="2018896" y="3533898"/>
            <a:ext cx="8155257" cy="2475678"/>
          </a:xfrm>
          <a:prstGeom prst="rect">
            <a:avLst/>
          </a:prstGeom>
        </p:spPr>
        <p:txBody>
          <a:bodyPr vert="horz" wrap="square" lIns="0" tIns="0" rIns="0" bIns="0" rtlCol="0">
            <a:spAutoFit/>
          </a:bodyPr>
          <a:lstStyle/>
          <a:p>
            <a:pPr marL="11527"/>
            <a:r>
              <a:rPr sz="1634" b="1" dirty="0">
                <a:solidFill>
                  <a:srgbClr val="A50021"/>
                </a:solidFill>
                <a:latin typeface="Arial"/>
                <a:cs typeface="Arial"/>
              </a:rPr>
              <a:t>The goal: </a:t>
            </a:r>
            <a:r>
              <a:rPr sz="1634" b="1" spc="-5" dirty="0">
                <a:solidFill>
                  <a:srgbClr val="A50021"/>
                </a:solidFill>
                <a:latin typeface="Arial"/>
                <a:cs typeface="Arial"/>
              </a:rPr>
              <a:t>a </a:t>
            </a:r>
            <a:r>
              <a:rPr sz="1634" b="1" dirty="0">
                <a:solidFill>
                  <a:srgbClr val="A50021"/>
                </a:solidFill>
                <a:latin typeface="Arial"/>
                <a:cs typeface="Arial"/>
              </a:rPr>
              <a:t>GMES </a:t>
            </a:r>
            <a:r>
              <a:rPr sz="1634" b="1" i="1" spc="-5" dirty="0">
                <a:solidFill>
                  <a:srgbClr val="A50021"/>
                </a:solidFill>
                <a:latin typeface="Arial"/>
                <a:cs typeface="Arial"/>
              </a:rPr>
              <a:t>LAND </a:t>
            </a:r>
            <a:r>
              <a:rPr sz="1634" b="1" i="1" dirty="0">
                <a:solidFill>
                  <a:srgbClr val="A50021"/>
                </a:solidFill>
                <a:latin typeface="Arial"/>
                <a:cs typeface="Arial"/>
              </a:rPr>
              <a:t>MONITORING </a:t>
            </a:r>
            <a:r>
              <a:rPr sz="1634" b="1" dirty="0">
                <a:solidFill>
                  <a:srgbClr val="A50021"/>
                </a:solidFill>
                <a:latin typeface="Arial"/>
                <a:cs typeface="Arial"/>
              </a:rPr>
              <a:t>PILOT SERVICE by</a:t>
            </a:r>
            <a:r>
              <a:rPr sz="1634" b="1" spc="-68" dirty="0">
                <a:solidFill>
                  <a:srgbClr val="A50021"/>
                </a:solidFill>
                <a:latin typeface="Arial"/>
                <a:cs typeface="Arial"/>
              </a:rPr>
              <a:t> </a:t>
            </a:r>
            <a:r>
              <a:rPr sz="1634" b="1" spc="-5" dirty="0">
                <a:solidFill>
                  <a:srgbClr val="A50021"/>
                </a:solidFill>
                <a:latin typeface="Arial"/>
                <a:cs typeface="Arial"/>
              </a:rPr>
              <a:t>2008</a:t>
            </a:r>
            <a:endParaRPr sz="1634">
              <a:latin typeface="Arial"/>
              <a:cs typeface="Arial"/>
            </a:endParaRPr>
          </a:p>
          <a:p>
            <a:pPr marL="11527" marR="887542">
              <a:spcBef>
                <a:spcPts val="499"/>
              </a:spcBef>
            </a:pPr>
            <a:r>
              <a:rPr sz="1634" i="1" dirty="0">
                <a:latin typeface="Arial"/>
                <a:cs typeface="Arial"/>
              </a:rPr>
              <a:t>If </a:t>
            </a:r>
            <a:r>
              <a:rPr sz="1634" i="1" spc="-5" dirty="0">
                <a:latin typeface="Arial"/>
                <a:cs typeface="Arial"/>
              </a:rPr>
              <a:t>LC-20 classes </a:t>
            </a:r>
            <a:r>
              <a:rPr sz="1634" i="1" dirty="0">
                <a:latin typeface="Arial"/>
                <a:cs typeface="Arial"/>
              </a:rPr>
              <a:t>satisfies </a:t>
            </a:r>
            <a:r>
              <a:rPr sz="1634" i="1" spc="-5" dirty="0">
                <a:latin typeface="Arial"/>
                <a:cs typeface="Arial"/>
              </a:rPr>
              <a:t>user requirements then </a:t>
            </a:r>
            <a:r>
              <a:rPr sz="1634" i="1" dirty="0">
                <a:latin typeface="Arial"/>
                <a:cs typeface="Arial"/>
              </a:rPr>
              <a:t>it </a:t>
            </a:r>
            <a:r>
              <a:rPr sz="1634" i="1" spc="-5" dirty="0">
                <a:latin typeface="Arial"/>
                <a:cs typeface="Arial"/>
              </a:rPr>
              <a:t>will replace the </a:t>
            </a:r>
            <a:r>
              <a:rPr sz="1634" i="1" dirty="0">
                <a:latin typeface="Arial"/>
                <a:cs typeface="Arial"/>
              </a:rPr>
              <a:t>current </a:t>
            </a:r>
            <a:r>
              <a:rPr sz="1634" i="1" spc="-5" dirty="0">
                <a:latin typeface="Arial"/>
                <a:cs typeface="Arial"/>
              </a:rPr>
              <a:t>CLC  databases in</a:t>
            </a:r>
            <a:r>
              <a:rPr sz="1634" i="1" spc="-32" dirty="0">
                <a:latin typeface="Arial"/>
                <a:cs typeface="Arial"/>
              </a:rPr>
              <a:t> </a:t>
            </a:r>
            <a:r>
              <a:rPr sz="1634" i="1" spc="-5" dirty="0">
                <a:latin typeface="Arial"/>
                <a:cs typeface="Arial"/>
              </a:rPr>
              <a:t>2010</a:t>
            </a:r>
            <a:endParaRPr sz="1634">
              <a:latin typeface="Arial"/>
              <a:cs typeface="Arial"/>
            </a:endParaRPr>
          </a:p>
          <a:p>
            <a:pPr marL="11527">
              <a:spcBef>
                <a:spcPts val="694"/>
              </a:spcBef>
            </a:pPr>
            <a:r>
              <a:rPr sz="1634" i="1" dirty="0">
                <a:latin typeface="Arial"/>
                <a:cs typeface="Arial"/>
              </a:rPr>
              <a:t>Otherwise, </a:t>
            </a:r>
            <a:r>
              <a:rPr sz="1634" i="1" spc="-5" dirty="0">
                <a:latin typeface="Arial"/>
                <a:cs typeface="Arial"/>
              </a:rPr>
              <a:t>CLC will be produced in 2010</a:t>
            </a:r>
            <a:endParaRPr sz="1634">
              <a:latin typeface="Arial"/>
              <a:cs typeface="Arial"/>
            </a:endParaRPr>
          </a:p>
          <a:p>
            <a:pPr marL="3567458">
              <a:spcBef>
                <a:spcPts val="604"/>
              </a:spcBef>
            </a:pPr>
            <a:r>
              <a:rPr sz="1634" spc="-5" dirty="0">
                <a:latin typeface="Arial"/>
                <a:cs typeface="Arial"/>
              </a:rPr>
              <a:t>Issues to be addressed in the development</a:t>
            </a:r>
            <a:r>
              <a:rPr sz="1634" spc="-50" dirty="0">
                <a:latin typeface="Arial"/>
                <a:cs typeface="Arial"/>
              </a:rPr>
              <a:t> </a:t>
            </a:r>
            <a:r>
              <a:rPr sz="1634" spc="-9" dirty="0">
                <a:latin typeface="Arial"/>
                <a:cs typeface="Arial"/>
              </a:rPr>
              <a:t>phase</a:t>
            </a:r>
            <a:endParaRPr sz="1634">
              <a:latin typeface="Arial"/>
              <a:cs typeface="Arial"/>
            </a:endParaRPr>
          </a:p>
          <a:p>
            <a:pPr marL="112384" indent="-100857">
              <a:lnSpc>
                <a:spcPts val="1520"/>
              </a:lnSpc>
              <a:spcBef>
                <a:spcPts val="172"/>
              </a:spcBef>
              <a:buChar char="•"/>
              <a:tabLst>
                <a:tab pos="112960" algn="l"/>
              </a:tabLst>
            </a:pPr>
            <a:r>
              <a:rPr sz="1271" spc="-9" dirty="0">
                <a:latin typeface="Arial"/>
                <a:cs typeface="Arial"/>
              </a:rPr>
              <a:t>automatic </a:t>
            </a:r>
            <a:r>
              <a:rPr sz="1271" spc="-5" dirty="0">
                <a:latin typeface="Arial"/>
                <a:cs typeface="Arial"/>
              </a:rPr>
              <a:t>and </a:t>
            </a:r>
            <a:r>
              <a:rPr sz="1271" spc="-9" dirty="0">
                <a:latin typeface="Arial"/>
                <a:cs typeface="Arial"/>
              </a:rPr>
              <a:t>robust </a:t>
            </a:r>
            <a:r>
              <a:rPr sz="1271" spc="-5" dirty="0">
                <a:latin typeface="Arial"/>
                <a:cs typeface="Arial"/>
              </a:rPr>
              <a:t>land cover </a:t>
            </a:r>
            <a:r>
              <a:rPr sz="1271" spc="-9" dirty="0">
                <a:latin typeface="Arial"/>
                <a:cs typeface="Arial"/>
              </a:rPr>
              <a:t>classification techniques </a:t>
            </a:r>
            <a:r>
              <a:rPr sz="1271" spc="-5" dirty="0">
                <a:latin typeface="Arial"/>
                <a:cs typeface="Arial"/>
              </a:rPr>
              <a:t>at </a:t>
            </a:r>
            <a:r>
              <a:rPr sz="1271" spc="-9" dirty="0">
                <a:latin typeface="Arial"/>
                <a:cs typeface="Arial"/>
              </a:rPr>
              <a:t>pan-European</a:t>
            </a:r>
            <a:r>
              <a:rPr sz="1271" spc="145" dirty="0">
                <a:latin typeface="Arial"/>
                <a:cs typeface="Arial"/>
              </a:rPr>
              <a:t> </a:t>
            </a:r>
            <a:r>
              <a:rPr sz="1271" spc="-9" dirty="0">
                <a:latin typeface="Arial"/>
                <a:cs typeface="Arial"/>
              </a:rPr>
              <a:t>scale</a:t>
            </a:r>
            <a:endParaRPr sz="1271">
              <a:latin typeface="Arial"/>
              <a:cs typeface="Arial"/>
            </a:endParaRPr>
          </a:p>
          <a:p>
            <a:pPr marL="112384" indent="-100857">
              <a:lnSpc>
                <a:spcPts val="1520"/>
              </a:lnSpc>
              <a:buChar char="•"/>
              <a:tabLst>
                <a:tab pos="112960" algn="l"/>
              </a:tabLst>
            </a:pPr>
            <a:r>
              <a:rPr sz="1271" spc="-5" dirty="0">
                <a:latin typeface="Arial"/>
                <a:cs typeface="Arial"/>
              </a:rPr>
              <a:t>use of </a:t>
            </a:r>
            <a:r>
              <a:rPr sz="1271" spc="-9" dirty="0">
                <a:latin typeface="Arial"/>
                <a:cs typeface="Arial"/>
              </a:rPr>
              <a:t>multi-seasonal </a:t>
            </a:r>
            <a:r>
              <a:rPr sz="1271" spc="-5" dirty="0">
                <a:latin typeface="Arial"/>
                <a:cs typeface="Arial"/>
              </a:rPr>
              <a:t>and </a:t>
            </a:r>
            <a:r>
              <a:rPr sz="1271" spc="-9" dirty="0">
                <a:latin typeface="Arial"/>
                <a:cs typeface="Arial"/>
              </a:rPr>
              <a:t>multi-sensor images </a:t>
            </a:r>
            <a:r>
              <a:rPr sz="1271" spc="-5" dirty="0">
                <a:latin typeface="Arial"/>
                <a:cs typeface="Arial"/>
              </a:rPr>
              <a:t>for </a:t>
            </a:r>
            <a:r>
              <a:rPr sz="1271" spc="-9" dirty="0">
                <a:latin typeface="Arial"/>
                <a:cs typeface="Arial"/>
              </a:rPr>
              <a:t>improving </a:t>
            </a:r>
            <a:r>
              <a:rPr sz="1271" spc="-5" dirty="0">
                <a:latin typeface="Arial"/>
                <a:cs typeface="Arial"/>
              </a:rPr>
              <a:t>the land cover </a:t>
            </a:r>
            <a:r>
              <a:rPr sz="1271" spc="-9" dirty="0">
                <a:latin typeface="Arial"/>
                <a:cs typeface="Arial"/>
              </a:rPr>
              <a:t>classes</a:t>
            </a:r>
            <a:r>
              <a:rPr sz="1271" spc="195" dirty="0">
                <a:latin typeface="Arial"/>
                <a:cs typeface="Arial"/>
              </a:rPr>
              <a:t> </a:t>
            </a:r>
            <a:r>
              <a:rPr sz="1271" spc="-9" dirty="0">
                <a:latin typeface="Arial"/>
                <a:cs typeface="Arial"/>
              </a:rPr>
              <a:t>discrimination</a:t>
            </a:r>
            <a:endParaRPr sz="1271">
              <a:latin typeface="Arial"/>
              <a:cs typeface="Arial"/>
            </a:endParaRPr>
          </a:p>
          <a:p>
            <a:pPr marL="112960" indent="-101433">
              <a:lnSpc>
                <a:spcPts val="1520"/>
              </a:lnSpc>
              <a:buChar char="•"/>
              <a:tabLst>
                <a:tab pos="113536" algn="l"/>
              </a:tabLst>
            </a:pPr>
            <a:r>
              <a:rPr sz="1271" spc="-9" dirty="0">
                <a:latin typeface="Arial"/>
                <a:cs typeface="Arial"/>
              </a:rPr>
              <a:t>change detection </a:t>
            </a:r>
            <a:r>
              <a:rPr sz="1271" spc="-5" dirty="0">
                <a:latin typeface="Arial"/>
                <a:cs typeface="Arial"/>
              </a:rPr>
              <a:t>tools which can be used to reduce the </a:t>
            </a:r>
            <a:r>
              <a:rPr sz="1271" spc="-9" dirty="0">
                <a:latin typeface="Arial"/>
                <a:cs typeface="Arial"/>
              </a:rPr>
              <a:t>updating</a:t>
            </a:r>
            <a:r>
              <a:rPr sz="1271" spc="45" dirty="0">
                <a:latin typeface="Arial"/>
                <a:cs typeface="Arial"/>
              </a:rPr>
              <a:t> </a:t>
            </a:r>
            <a:r>
              <a:rPr sz="1271" spc="-9" dirty="0">
                <a:latin typeface="Arial"/>
                <a:cs typeface="Arial"/>
              </a:rPr>
              <a:t>efforts</a:t>
            </a:r>
            <a:endParaRPr sz="1271">
              <a:latin typeface="Arial"/>
              <a:cs typeface="Arial"/>
            </a:endParaRPr>
          </a:p>
          <a:p>
            <a:pPr marL="112384" indent="-100857">
              <a:lnSpc>
                <a:spcPts val="1520"/>
              </a:lnSpc>
              <a:buChar char="•"/>
              <a:tabLst>
                <a:tab pos="112960" algn="l"/>
              </a:tabLst>
            </a:pPr>
            <a:r>
              <a:rPr sz="1271" spc="-5" dirty="0">
                <a:latin typeface="Arial"/>
                <a:cs typeface="Arial"/>
              </a:rPr>
              <a:t>overall </a:t>
            </a:r>
            <a:r>
              <a:rPr sz="1271" spc="-9" dirty="0">
                <a:latin typeface="Arial"/>
                <a:cs typeface="Arial"/>
              </a:rPr>
              <a:t>validation </a:t>
            </a:r>
            <a:r>
              <a:rPr sz="1271" spc="-5" dirty="0">
                <a:latin typeface="Arial"/>
                <a:cs typeface="Arial"/>
              </a:rPr>
              <a:t>methods at </a:t>
            </a:r>
            <a:r>
              <a:rPr sz="1271" spc="-9" dirty="0">
                <a:latin typeface="Arial"/>
                <a:cs typeface="Arial"/>
              </a:rPr>
              <a:t>pan-European</a:t>
            </a:r>
            <a:r>
              <a:rPr sz="1271" spc="23" dirty="0">
                <a:latin typeface="Arial"/>
                <a:cs typeface="Arial"/>
              </a:rPr>
              <a:t> </a:t>
            </a:r>
            <a:r>
              <a:rPr sz="1271" spc="-9" dirty="0">
                <a:latin typeface="Arial"/>
                <a:cs typeface="Arial"/>
              </a:rPr>
              <a:t>level</a:t>
            </a:r>
            <a:endParaRPr sz="1271">
              <a:latin typeface="Arial"/>
              <a:cs typeface="Arial"/>
            </a:endParaRPr>
          </a:p>
          <a:p>
            <a:pPr marL="112384" indent="-100857">
              <a:lnSpc>
                <a:spcPts val="1520"/>
              </a:lnSpc>
              <a:buChar char="•"/>
              <a:tabLst>
                <a:tab pos="112960" algn="l"/>
              </a:tabLst>
            </a:pPr>
            <a:r>
              <a:rPr sz="1271" spc="-9" dirty="0">
                <a:latin typeface="Arial"/>
                <a:cs typeface="Arial"/>
              </a:rPr>
              <a:t>aggregation/generalization techniques </a:t>
            </a:r>
            <a:r>
              <a:rPr sz="1271" spc="-5" dirty="0">
                <a:latin typeface="Arial"/>
                <a:cs typeface="Arial"/>
              </a:rPr>
              <a:t>to move from local (MS) land </a:t>
            </a:r>
            <a:r>
              <a:rPr sz="1271" spc="-9" dirty="0">
                <a:latin typeface="Arial"/>
                <a:cs typeface="Arial"/>
              </a:rPr>
              <a:t>cover/land </a:t>
            </a:r>
            <a:r>
              <a:rPr sz="1271" spc="-5" dirty="0">
                <a:latin typeface="Arial"/>
                <a:cs typeface="Arial"/>
              </a:rPr>
              <a:t>use </a:t>
            </a:r>
            <a:r>
              <a:rPr sz="1271" spc="-9" dirty="0">
                <a:latin typeface="Arial"/>
                <a:cs typeface="Arial"/>
              </a:rPr>
              <a:t>mapping </a:t>
            </a:r>
            <a:r>
              <a:rPr sz="1271" spc="-5" dirty="0">
                <a:latin typeface="Arial"/>
                <a:cs typeface="Arial"/>
              </a:rPr>
              <a:t>to </a:t>
            </a:r>
            <a:r>
              <a:rPr sz="1271" spc="-9" dirty="0">
                <a:latin typeface="Arial"/>
                <a:cs typeface="Arial"/>
              </a:rPr>
              <a:t>continental</a:t>
            </a:r>
            <a:r>
              <a:rPr sz="1271" spc="168" dirty="0">
                <a:latin typeface="Arial"/>
                <a:cs typeface="Arial"/>
              </a:rPr>
              <a:t> </a:t>
            </a:r>
            <a:r>
              <a:rPr sz="1271" spc="-9" dirty="0">
                <a:latin typeface="Arial"/>
                <a:cs typeface="Arial"/>
              </a:rPr>
              <a:t>one</a:t>
            </a:r>
            <a:endParaRPr sz="1271">
              <a:latin typeface="Arial"/>
              <a:cs typeface="Arial"/>
            </a:endParaRPr>
          </a:p>
        </p:txBody>
      </p:sp>
      <p:sp>
        <p:nvSpPr>
          <p:cNvPr id="14" name="object 14"/>
          <p:cNvSpPr/>
          <p:nvPr/>
        </p:nvSpPr>
        <p:spPr>
          <a:xfrm>
            <a:off x="9450196" y="3376210"/>
            <a:ext cx="389004" cy="1349701"/>
          </a:xfrm>
          <a:custGeom>
            <a:avLst/>
            <a:gdLst/>
            <a:ahLst/>
            <a:cxnLst/>
            <a:rect l="l" t="t" r="r" b="b"/>
            <a:pathLst>
              <a:path w="428625" h="1487170">
                <a:moveTo>
                  <a:pt x="428244" y="1046226"/>
                </a:moveTo>
                <a:lnTo>
                  <a:pt x="321576" y="1046226"/>
                </a:lnTo>
                <a:lnTo>
                  <a:pt x="321576" y="0"/>
                </a:lnTo>
                <a:lnTo>
                  <a:pt x="107454" y="0"/>
                </a:lnTo>
                <a:lnTo>
                  <a:pt x="107454" y="1046226"/>
                </a:lnTo>
                <a:lnTo>
                  <a:pt x="0" y="1046226"/>
                </a:lnTo>
                <a:lnTo>
                  <a:pt x="214122" y="1486662"/>
                </a:lnTo>
                <a:lnTo>
                  <a:pt x="428244" y="1046226"/>
                </a:lnTo>
                <a:close/>
              </a:path>
            </a:pathLst>
          </a:custGeom>
          <a:solidFill>
            <a:srgbClr val="336600"/>
          </a:solidFill>
        </p:spPr>
        <p:txBody>
          <a:bodyPr wrap="square" lIns="0" tIns="0" rIns="0" bIns="0" rtlCol="0"/>
          <a:lstStyle/>
          <a:p>
            <a:endParaRPr sz="1634"/>
          </a:p>
        </p:txBody>
      </p:sp>
      <p:sp>
        <p:nvSpPr>
          <p:cNvPr id="15" name="object 15"/>
          <p:cNvSpPr/>
          <p:nvPr/>
        </p:nvSpPr>
        <p:spPr>
          <a:xfrm>
            <a:off x="9547718" y="3226141"/>
            <a:ext cx="194789" cy="100276"/>
          </a:xfrm>
          <a:custGeom>
            <a:avLst/>
            <a:gdLst/>
            <a:ahLst/>
            <a:cxnLst/>
            <a:rect l="l" t="t" r="r" b="b"/>
            <a:pathLst>
              <a:path w="214629" h="110489">
                <a:moveTo>
                  <a:pt x="0" y="0"/>
                </a:moveTo>
                <a:lnTo>
                  <a:pt x="0" y="110489"/>
                </a:lnTo>
                <a:lnTo>
                  <a:pt x="214122" y="110489"/>
                </a:lnTo>
                <a:lnTo>
                  <a:pt x="214122" y="0"/>
                </a:lnTo>
                <a:lnTo>
                  <a:pt x="0" y="0"/>
                </a:lnTo>
                <a:close/>
              </a:path>
            </a:pathLst>
          </a:custGeom>
          <a:solidFill>
            <a:srgbClr val="336600"/>
          </a:solidFill>
        </p:spPr>
        <p:txBody>
          <a:bodyPr wrap="square" lIns="0" tIns="0" rIns="0" bIns="0" rtlCol="0"/>
          <a:lstStyle/>
          <a:p>
            <a:endParaRPr sz="1634"/>
          </a:p>
        </p:txBody>
      </p:sp>
      <p:sp>
        <p:nvSpPr>
          <p:cNvPr id="16" name="object 16"/>
          <p:cNvSpPr/>
          <p:nvPr/>
        </p:nvSpPr>
        <p:spPr>
          <a:xfrm>
            <a:off x="9547718" y="3151453"/>
            <a:ext cx="194789" cy="0"/>
          </a:xfrm>
          <a:custGeom>
            <a:avLst/>
            <a:gdLst/>
            <a:ahLst/>
            <a:cxnLst/>
            <a:rect l="l" t="t" r="r" b="b"/>
            <a:pathLst>
              <a:path w="214629">
                <a:moveTo>
                  <a:pt x="0" y="0"/>
                </a:moveTo>
                <a:lnTo>
                  <a:pt x="214122" y="0"/>
                </a:lnTo>
              </a:path>
            </a:pathLst>
          </a:custGeom>
          <a:ln w="54863">
            <a:solidFill>
              <a:srgbClr val="336600"/>
            </a:solidFill>
          </a:ln>
        </p:spPr>
        <p:txBody>
          <a:bodyPr wrap="square" lIns="0" tIns="0" rIns="0" bIns="0" rtlCol="0"/>
          <a:lstStyle/>
          <a:p>
            <a:endParaRPr sz="1634"/>
          </a:p>
        </p:txBody>
      </p:sp>
      <p:sp>
        <p:nvSpPr>
          <p:cNvPr id="17" name="object 17"/>
          <p:cNvSpPr/>
          <p:nvPr/>
        </p:nvSpPr>
        <p:spPr>
          <a:xfrm>
            <a:off x="9450196" y="3376210"/>
            <a:ext cx="389004" cy="1349701"/>
          </a:xfrm>
          <a:custGeom>
            <a:avLst/>
            <a:gdLst/>
            <a:ahLst/>
            <a:cxnLst/>
            <a:rect l="l" t="t" r="r" b="b"/>
            <a:pathLst>
              <a:path w="428625" h="1487170">
                <a:moveTo>
                  <a:pt x="428244" y="1046226"/>
                </a:moveTo>
                <a:lnTo>
                  <a:pt x="321576" y="1046226"/>
                </a:lnTo>
                <a:lnTo>
                  <a:pt x="321576" y="0"/>
                </a:lnTo>
                <a:lnTo>
                  <a:pt x="107454" y="0"/>
                </a:lnTo>
                <a:lnTo>
                  <a:pt x="107454" y="1046226"/>
                </a:lnTo>
                <a:lnTo>
                  <a:pt x="0" y="1046226"/>
                </a:lnTo>
                <a:lnTo>
                  <a:pt x="214122" y="1486662"/>
                </a:lnTo>
                <a:lnTo>
                  <a:pt x="428244" y="1046226"/>
                </a:lnTo>
                <a:close/>
              </a:path>
            </a:pathLst>
          </a:custGeom>
          <a:ln w="9525">
            <a:solidFill>
              <a:srgbClr val="000000"/>
            </a:solidFill>
          </a:ln>
        </p:spPr>
        <p:txBody>
          <a:bodyPr wrap="square" lIns="0" tIns="0" rIns="0" bIns="0" rtlCol="0"/>
          <a:lstStyle/>
          <a:p>
            <a:endParaRPr sz="1634"/>
          </a:p>
        </p:txBody>
      </p:sp>
      <p:sp>
        <p:nvSpPr>
          <p:cNvPr id="18" name="object 18"/>
          <p:cNvSpPr/>
          <p:nvPr/>
        </p:nvSpPr>
        <p:spPr>
          <a:xfrm>
            <a:off x="9547718" y="3226141"/>
            <a:ext cx="194789" cy="100276"/>
          </a:xfrm>
          <a:custGeom>
            <a:avLst/>
            <a:gdLst/>
            <a:ahLst/>
            <a:cxnLst/>
            <a:rect l="l" t="t" r="r" b="b"/>
            <a:pathLst>
              <a:path w="214629" h="110489">
                <a:moveTo>
                  <a:pt x="214122" y="110489"/>
                </a:moveTo>
                <a:lnTo>
                  <a:pt x="214122" y="0"/>
                </a:lnTo>
                <a:lnTo>
                  <a:pt x="0" y="0"/>
                </a:lnTo>
                <a:lnTo>
                  <a:pt x="0" y="110489"/>
                </a:lnTo>
                <a:lnTo>
                  <a:pt x="214122" y="110489"/>
                </a:lnTo>
                <a:close/>
              </a:path>
            </a:pathLst>
          </a:custGeom>
          <a:ln w="9524">
            <a:solidFill>
              <a:srgbClr val="000000"/>
            </a:solidFill>
          </a:ln>
        </p:spPr>
        <p:txBody>
          <a:bodyPr wrap="square" lIns="0" tIns="0" rIns="0" bIns="0" rtlCol="0"/>
          <a:lstStyle/>
          <a:p>
            <a:endParaRPr sz="1634"/>
          </a:p>
        </p:txBody>
      </p:sp>
      <p:sp>
        <p:nvSpPr>
          <p:cNvPr id="19" name="object 19"/>
          <p:cNvSpPr/>
          <p:nvPr/>
        </p:nvSpPr>
        <p:spPr>
          <a:xfrm>
            <a:off x="9547718" y="3125865"/>
            <a:ext cx="194789" cy="50715"/>
          </a:xfrm>
          <a:custGeom>
            <a:avLst/>
            <a:gdLst/>
            <a:ahLst/>
            <a:cxnLst/>
            <a:rect l="l" t="t" r="r" b="b"/>
            <a:pathLst>
              <a:path w="214629" h="55879">
                <a:moveTo>
                  <a:pt x="214122" y="55625"/>
                </a:moveTo>
                <a:lnTo>
                  <a:pt x="214122" y="0"/>
                </a:lnTo>
                <a:lnTo>
                  <a:pt x="0" y="0"/>
                </a:lnTo>
                <a:lnTo>
                  <a:pt x="0" y="55625"/>
                </a:lnTo>
                <a:lnTo>
                  <a:pt x="214122" y="55625"/>
                </a:lnTo>
                <a:close/>
              </a:path>
            </a:pathLst>
          </a:custGeom>
          <a:ln w="9525">
            <a:solidFill>
              <a:srgbClr val="000000"/>
            </a:solidFill>
          </a:ln>
        </p:spPr>
        <p:txBody>
          <a:bodyPr wrap="square" lIns="0" tIns="0" rIns="0" bIns="0" rtlCol="0"/>
          <a:lstStyle/>
          <a:p>
            <a:endParaRPr sz="1634"/>
          </a:p>
        </p:txBody>
      </p:sp>
    </p:spTree>
    <p:extLst>
      <p:ext uri="{BB962C8B-B14F-4D97-AF65-F5344CB8AC3E}">
        <p14:creationId xmlns:p14="http://schemas.microsoft.com/office/powerpoint/2010/main" val="2102651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18878" y="1496772"/>
            <a:ext cx="8142578" cy="1599156"/>
          </a:xfrm>
          <a:prstGeom prst="rect">
            <a:avLst/>
          </a:prstGeom>
        </p:spPr>
        <p:txBody>
          <a:bodyPr vert="horz" wrap="square" lIns="0" tIns="0" rIns="0" bIns="0" rtlCol="0">
            <a:spAutoFit/>
          </a:bodyPr>
          <a:lstStyle/>
          <a:p>
            <a:pPr marL="11527" marR="168287"/>
            <a:r>
              <a:rPr sz="1452" b="1" spc="-5" dirty="0">
                <a:solidFill>
                  <a:srgbClr val="A50021"/>
                </a:solidFill>
                <a:latin typeface="Arial"/>
                <a:cs typeface="Arial"/>
              </a:rPr>
              <a:t>Land cover (LC) </a:t>
            </a:r>
            <a:r>
              <a:rPr sz="1452" dirty="0">
                <a:latin typeface="Arial"/>
                <a:cs typeface="Arial"/>
              </a:rPr>
              <a:t>- </a:t>
            </a:r>
            <a:r>
              <a:rPr sz="1452" spc="-5" dirty="0">
                <a:latin typeface="Arial"/>
                <a:cs typeface="Arial"/>
              </a:rPr>
              <a:t>Physical and biological cover of the earth's surface including artificial surfaces,  agricultural </a:t>
            </a:r>
            <a:r>
              <a:rPr sz="1452" dirty="0">
                <a:latin typeface="Arial"/>
                <a:cs typeface="Arial"/>
              </a:rPr>
              <a:t>areas, forests, (semi-)natural areas, </a:t>
            </a:r>
            <a:r>
              <a:rPr sz="1452" spc="-5" dirty="0">
                <a:latin typeface="Arial"/>
                <a:cs typeface="Arial"/>
              </a:rPr>
              <a:t>wetlands, water</a:t>
            </a:r>
            <a:r>
              <a:rPr sz="1452" spc="23" dirty="0">
                <a:latin typeface="Arial"/>
                <a:cs typeface="Arial"/>
              </a:rPr>
              <a:t> </a:t>
            </a:r>
            <a:r>
              <a:rPr sz="1452" spc="-5" dirty="0">
                <a:latin typeface="Arial"/>
                <a:cs typeface="Arial"/>
              </a:rPr>
              <a:t>bodies.</a:t>
            </a:r>
            <a:endParaRPr sz="1452">
              <a:latin typeface="Arial"/>
              <a:cs typeface="Arial"/>
            </a:endParaRPr>
          </a:p>
          <a:p>
            <a:pPr>
              <a:lnSpc>
                <a:spcPct val="100000"/>
              </a:lnSpc>
            </a:pPr>
            <a:endParaRPr sz="1452">
              <a:latin typeface="Times New Roman"/>
              <a:cs typeface="Times New Roman"/>
            </a:endParaRPr>
          </a:p>
          <a:p>
            <a:pPr>
              <a:spcBef>
                <a:spcPts val="45"/>
              </a:spcBef>
            </a:pPr>
            <a:endParaRPr sz="1679">
              <a:latin typeface="Times New Roman"/>
              <a:cs typeface="Times New Roman"/>
            </a:endParaRPr>
          </a:p>
          <a:p>
            <a:pPr marL="11527" marR="4611"/>
            <a:r>
              <a:rPr sz="1452" b="1" spc="-5" dirty="0">
                <a:solidFill>
                  <a:srgbClr val="A50021"/>
                </a:solidFill>
                <a:latin typeface="Arial"/>
                <a:cs typeface="Arial"/>
              </a:rPr>
              <a:t>Land use (LU) </a:t>
            </a:r>
            <a:r>
              <a:rPr sz="1452" dirty="0">
                <a:latin typeface="Arial"/>
                <a:cs typeface="Arial"/>
              </a:rPr>
              <a:t>- </a:t>
            </a:r>
            <a:r>
              <a:rPr sz="1452" spc="-5" dirty="0">
                <a:latin typeface="Arial"/>
                <a:cs typeface="Arial"/>
              </a:rPr>
              <a:t>Territory characterised according to its current and future planned functional  dimension or socio–economic purpose (e.g. residential, industrial, commercial, </a:t>
            </a:r>
            <a:r>
              <a:rPr sz="1452" dirty="0">
                <a:latin typeface="Arial"/>
                <a:cs typeface="Arial"/>
              </a:rPr>
              <a:t>agricultural, forestry,  </a:t>
            </a:r>
            <a:r>
              <a:rPr sz="1452" spc="-5" dirty="0">
                <a:latin typeface="Arial"/>
                <a:cs typeface="Arial"/>
              </a:rPr>
              <a:t>recreational).</a:t>
            </a:r>
            <a:endParaRPr sz="1452">
              <a:latin typeface="Arial"/>
              <a:cs typeface="Arial"/>
            </a:endParaRPr>
          </a:p>
        </p:txBody>
      </p:sp>
      <p:sp>
        <p:nvSpPr>
          <p:cNvPr id="3" name="object 3"/>
          <p:cNvSpPr txBox="1"/>
          <p:nvPr/>
        </p:nvSpPr>
        <p:spPr>
          <a:xfrm>
            <a:off x="8177951" y="5921624"/>
            <a:ext cx="2038382" cy="195566"/>
          </a:xfrm>
          <a:prstGeom prst="rect">
            <a:avLst/>
          </a:prstGeom>
        </p:spPr>
        <p:txBody>
          <a:bodyPr vert="horz" wrap="square" lIns="0" tIns="0" rIns="0" bIns="0" rtlCol="0">
            <a:spAutoFit/>
          </a:bodyPr>
          <a:lstStyle/>
          <a:p>
            <a:pPr marL="11527"/>
            <a:r>
              <a:rPr sz="1271" b="1" spc="-9" dirty="0">
                <a:latin typeface="Arial"/>
                <a:cs typeface="Arial"/>
              </a:rPr>
              <a:t>Source: </a:t>
            </a:r>
            <a:r>
              <a:rPr sz="1271" b="1" spc="-5" dirty="0">
                <a:latin typeface="Arial"/>
                <a:cs typeface="Arial"/>
              </a:rPr>
              <a:t>INSPIRE</a:t>
            </a:r>
            <a:r>
              <a:rPr sz="1271" b="1" dirty="0">
                <a:latin typeface="Arial"/>
                <a:cs typeface="Arial"/>
              </a:rPr>
              <a:t> </a:t>
            </a:r>
            <a:r>
              <a:rPr sz="1271" b="1" spc="-9" dirty="0">
                <a:latin typeface="Arial"/>
                <a:cs typeface="Arial"/>
              </a:rPr>
              <a:t>Directive</a:t>
            </a:r>
            <a:endParaRPr sz="1271">
              <a:latin typeface="Arial"/>
              <a:cs typeface="Arial"/>
            </a:endParaRPr>
          </a:p>
        </p:txBody>
      </p:sp>
      <p:sp>
        <p:nvSpPr>
          <p:cNvPr id="4" name="object 4"/>
          <p:cNvSpPr txBox="1">
            <a:spLocks noGrp="1"/>
          </p:cNvSpPr>
          <p:nvPr>
            <p:ph type="title"/>
          </p:nvPr>
        </p:nvSpPr>
        <p:spPr>
          <a:xfrm>
            <a:off x="2004252" y="793237"/>
            <a:ext cx="9543570" cy="279307"/>
          </a:xfrm>
          <a:prstGeom prst="rect">
            <a:avLst/>
          </a:prstGeom>
        </p:spPr>
        <p:txBody>
          <a:bodyPr vert="horz" wrap="square" lIns="0" tIns="0" rIns="0" bIns="0" rtlCol="0" anchor="ctr">
            <a:spAutoFit/>
          </a:bodyPr>
          <a:lstStyle/>
          <a:p>
            <a:pPr marL="11527">
              <a:lnSpc>
                <a:spcPct val="100000"/>
              </a:lnSpc>
            </a:pPr>
            <a:r>
              <a:rPr sz="1815" b="1" spc="-5" dirty="0">
                <a:latin typeface="Arial"/>
                <a:cs typeface="Arial"/>
              </a:rPr>
              <a:t>Land cover </a:t>
            </a:r>
            <a:r>
              <a:rPr sz="1815" b="1" i="1" spc="-5" dirty="0">
                <a:latin typeface="Arial"/>
                <a:cs typeface="Arial"/>
              </a:rPr>
              <a:t>versus </a:t>
            </a:r>
            <a:r>
              <a:rPr sz="1815" b="1" spc="-5" dirty="0">
                <a:latin typeface="Arial"/>
                <a:cs typeface="Arial"/>
              </a:rPr>
              <a:t>Land</a:t>
            </a:r>
            <a:r>
              <a:rPr sz="1815" b="1" spc="-9" dirty="0">
                <a:latin typeface="Arial"/>
                <a:cs typeface="Arial"/>
              </a:rPr>
              <a:t> </a:t>
            </a:r>
            <a:r>
              <a:rPr sz="1815" b="1" spc="-5" dirty="0">
                <a:latin typeface="Arial"/>
                <a:cs typeface="Arial"/>
              </a:rPr>
              <a:t>use</a:t>
            </a:r>
            <a:endParaRPr sz="1815">
              <a:latin typeface="Arial"/>
              <a:cs typeface="Arial"/>
            </a:endParaRPr>
          </a:p>
        </p:txBody>
      </p:sp>
      <p:sp>
        <p:nvSpPr>
          <p:cNvPr id="5" name="object 5"/>
          <p:cNvSpPr txBox="1"/>
          <p:nvPr/>
        </p:nvSpPr>
        <p:spPr>
          <a:xfrm>
            <a:off x="2501602" y="3257492"/>
            <a:ext cx="4002421" cy="670376"/>
          </a:xfrm>
          <a:prstGeom prst="rect">
            <a:avLst/>
          </a:prstGeom>
        </p:spPr>
        <p:txBody>
          <a:bodyPr vert="horz" wrap="square" lIns="0" tIns="0" rIns="0" bIns="0" rtlCol="0">
            <a:spAutoFit/>
          </a:bodyPr>
          <a:lstStyle/>
          <a:p>
            <a:pPr marL="11527"/>
            <a:r>
              <a:rPr sz="1452" b="1" dirty="0">
                <a:solidFill>
                  <a:srgbClr val="A50021"/>
                </a:solidFill>
                <a:latin typeface="Arial"/>
                <a:cs typeface="Arial"/>
              </a:rPr>
              <a:t>Functional definition of</a:t>
            </a:r>
            <a:r>
              <a:rPr sz="1452" b="1" spc="-68" dirty="0">
                <a:solidFill>
                  <a:srgbClr val="A50021"/>
                </a:solidFill>
                <a:latin typeface="Arial"/>
                <a:cs typeface="Arial"/>
              </a:rPr>
              <a:t> </a:t>
            </a:r>
            <a:r>
              <a:rPr sz="1452" b="1" dirty="0">
                <a:solidFill>
                  <a:srgbClr val="A50021"/>
                </a:solidFill>
                <a:latin typeface="Arial"/>
                <a:cs typeface="Arial"/>
              </a:rPr>
              <a:t>LU</a:t>
            </a:r>
            <a:endParaRPr sz="1452">
              <a:latin typeface="Arial"/>
              <a:cs typeface="Arial"/>
            </a:endParaRPr>
          </a:p>
          <a:p>
            <a:pPr marL="11527" marR="4611">
              <a:spcBef>
                <a:spcPts val="5"/>
              </a:spcBef>
            </a:pPr>
            <a:r>
              <a:rPr sz="1452" spc="-5" dirty="0">
                <a:latin typeface="Arial"/>
                <a:cs typeface="Arial"/>
              </a:rPr>
              <a:t>description of land in terms of its socio-economic  purpose (e.g. agricultural, </a:t>
            </a:r>
            <a:r>
              <a:rPr sz="1452" dirty="0">
                <a:latin typeface="Arial"/>
                <a:cs typeface="Arial"/>
              </a:rPr>
              <a:t>residential,</a:t>
            </a:r>
            <a:r>
              <a:rPr sz="1452" spc="-32" dirty="0">
                <a:latin typeface="Arial"/>
                <a:cs typeface="Arial"/>
              </a:rPr>
              <a:t> </a:t>
            </a:r>
            <a:r>
              <a:rPr sz="1452" dirty="0">
                <a:latin typeface="Arial"/>
                <a:cs typeface="Arial"/>
              </a:rPr>
              <a:t>forestry)</a:t>
            </a:r>
            <a:endParaRPr sz="1452">
              <a:latin typeface="Arial"/>
              <a:cs typeface="Arial"/>
            </a:endParaRPr>
          </a:p>
        </p:txBody>
      </p:sp>
      <p:sp>
        <p:nvSpPr>
          <p:cNvPr id="6" name="object 6"/>
          <p:cNvSpPr txBox="1"/>
          <p:nvPr/>
        </p:nvSpPr>
        <p:spPr>
          <a:xfrm>
            <a:off x="7894420" y="3204219"/>
            <a:ext cx="1961734" cy="446917"/>
          </a:xfrm>
          <a:prstGeom prst="rect">
            <a:avLst/>
          </a:prstGeom>
        </p:spPr>
        <p:txBody>
          <a:bodyPr vert="horz" wrap="square" lIns="0" tIns="0" rIns="0" bIns="0" rtlCol="0">
            <a:spAutoFit/>
          </a:bodyPr>
          <a:lstStyle/>
          <a:p>
            <a:pPr marL="11527" marR="4611"/>
            <a:r>
              <a:rPr sz="1452" spc="-5" dirty="0">
                <a:latin typeface="Arial"/>
                <a:cs typeface="Arial"/>
              </a:rPr>
              <a:t>LU can be inferred from  LC</a:t>
            </a:r>
            <a:endParaRPr sz="1452">
              <a:latin typeface="Arial"/>
              <a:cs typeface="Arial"/>
            </a:endParaRPr>
          </a:p>
        </p:txBody>
      </p:sp>
      <p:sp>
        <p:nvSpPr>
          <p:cNvPr id="7" name="object 7"/>
          <p:cNvSpPr/>
          <p:nvPr/>
        </p:nvSpPr>
        <p:spPr>
          <a:xfrm>
            <a:off x="6865144" y="3169434"/>
            <a:ext cx="674274" cy="682918"/>
          </a:xfrm>
          <a:custGeom>
            <a:avLst/>
            <a:gdLst/>
            <a:ahLst/>
            <a:cxnLst/>
            <a:rect l="l" t="t" r="r" b="b"/>
            <a:pathLst>
              <a:path w="742950" h="752475">
                <a:moveTo>
                  <a:pt x="557783" y="564641"/>
                </a:moveTo>
                <a:lnTo>
                  <a:pt x="557783" y="188213"/>
                </a:lnTo>
                <a:lnTo>
                  <a:pt x="0" y="188213"/>
                </a:lnTo>
                <a:lnTo>
                  <a:pt x="0" y="564641"/>
                </a:lnTo>
                <a:lnTo>
                  <a:pt x="557783" y="564641"/>
                </a:lnTo>
                <a:close/>
              </a:path>
              <a:path w="742950" h="752475">
                <a:moveTo>
                  <a:pt x="742937" y="376427"/>
                </a:moveTo>
                <a:lnTo>
                  <a:pt x="557783" y="0"/>
                </a:lnTo>
                <a:lnTo>
                  <a:pt x="557783" y="752093"/>
                </a:lnTo>
                <a:lnTo>
                  <a:pt x="742937" y="376427"/>
                </a:lnTo>
                <a:close/>
              </a:path>
            </a:pathLst>
          </a:custGeom>
          <a:solidFill>
            <a:srgbClr val="A50021"/>
          </a:solidFill>
        </p:spPr>
        <p:txBody>
          <a:bodyPr wrap="square" lIns="0" tIns="0" rIns="0" bIns="0" rtlCol="0"/>
          <a:lstStyle/>
          <a:p>
            <a:endParaRPr sz="1634"/>
          </a:p>
        </p:txBody>
      </p:sp>
      <p:sp>
        <p:nvSpPr>
          <p:cNvPr id="8" name="object 8"/>
          <p:cNvSpPr/>
          <p:nvPr/>
        </p:nvSpPr>
        <p:spPr>
          <a:xfrm>
            <a:off x="6865144" y="3169434"/>
            <a:ext cx="674274" cy="682918"/>
          </a:xfrm>
          <a:custGeom>
            <a:avLst/>
            <a:gdLst/>
            <a:ahLst/>
            <a:cxnLst/>
            <a:rect l="l" t="t" r="r" b="b"/>
            <a:pathLst>
              <a:path w="742950" h="752475">
                <a:moveTo>
                  <a:pt x="557783" y="0"/>
                </a:moveTo>
                <a:lnTo>
                  <a:pt x="557783" y="188213"/>
                </a:lnTo>
                <a:lnTo>
                  <a:pt x="0" y="188213"/>
                </a:lnTo>
                <a:lnTo>
                  <a:pt x="0" y="564641"/>
                </a:lnTo>
                <a:lnTo>
                  <a:pt x="557783" y="564641"/>
                </a:lnTo>
                <a:lnTo>
                  <a:pt x="557783" y="752093"/>
                </a:lnTo>
                <a:lnTo>
                  <a:pt x="742937" y="376427"/>
                </a:lnTo>
                <a:lnTo>
                  <a:pt x="557783" y="0"/>
                </a:lnTo>
                <a:close/>
              </a:path>
            </a:pathLst>
          </a:custGeom>
          <a:ln w="28575">
            <a:solidFill>
              <a:srgbClr val="FDD7A9"/>
            </a:solidFill>
          </a:ln>
        </p:spPr>
        <p:txBody>
          <a:bodyPr wrap="square" lIns="0" tIns="0" rIns="0" bIns="0" rtlCol="0"/>
          <a:lstStyle/>
          <a:p>
            <a:endParaRPr sz="1634"/>
          </a:p>
        </p:txBody>
      </p:sp>
      <p:sp>
        <p:nvSpPr>
          <p:cNvPr id="9" name="object 9"/>
          <p:cNvSpPr txBox="1"/>
          <p:nvPr/>
        </p:nvSpPr>
        <p:spPr>
          <a:xfrm>
            <a:off x="2501602" y="4173812"/>
            <a:ext cx="3899839" cy="1117294"/>
          </a:xfrm>
          <a:prstGeom prst="rect">
            <a:avLst/>
          </a:prstGeom>
        </p:spPr>
        <p:txBody>
          <a:bodyPr vert="horz" wrap="square" lIns="0" tIns="0" rIns="0" bIns="0" rtlCol="0">
            <a:spAutoFit/>
          </a:bodyPr>
          <a:lstStyle/>
          <a:p>
            <a:pPr marL="11527"/>
            <a:r>
              <a:rPr sz="1452" b="1" spc="-5" dirty="0">
                <a:solidFill>
                  <a:srgbClr val="A50021"/>
                </a:solidFill>
                <a:latin typeface="Arial"/>
                <a:cs typeface="Arial"/>
              </a:rPr>
              <a:t>Sequential </a:t>
            </a:r>
            <a:r>
              <a:rPr sz="1452" b="1" dirty="0">
                <a:solidFill>
                  <a:srgbClr val="A50021"/>
                </a:solidFill>
                <a:latin typeface="Arial"/>
                <a:cs typeface="Arial"/>
              </a:rPr>
              <a:t>definition of</a:t>
            </a:r>
            <a:r>
              <a:rPr sz="1452" b="1" spc="-36" dirty="0">
                <a:solidFill>
                  <a:srgbClr val="A50021"/>
                </a:solidFill>
                <a:latin typeface="Arial"/>
                <a:cs typeface="Arial"/>
              </a:rPr>
              <a:t> </a:t>
            </a:r>
            <a:r>
              <a:rPr sz="1452" b="1" dirty="0">
                <a:solidFill>
                  <a:srgbClr val="A50021"/>
                </a:solidFill>
                <a:latin typeface="Arial"/>
                <a:cs typeface="Arial"/>
              </a:rPr>
              <a:t>LU</a:t>
            </a:r>
            <a:endParaRPr sz="1452">
              <a:latin typeface="Arial"/>
              <a:cs typeface="Arial"/>
            </a:endParaRPr>
          </a:p>
          <a:p>
            <a:pPr marL="11527" marR="4611">
              <a:spcBef>
                <a:spcPts val="5"/>
              </a:spcBef>
            </a:pPr>
            <a:r>
              <a:rPr sz="1452" spc="-5" dirty="0">
                <a:latin typeface="Arial"/>
                <a:cs typeface="Arial"/>
              </a:rPr>
              <a:t>description of land based on series of  operations on land, carried out by humans, with  the intention to obtain products and/or benefits  through using land</a:t>
            </a:r>
            <a:r>
              <a:rPr sz="1452" spc="-50" dirty="0">
                <a:latin typeface="Arial"/>
                <a:cs typeface="Arial"/>
              </a:rPr>
              <a:t> </a:t>
            </a:r>
            <a:r>
              <a:rPr sz="1452" spc="-5" dirty="0">
                <a:latin typeface="Arial"/>
                <a:cs typeface="Arial"/>
              </a:rPr>
              <a:t>resources.</a:t>
            </a:r>
            <a:endParaRPr sz="1452">
              <a:latin typeface="Arial"/>
              <a:cs typeface="Arial"/>
            </a:endParaRPr>
          </a:p>
        </p:txBody>
      </p:sp>
      <p:sp>
        <p:nvSpPr>
          <p:cNvPr id="10" name="object 10"/>
          <p:cNvSpPr txBox="1"/>
          <p:nvPr/>
        </p:nvSpPr>
        <p:spPr>
          <a:xfrm>
            <a:off x="7894421" y="4153723"/>
            <a:ext cx="1951937" cy="893834"/>
          </a:xfrm>
          <a:prstGeom prst="rect">
            <a:avLst/>
          </a:prstGeom>
        </p:spPr>
        <p:txBody>
          <a:bodyPr vert="horz" wrap="square" lIns="0" tIns="0" rIns="0" bIns="0" rtlCol="0">
            <a:spAutoFit/>
          </a:bodyPr>
          <a:lstStyle/>
          <a:p>
            <a:pPr marL="11527" marR="4611"/>
            <a:r>
              <a:rPr sz="1452" spc="-5" dirty="0">
                <a:latin typeface="Arial"/>
                <a:cs typeface="Arial"/>
              </a:rPr>
              <a:t>LU cannot be inferred  </a:t>
            </a:r>
            <a:r>
              <a:rPr sz="1452" dirty="0">
                <a:latin typeface="Arial"/>
                <a:cs typeface="Arial"/>
              </a:rPr>
              <a:t>from LC. Other  </a:t>
            </a:r>
            <a:r>
              <a:rPr sz="1452" spc="-5" dirty="0">
                <a:latin typeface="Arial"/>
                <a:cs typeface="Arial"/>
              </a:rPr>
              <a:t>information sources are  needed.</a:t>
            </a:r>
            <a:endParaRPr sz="1452">
              <a:latin typeface="Arial"/>
              <a:cs typeface="Arial"/>
            </a:endParaRPr>
          </a:p>
        </p:txBody>
      </p:sp>
      <p:sp>
        <p:nvSpPr>
          <p:cNvPr id="11" name="object 11"/>
          <p:cNvSpPr/>
          <p:nvPr/>
        </p:nvSpPr>
        <p:spPr>
          <a:xfrm>
            <a:off x="6865144" y="4257262"/>
            <a:ext cx="674274" cy="682918"/>
          </a:xfrm>
          <a:custGeom>
            <a:avLst/>
            <a:gdLst/>
            <a:ahLst/>
            <a:cxnLst/>
            <a:rect l="l" t="t" r="r" b="b"/>
            <a:pathLst>
              <a:path w="742950" h="752475">
                <a:moveTo>
                  <a:pt x="557783" y="564641"/>
                </a:moveTo>
                <a:lnTo>
                  <a:pt x="557783" y="188213"/>
                </a:lnTo>
                <a:lnTo>
                  <a:pt x="0" y="188213"/>
                </a:lnTo>
                <a:lnTo>
                  <a:pt x="0" y="564641"/>
                </a:lnTo>
                <a:lnTo>
                  <a:pt x="557783" y="564641"/>
                </a:lnTo>
                <a:close/>
              </a:path>
              <a:path w="742950" h="752475">
                <a:moveTo>
                  <a:pt x="742937" y="376427"/>
                </a:moveTo>
                <a:lnTo>
                  <a:pt x="557783" y="0"/>
                </a:lnTo>
                <a:lnTo>
                  <a:pt x="557783" y="752093"/>
                </a:lnTo>
                <a:lnTo>
                  <a:pt x="742937" y="376427"/>
                </a:lnTo>
                <a:close/>
              </a:path>
            </a:pathLst>
          </a:custGeom>
          <a:solidFill>
            <a:srgbClr val="A50021"/>
          </a:solidFill>
        </p:spPr>
        <p:txBody>
          <a:bodyPr wrap="square" lIns="0" tIns="0" rIns="0" bIns="0" rtlCol="0"/>
          <a:lstStyle/>
          <a:p>
            <a:endParaRPr sz="1634"/>
          </a:p>
        </p:txBody>
      </p:sp>
      <p:sp>
        <p:nvSpPr>
          <p:cNvPr id="12" name="object 12"/>
          <p:cNvSpPr/>
          <p:nvPr/>
        </p:nvSpPr>
        <p:spPr>
          <a:xfrm>
            <a:off x="6865144" y="4257262"/>
            <a:ext cx="674274" cy="682918"/>
          </a:xfrm>
          <a:custGeom>
            <a:avLst/>
            <a:gdLst/>
            <a:ahLst/>
            <a:cxnLst/>
            <a:rect l="l" t="t" r="r" b="b"/>
            <a:pathLst>
              <a:path w="742950" h="752475">
                <a:moveTo>
                  <a:pt x="557783" y="0"/>
                </a:moveTo>
                <a:lnTo>
                  <a:pt x="557783" y="188213"/>
                </a:lnTo>
                <a:lnTo>
                  <a:pt x="0" y="188213"/>
                </a:lnTo>
                <a:lnTo>
                  <a:pt x="0" y="564641"/>
                </a:lnTo>
                <a:lnTo>
                  <a:pt x="557783" y="564641"/>
                </a:lnTo>
                <a:lnTo>
                  <a:pt x="557783" y="752093"/>
                </a:lnTo>
                <a:lnTo>
                  <a:pt x="742937" y="376427"/>
                </a:lnTo>
                <a:lnTo>
                  <a:pt x="557783" y="0"/>
                </a:lnTo>
                <a:close/>
              </a:path>
            </a:pathLst>
          </a:custGeom>
          <a:ln w="28575">
            <a:solidFill>
              <a:srgbClr val="FDD7A9"/>
            </a:solidFill>
          </a:ln>
        </p:spPr>
        <p:txBody>
          <a:bodyPr wrap="square" lIns="0" tIns="0" rIns="0" bIns="0" rtlCol="0"/>
          <a:lstStyle/>
          <a:p>
            <a:endParaRPr sz="1634"/>
          </a:p>
        </p:txBody>
      </p:sp>
    </p:spTree>
    <p:extLst>
      <p:ext uri="{BB962C8B-B14F-4D97-AF65-F5344CB8AC3E}">
        <p14:creationId xmlns:p14="http://schemas.microsoft.com/office/powerpoint/2010/main" val="39349872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234439" y="1146612"/>
            <a:ext cx="3999309" cy="3864453"/>
          </a:xfrm>
          <a:prstGeom prst="rect">
            <a:avLst/>
          </a:prstGeom>
          <a:blipFill>
            <a:blip r:embed="rId2" cstate="print"/>
            <a:stretch>
              <a:fillRect/>
            </a:stretch>
          </a:blipFill>
        </p:spPr>
        <p:txBody>
          <a:bodyPr wrap="square" lIns="0" tIns="0" rIns="0" bIns="0" rtlCol="0"/>
          <a:lstStyle/>
          <a:p>
            <a:endParaRPr sz="1634"/>
          </a:p>
        </p:txBody>
      </p:sp>
      <p:sp>
        <p:nvSpPr>
          <p:cNvPr id="3" name="object 3"/>
          <p:cNvSpPr txBox="1"/>
          <p:nvPr/>
        </p:nvSpPr>
        <p:spPr>
          <a:xfrm>
            <a:off x="2018896" y="1182573"/>
            <a:ext cx="4000692" cy="2091214"/>
          </a:xfrm>
          <a:prstGeom prst="rect">
            <a:avLst/>
          </a:prstGeom>
        </p:spPr>
        <p:txBody>
          <a:bodyPr vert="horz" wrap="square" lIns="0" tIns="0" rIns="0" bIns="0" rtlCol="0">
            <a:spAutoFit/>
          </a:bodyPr>
          <a:lstStyle/>
          <a:p>
            <a:pPr marL="11527"/>
            <a:r>
              <a:rPr sz="1634" b="1" spc="-5" dirty="0">
                <a:latin typeface="Arial"/>
                <a:cs typeface="Arial"/>
              </a:rPr>
              <a:t>GMES Land Monitoring Core</a:t>
            </a:r>
            <a:r>
              <a:rPr sz="1634" b="1" spc="-18" dirty="0">
                <a:latin typeface="Arial"/>
                <a:cs typeface="Arial"/>
              </a:rPr>
              <a:t> </a:t>
            </a:r>
            <a:r>
              <a:rPr sz="1634" b="1" spc="-9" dirty="0">
                <a:latin typeface="Arial"/>
                <a:cs typeface="Arial"/>
              </a:rPr>
              <a:t>Service</a:t>
            </a:r>
            <a:endParaRPr sz="1634">
              <a:latin typeface="Arial"/>
              <a:cs typeface="Arial"/>
            </a:endParaRPr>
          </a:p>
          <a:p>
            <a:pPr>
              <a:lnSpc>
                <a:spcPct val="100000"/>
              </a:lnSpc>
            </a:pPr>
            <a:endParaRPr sz="1634">
              <a:latin typeface="Times New Roman"/>
              <a:cs typeface="Times New Roman"/>
            </a:endParaRPr>
          </a:p>
          <a:p>
            <a:pPr marL="11527">
              <a:spcBef>
                <a:spcPts val="1094"/>
              </a:spcBef>
            </a:pPr>
            <a:r>
              <a:rPr sz="1452" b="1" spc="-5" dirty="0">
                <a:solidFill>
                  <a:srgbClr val="A50021"/>
                </a:solidFill>
                <a:latin typeface="Arial"/>
                <a:cs typeface="Arial"/>
              </a:rPr>
              <a:t>The GMES Land Monitoring Service</a:t>
            </a:r>
            <a:r>
              <a:rPr sz="1452" b="1" spc="-18" dirty="0">
                <a:solidFill>
                  <a:srgbClr val="A50021"/>
                </a:solidFill>
                <a:latin typeface="Arial"/>
                <a:cs typeface="Arial"/>
              </a:rPr>
              <a:t> </a:t>
            </a:r>
            <a:r>
              <a:rPr sz="1452" b="1" spc="-5" dirty="0">
                <a:solidFill>
                  <a:srgbClr val="A50021"/>
                </a:solidFill>
                <a:latin typeface="Arial"/>
                <a:cs typeface="Arial"/>
              </a:rPr>
              <a:t>includes</a:t>
            </a:r>
            <a:r>
              <a:rPr sz="1452" spc="-5" dirty="0">
                <a:latin typeface="Arial"/>
                <a:cs typeface="Arial"/>
              </a:rPr>
              <a:t>:</a:t>
            </a:r>
            <a:endParaRPr sz="1452">
              <a:latin typeface="Arial"/>
              <a:cs typeface="Arial"/>
            </a:endParaRPr>
          </a:p>
          <a:p>
            <a:pPr marL="11527">
              <a:spcBef>
                <a:spcPts val="495"/>
              </a:spcBef>
            </a:pPr>
            <a:r>
              <a:rPr sz="1452" b="1" spc="-5" dirty="0">
                <a:solidFill>
                  <a:srgbClr val="A50021"/>
                </a:solidFill>
                <a:latin typeface="Arial"/>
                <a:cs typeface="Arial"/>
              </a:rPr>
              <a:t>(1) Fast Track</a:t>
            </a:r>
            <a:r>
              <a:rPr sz="1452" b="1" spc="-50" dirty="0">
                <a:solidFill>
                  <a:srgbClr val="A50021"/>
                </a:solidFill>
                <a:latin typeface="Arial"/>
                <a:cs typeface="Arial"/>
              </a:rPr>
              <a:t> </a:t>
            </a:r>
            <a:r>
              <a:rPr sz="1452" b="1" spc="-5" dirty="0">
                <a:solidFill>
                  <a:srgbClr val="A50021"/>
                </a:solidFill>
                <a:latin typeface="Arial"/>
                <a:cs typeface="Arial"/>
              </a:rPr>
              <a:t>Services</a:t>
            </a:r>
            <a:endParaRPr sz="1452">
              <a:latin typeface="Arial"/>
              <a:cs typeface="Arial"/>
            </a:endParaRPr>
          </a:p>
          <a:p>
            <a:pPr marL="184424" marR="47835">
              <a:spcBef>
                <a:spcPts val="617"/>
              </a:spcBef>
              <a:buChar char="•"/>
              <a:tabLst>
                <a:tab pos="285858" algn="l"/>
              </a:tabLst>
            </a:pPr>
            <a:r>
              <a:rPr sz="1271" spc="-9" dirty="0">
                <a:latin typeface="Arial"/>
                <a:cs typeface="Arial"/>
              </a:rPr>
              <a:t>Continental component </a:t>
            </a:r>
            <a:r>
              <a:rPr sz="1271" spc="-5" dirty="0">
                <a:latin typeface="Arial"/>
                <a:cs typeface="Arial"/>
              </a:rPr>
              <a:t>– a LC (+ </a:t>
            </a:r>
            <a:r>
              <a:rPr sz="1271" spc="-9" dirty="0">
                <a:latin typeface="Arial"/>
                <a:cs typeface="Arial"/>
              </a:rPr>
              <a:t>changes) </a:t>
            </a:r>
            <a:r>
              <a:rPr sz="1271" spc="-5" dirty="0">
                <a:latin typeface="Arial"/>
                <a:cs typeface="Arial"/>
              </a:rPr>
              <a:t>map </a:t>
            </a:r>
            <a:r>
              <a:rPr sz="1271" spc="-9" dirty="0">
                <a:latin typeface="Arial"/>
                <a:cs typeface="Arial"/>
              </a:rPr>
              <a:t>for  Europe</a:t>
            </a:r>
            <a:endParaRPr sz="1271">
              <a:latin typeface="Arial"/>
              <a:cs typeface="Arial"/>
            </a:endParaRPr>
          </a:p>
          <a:p>
            <a:pPr marL="156761" marR="97398">
              <a:spcBef>
                <a:spcPts val="617"/>
              </a:spcBef>
              <a:buChar char="•"/>
              <a:tabLst>
                <a:tab pos="258194" algn="l"/>
              </a:tabLst>
            </a:pPr>
            <a:r>
              <a:rPr sz="1271" spc="-9" dirty="0">
                <a:latin typeface="Arial"/>
                <a:cs typeface="Arial"/>
              </a:rPr>
              <a:t>Local component </a:t>
            </a:r>
            <a:r>
              <a:rPr sz="1271" spc="-5" dirty="0">
                <a:latin typeface="Arial"/>
                <a:cs typeface="Arial"/>
              </a:rPr>
              <a:t>– high resolution maps of </a:t>
            </a:r>
            <a:r>
              <a:rPr sz="1271" spc="-9" dirty="0">
                <a:latin typeface="Arial"/>
                <a:cs typeface="Arial"/>
              </a:rPr>
              <a:t>built-up  areas</a:t>
            </a:r>
            <a:endParaRPr sz="1271">
              <a:latin typeface="Arial"/>
              <a:cs typeface="Arial"/>
            </a:endParaRPr>
          </a:p>
        </p:txBody>
      </p:sp>
      <p:sp>
        <p:nvSpPr>
          <p:cNvPr id="4" name="object 4"/>
          <p:cNvSpPr txBox="1"/>
          <p:nvPr/>
        </p:nvSpPr>
        <p:spPr>
          <a:xfrm>
            <a:off x="2018896" y="4522360"/>
            <a:ext cx="8208277" cy="1495922"/>
          </a:xfrm>
          <a:prstGeom prst="rect">
            <a:avLst/>
          </a:prstGeom>
        </p:spPr>
        <p:txBody>
          <a:bodyPr vert="horz" wrap="square" lIns="0" tIns="0" rIns="0" bIns="0" rtlCol="0">
            <a:spAutoFit/>
          </a:bodyPr>
          <a:lstStyle/>
          <a:p>
            <a:pPr marL="288163" indent="-276636">
              <a:buAutoNum type="arabicParenBoth" startAt="2"/>
              <a:tabLst>
                <a:tab pos="288739" algn="l"/>
              </a:tabLst>
            </a:pPr>
            <a:r>
              <a:rPr sz="1452" b="1" dirty="0">
                <a:solidFill>
                  <a:srgbClr val="A50021"/>
                </a:solidFill>
                <a:latin typeface="Arial"/>
                <a:cs typeface="Arial"/>
              </a:rPr>
              <a:t>Service</a:t>
            </a:r>
            <a:r>
              <a:rPr sz="1452" b="1" spc="-82" dirty="0">
                <a:solidFill>
                  <a:srgbClr val="A50021"/>
                </a:solidFill>
                <a:latin typeface="Arial"/>
                <a:cs typeface="Arial"/>
              </a:rPr>
              <a:t> </a:t>
            </a:r>
            <a:r>
              <a:rPr sz="1452" b="1" dirty="0">
                <a:solidFill>
                  <a:srgbClr val="A50021"/>
                </a:solidFill>
                <a:latin typeface="Arial"/>
                <a:cs typeface="Arial"/>
              </a:rPr>
              <a:t>evolution</a:t>
            </a:r>
            <a:endParaRPr sz="1452">
              <a:latin typeface="Arial"/>
              <a:cs typeface="Arial"/>
            </a:endParaRPr>
          </a:p>
          <a:p>
            <a:pPr>
              <a:spcBef>
                <a:spcPts val="41"/>
              </a:spcBef>
              <a:buClr>
                <a:srgbClr val="A50021"/>
              </a:buClr>
              <a:buFont typeface="Arial"/>
              <a:buAutoNum type="arabicParenBoth" startAt="2"/>
            </a:pPr>
            <a:endParaRPr sz="1498">
              <a:latin typeface="Times New Roman"/>
              <a:cs typeface="Times New Roman"/>
            </a:endParaRPr>
          </a:p>
          <a:p>
            <a:pPr marL="294503" marR="2101861" lvl="1" indent="576">
              <a:buChar char="•"/>
              <a:tabLst>
                <a:tab pos="396512" algn="l"/>
              </a:tabLst>
            </a:pPr>
            <a:r>
              <a:rPr sz="1271" spc="-9" dirty="0">
                <a:latin typeface="Arial"/>
                <a:cs typeface="Arial"/>
              </a:rPr>
              <a:t>Global component </a:t>
            </a:r>
            <a:r>
              <a:rPr sz="1271" spc="-5" dirty="0">
                <a:latin typeface="Arial"/>
                <a:cs typeface="Arial"/>
              </a:rPr>
              <a:t>– e.g. land </a:t>
            </a:r>
            <a:r>
              <a:rPr sz="1271" spc="-9" dirty="0">
                <a:latin typeface="Arial"/>
                <a:cs typeface="Arial"/>
              </a:rPr>
              <a:t>cover, biophysical </a:t>
            </a:r>
            <a:r>
              <a:rPr sz="1271" spc="-5" dirty="0">
                <a:latin typeface="Arial"/>
                <a:cs typeface="Arial"/>
              </a:rPr>
              <a:t>parameters, and more </a:t>
            </a:r>
            <a:r>
              <a:rPr sz="1271" spc="-9" dirty="0">
                <a:latin typeface="Arial"/>
                <a:cs typeface="Arial"/>
              </a:rPr>
              <a:t>thematic  </a:t>
            </a:r>
            <a:r>
              <a:rPr sz="1271" spc="-5" dirty="0">
                <a:latin typeface="Arial"/>
                <a:cs typeface="Arial"/>
              </a:rPr>
              <a:t>data on </a:t>
            </a:r>
            <a:r>
              <a:rPr sz="1271" spc="-9" dirty="0">
                <a:latin typeface="Arial"/>
                <a:cs typeface="Arial"/>
              </a:rPr>
              <a:t>desertification, </a:t>
            </a:r>
            <a:r>
              <a:rPr sz="1271" spc="-5" dirty="0">
                <a:latin typeface="Arial"/>
                <a:cs typeface="Arial"/>
              </a:rPr>
              <a:t>deforestation, food</a:t>
            </a:r>
            <a:r>
              <a:rPr sz="1271" spc="5" dirty="0">
                <a:latin typeface="Arial"/>
                <a:cs typeface="Arial"/>
              </a:rPr>
              <a:t> </a:t>
            </a:r>
            <a:r>
              <a:rPr sz="1271" spc="-9" dirty="0">
                <a:latin typeface="Arial"/>
                <a:cs typeface="Arial"/>
              </a:rPr>
              <a:t>security</a:t>
            </a:r>
            <a:endParaRPr sz="1271">
              <a:latin typeface="Arial"/>
              <a:cs typeface="Arial"/>
            </a:endParaRPr>
          </a:p>
          <a:p>
            <a:pPr marL="276060" marR="661622" lvl="1">
              <a:spcBef>
                <a:spcPts val="549"/>
              </a:spcBef>
              <a:buChar char="•"/>
              <a:tabLst>
                <a:tab pos="377494" algn="l"/>
              </a:tabLst>
            </a:pPr>
            <a:r>
              <a:rPr sz="1271" spc="-9" dirty="0">
                <a:latin typeface="Arial"/>
                <a:cs typeface="Arial"/>
              </a:rPr>
              <a:t>Thematic layers </a:t>
            </a:r>
            <a:r>
              <a:rPr sz="1271" spc="-5" dirty="0">
                <a:latin typeface="Arial"/>
                <a:cs typeface="Arial"/>
              </a:rPr>
              <a:t>– at both local and </a:t>
            </a:r>
            <a:r>
              <a:rPr sz="1271" spc="-9" dirty="0">
                <a:latin typeface="Arial"/>
                <a:cs typeface="Arial"/>
              </a:rPr>
              <a:t>continental </a:t>
            </a:r>
            <a:r>
              <a:rPr sz="1271" spc="-5" dirty="0">
                <a:latin typeface="Arial"/>
                <a:cs typeface="Arial"/>
              </a:rPr>
              <a:t>level, dedicated to </a:t>
            </a:r>
            <a:r>
              <a:rPr sz="1271" spc="-9" dirty="0">
                <a:latin typeface="Arial"/>
                <a:cs typeface="Arial"/>
              </a:rPr>
              <a:t>specific European </a:t>
            </a:r>
            <a:r>
              <a:rPr sz="1271" spc="-5" dirty="0">
                <a:latin typeface="Arial"/>
                <a:cs typeface="Arial"/>
              </a:rPr>
              <a:t>and MS </a:t>
            </a:r>
            <a:r>
              <a:rPr sz="1271" spc="-9" dirty="0">
                <a:latin typeface="Arial"/>
                <a:cs typeface="Arial"/>
              </a:rPr>
              <a:t>policies  </a:t>
            </a:r>
            <a:r>
              <a:rPr sz="1271" spc="-5" dirty="0">
                <a:latin typeface="Arial"/>
                <a:cs typeface="Arial"/>
              </a:rPr>
              <a:t>(e.g. soil </a:t>
            </a:r>
            <a:r>
              <a:rPr sz="1271" spc="-9" dirty="0">
                <a:latin typeface="Arial"/>
                <a:cs typeface="Arial"/>
              </a:rPr>
              <a:t>protection, </a:t>
            </a:r>
            <a:r>
              <a:rPr sz="1271" spc="-5" dirty="0">
                <a:latin typeface="Arial"/>
                <a:cs typeface="Arial"/>
              </a:rPr>
              <a:t>agriculture, </a:t>
            </a:r>
            <a:r>
              <a:rPr sz="1271" spc="-9" dirty="0">
                <a:latin typeface="Arial"/>
                <a:cs typeface="Arial"/>
              </a:rPr>
              <a:t>hydrological</a:t>
            </a:r>
            <a:r>
              <a:rPr sz="1271" spc="23" dirty="0">
                <a:latin typeface="Arial"/>
                <a:cs typeface="Arial"/>
              </a:rPr>
              <a:t> </a:t>
            </a:r>
            <a:r>
              <a:rPr sz="1271" spc="-9" dirty="0">
                <a:latin typeface="Arial"/>
                <a:cs typeface="Arial"/>
              </a:rPr>
              <a:t>maps)</a:t>
            </a:r>
            <a:endParaRPr sz="1271">
              <a:latin typeface="Arial"/>
              <a:cs typeface="Arial"/>
            </a:endParaRPr>
          </a:p>
          <a:p>
            <a:pPr marR="4611" algn="r">
              <a:spcBef>
                <a:spcPts val="41"/>
              </a:spcBef>
            </a:pPr>
            <a:r>
              <a:rPr sz="1271" b="1" spc="-9" dirty="0">
                <a:latin typeface="Arial"/>
                <a:cs typeface="Arial"/>
              </a:rPr>
              <a:t>Source: IG-LMCS</a:t>
            </a:r>
            <a:r>
              <a:rPr sz="1271" b="1" spc="-5" dirty="0">
                <a:latin typeface="Arial"/>
                <a:cs typeface="Arial"/>
              </a:rPr>
              <a:t> </a:t>
            </a:r>
            <a:r>
              <a:rPr sz="1271" b="1" spc="-9" dirty="0">
                <a:latin typeface="Arial"/>
                <a:cs typeface="Arial"/>
              </a:rPr>
              <a:t>(2007)</a:t>
            </a:r>
            <a:endParaRPr sz="1271">
              <a:latin typeface="Arial"/>
              <a:cs typeface="Arial"/>
            </a:endParaRPr>
          </a:p>
        </p:txBody>
      </p:sp>
    </p:spTree>
    <p:extLst>
      <p:ext uri="{BB962C8B-B14F-4D97-AF65-F5344CB8AC3E}">
        <p14:creationId xmlns:p14="http://schemas.microsoft.com/office/powerpoint/2010/main" val="13421953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831465" y="1985246"/>
            <a:ext cx="4831720" cy="782265"/>
          </a:xfrm>
          <a:prstGeom prst="rect">
            <a:avLst/>
          </a:prstGeom>
        </p:spPr>
        <p:txBody>
          <a:bodyPr vert="horz" wrap="square" lIns="0" tIns="0" rIns="0" bIns="0" rtlCol="0">
            <a:spAutoFit/>
          </a:bodyPr>
          <a:lstStyle/>
          <a:p>
            <a:pPr marL="11527" marR="4611"/>
            <a:r>
              <a:rPr sz="1271" spc="-5" dirty="0">
                <a:latin typeface="Arial"/>
                <a:cs typeface="Arial"/>
              </a:rPr>
              <a:t>the local </a:t>
            </a:r>
            <a:r>
              <a:rPr sz="1271" spc="-9" dirty="0">
                <a:latin typeface="Arial"/>
                <a:cs typeface="Arial"/>
              </a:rPr>
              <a:t>component </a:t>
            </a:r>
            <a:r>
              <a:rPr sz="1271" spc="-5" dirty="0">
                <a:latin typeface="Arial"/>
                <a:cs typeface="Arial"/>
              </a:rPr>
              <a:t>of the Core </a:t>
            </a:r>
            <a:r>
              <a:rPr sz="1271" spc="-9" dirty="0">
                <a:latin typeface="Arial"/>
                <a:cs typeface="Arial"/>
              </a:rPr>
              <a:t>Service </a:t>
            </a:r>
            <a:r>
              <a:rPr sz="1271" spc="-5" dirty="0">
                <a:latin typeface="Arial"/>
                <a:cs typeface="Arial"/>
              </a:rPr>
              <a:t>(CS) will </a:t>
            </a:r>
            <a:r>
              <a:rPr sz="1271" spc="-9" dirty="0">
                <a:latin typeface="Arial"/>
                <a:cs typeface="Arial"/>
              </a:rPr>
              <a:t>produce update  maps </a:t>
            </a:r>
            <a:r>
              <a:rPr sz="1271" spc="-5" dirty="0">
                <a:latin typeface="Arial"/>
                <a:cs typeface="Arial"/>
              </a:rPr>
              <a:t>of the </a:t>
            </a:r>
            <a:r>
              <a:rPr sz="1271" spc="-9" dirty="0">
                <a:latin typeface="Arial"/>
                <a:cs typeface="Arial"/>
              </a:rPr>
              <a:t>major European agglomerates, which could </a:t>
            </a:r>
            <a:r>
              <a:rPr sz="1271" spc="-5" dirty="0">
                <a:latin typeface="Arial"/>
                <a:cs typeface="Arial"/>
              </a:rPr>
              <a:t>be used </a:t>
            </a:r>
            <a:r>
              <a:rPr sz="1271" spc="-9" dirty="0">
                <a:latin typeface="Arial"/>
                <a:cs typeface="Arial"/>
              </a:rPr>
              <a:t>by  </a:t>
            </a:r>
            <a:r>
              <a:rPr sz="1271" spc="-5" dirty="0">
                <a:latin typeface="Arial"/>
                <a:cs typeface="Arial"/>
              </a:rPr>
              <a:t>the local authorities as input to maps of </a:t>
            </a:r>
            <a:r>
              <a:rPr sz="1271" spc="-9" dirty="0">
                <a:latin typeface="Arial"/>
                <a:cs typeface="Arial"/>
              </a:rPr>
              <a:t>the noise intensity and  noise dispersion </a:t>
            </a:r>
            <a:r>
              <a:rPr sz="1271" spc="-5" dirty="0">
                <a:latin typeface="Arial"/>
                <a:cs typeface="Arial"/>
              </a:rPr>
              <a:t>in a</a:t>
            </a:r>
            <a:r>
              <a:rPr sz="1271" spc="-9" dirty="0">
                <a:latin typeface="Arial"/>
                <a:cs typeface="Arial"/>
              </a:rPr>
              <a:t> DS.</a:t>
            </a:r>
            <a:endParaRPr sz="1271">
              <a:latin typeface="Arial"/>
              <a:cs typeface="Arial"/>
            </a:endParaRPr>
          </a:p>
        </p:txBody>
      </p:sp>
      <p:sp>
        <p:nvSpPr>
          <p:cNvPr id="3" name="object 3"/>
          <p:cNvSpPr txBox="1"/>
          <p:nvPr/>
        </p:nvSpPr>
        <p:spPr>
          <a:xfrm>
            <a:off x="1990317" y="1948825"/>
            <a:ext cx="1653988" cy="287559"/>
          </a:xfrm>
          <a:prstGeom prst="rect">
            <a:avLst/>
          </a:prstGeom>
          <a:solidFill>
            <a:srgbClr val="336600"/>
          </a:solidFill>
        </p:spPr>
        <p:txBody>
          <a:bodyPr vert="horz" wrap="square" lIns="0" tIns="35731" rIns="0" bIns="0" rtlCol="0">
            <a:spAutoFit/>
          </a:bodyPr>
          <a:lstStyle/>
          <a:p>
            <a:pPr marL="82415">
              <a:spcBef>
                <a:spcPts val="281"/>
              </a:spcBef>
            </a:pPr>
            <a:r>
              <a:rPr sz="1634" b="1" spc="-5" dirty="0">
                <a:solidFill>
                  <a:srgbClr val="DDDDDD"/>
                </a:solidFill>
                <a:latin typeface="Arial"/>
                <a:cs typeface="Arial"/>
              </a:rPr>
              <a:t>Noise</a:t>
            </a:r>
            <a:r>
              <a:rPr sz="1634" b="1" spc="-91" dirty="0">
                <a:solidFill>
                  <a:srgbClr val="DDDDDD"/>
                </a:solidFill>
                <a:latin typeface="Arial"/>
                <a:cs typeface="Arial"/>
              </a:rPr>
              <a:t> </a:t>
            </a:r>
            <a:r>
              <a:rPr sz="1634" b="1" spc="-5" dirty="0">
                <a:solidFill>
                  <a:srgbClr val="DDDDDD"/>
                </a:solidFill>
                <a:latin typeface="Arial"/>
                <a:cs typeface="Arial"/>
              </a:rPr>
              <a:t>mapping</a:t>
            </a:r>
            <a:endParaRPr sz="1634">
              <a:latin typeface="Arial"/>
              <a:cs typeface="Arial"/>
            </a:endParaRPr>
          </a:p>
        </p:txBody>
      </p:sp>
      <p:sp>
        <p:nvSpPr>
          <p:cNvPr id="4" name="object 4"/>
          <p:cNvSpPr txBox="1"/>
          <p:nvPr/>
        </p:nvSpPr>
        <p:spPr>
          <a:xfrm>
            <a:off x="4831477" y="2997003"/>
            <a:ext cx="4682458" cy="586699"/>
          </a:xfrm>
          <a:prstGeom prst="rect">
            <a:avLst/>
          </a:prstGeom>
        </p:spPr>
        <p:txBody>
          <a:bodyPr vert="horz" wrap="square" lIns="0" tIns="0" rIns="0" bIns="0" rtlCol="0">
            <a:spAutoFit/>
          </a:bodyPr>
          <a:lstStyle/>
          <a:p>
            <a:pPr marL="11527" marR="4611"/>
            <a:r>
              <a:rPr sz="1271" spc="-5" dirty="0">
                <a:latin typeface="Arial"/>
                <a:cs typeface="Arial"/>
              </a:rPr>
              <a:t>combining at parcel level land use information from the CS with  </a:t>
            </a:r>
            <a:r>
              <a:rPr sz="1271" spc="-9" dirty="0">
                <a:latin typeface="Arial"/>
                <a:cs typeface="Arial"/>
              </a:rPr>
              <a:t>agronomic models </a:t>
            </a:r>
            <a:r>
              <a:rPr sz="1271" spc="-5" dirty="0">
                <a:latin typeface="Arial"/>
                <a:cs typeface="Arial"/>
              </a:rPr>
              <a:t>and </a:t>
            </a:r>
            <a:r>
              <a:rPr sz="1271" spc="-9" dirty="0">
                <a:latin typeface="Arial"/>
                <a:cs typeface="Arial"/>
              </a:rPr>
              <a:t>diagnostic tools </a:t>
            </a:r>
            <a:r>
              <a:rPr sz="1271" spc="-5" dirty="0">
                <a:latin typeface="Arial"/>
                <a:cs typeface="Arial"/>
              </a:rPr>
              <a:t>for </a:t>
            </a:r>
            <a:r>
              <a:rPr sz="1271" spc="-9" dirty="0">
                <a:latin typeface="Arial"/>
                <a:cs typeface="Arial"/>
              </a:rPr>
              <a:t>farmers </a:t>
            </a:r>
            <a:r>
              <a:rPr sz="1271" spc="-5" dirty="0">
                <a:latin typeface="Arial"/>
                <a:cs typeface="Arial"/>
              </a:rPr>
              <a:t>to </a:t>
            </a:r>
            <a:r>
              <a:rPr sz="1271" spc="-9" dirty="0">
                <a:latin typeface="Arial"/>
                <a:cs typeface="Arial"/>
              </a:rPr>
              <a:t>optimise for  </a:t>
            </a:r>
            <a:r>
              <a:rPr sz="1271" spc="-5" dirty="0">
                <a:latin typeface="Arial"/>
                <a:cs typeface="Arial"/>
              </a:rPr>
              <a:t>example fertilizer input</a:t>
            </a:r>
            <a:r>
              <a:rPr sz="1271" spc="-9" dirty="0">
                <a:latin typeface="Arial"/>
                <a:cs typeface="Arial"/>
              </a:rPr>
              <a:t> </a:t>
            </a:r>
            <a:r>
              <a:rPr sz="1271" spc="-5" dirty="0">
                <a:latin typeface="Arial"/>
                <a:cs typeface="Arial"/>
              </a:rPr>
              <a:t>(DS).</a:t>
            </a:r>
            <a:endParaRPr sz="1271">
              <a:latin typeface="Arial"/>
              <a:cs typeface="Arial"/>
            </a:endParaRPr>
          </a:p>
        </p:txBody>
      </p:sp>
      <p:sp>
        <p:nvSpPr>
          <p:cNvPr id="5" name="object 5"/>
          <p:cNvSpPr txBox="1"/>
          <p:nvPr/>
        </p:nvSpPr>
        <p:spPr>
          <a:xfrm>
            <a:off x="1990317" y="3029737"/>
            <a:ext cx="1919087" cy="287559"/>
          </a:xfrm>
          <a:prstGeom prst="rect">
            <a:avLst/>
          </a:prstGeom>
          <a:solidFill>
            <a:srgbClr val="336600"/>
          </a:solidFill>
        </p:spPr>
        <p:txBody>
          <a:bodyPr vert="horz" wrap="square" lIns="0" tIns="35731" rIns="0" bIns="0" rtlCol="0">
            <a:spAutoFit/>
          </a:bodyPr>
          <a:lstStyle/>
          <a:p>
            <a:pPr marL="82415">
              <a:spcBef>
                <a:spcPts val="281"/>
              </a:spcBef>
            </a:pPr>
            <a:r>
              <a:rPr sz="1634" b="1" spc="-5" dirty="0">
                <a:solidFill>
                  <a:srgbClr val="DDDDDD"/>
                </a:solidFill>
                <a:latin typeface="Arial"/>
                <a:cs typeface="Arial"/>
              </a:rPr>
              <a:t>Precision</a:t>
            </a:r>
            <a:r>
              <a:rPr sz="1634" b="1" spc="-91" dirty="0">
                <a:solidFill>
                  <a:srgbClr val="DDDDDD"/>
                </a:solidFill>
                <a:latin typeface="Arial"/>
                <a:cs typeface="Arial"/>
              </a:rPr>
              <a:t> </a:t>
            </a:r>
            <a:r>
              <a:rPr sz="1634" b="1" spc="-5" dirty="0">
                <a:solidFill>
                  <a:srgbClr val="DDDDDD"/>
                </a:solidFill>
                <a:latin typeface="Arial"/>
                <a:cs typeface="Arial"/>
              </a:rPr>
              <a:t>farming</a:t>
            </a:r>
            <a:endParaRPr sz="1634">
              <a:latin typeface="Arial"/>
              <a:cs typeface="Arial"/>
            </a:endParaRPr>
          </a:p>
        </p:txBody>
      </p:sp>
      <p:sp>
        <p:nvSpPr>
          <p:cNvPr id="6" name="object 6"/>
          <p:cNvSpPr txBox="1"/>
          <p:nvPr/>
        </p:nvSpPr>
        <p:spPr>
          <a:xfrm>
            <a:off x="4831477" y="4059936"/>
            <a:ext cx="5189028" cy="586699"/>
          </a:xfrm>
          <a:prstGeom prst="rect">
            <a:avLst/>
          </a:prstGeom>
        </p:spPr>
        <p:txBody>
          <a:bodyPr vert="horz" wrap="square" lIns="0" tIns="0" rIns="0" bIns="0" rtlCol="0">
            <a:spAutoFit/>
          </a:bodyPr>
          <a:lstStyle/>
          <a:p>
            <a:pPr marL="11527" marR="4611"/>
            <a:r>
              <a:rPr sz="1271" spc="-5" dirty="0">
                <a:latin typeface="Arial"/>
                <a:cs typeface="Arial"/>
              </a:rPr>
              <a:t>DS </a:t>
            </a:r>
            <a:r>
              <a:rPr sz="1271" spc="-9" dirty="0">
                <a:latin typeface="Arial"/>
                <a:cs typeface="Arial"/>
              </a:rPr>
              <a:t>which needs regular </a:t>
            </a:r>
            <a:r>
              <a:rPr sz="1271" spc="-5" dirty="0">
                <a:latin typeface="Arial"/>
                <a:cs typeface="Arial"/>
              </a:rPr>
              <a:t>and </a:t>
            </a:r>
            <a:r>
              <a:rPr sz="1271" spc="-9" dirty="0">
                <a:latin typeface="Arial"/>
                <a:cs typeface="Arial"/>
              </a:rPr>
              <a:t>accurate information </a:t>
            </a:r>
            <a:r>
              <a:rPr sz="1271" spc="-5" dirty="0">
                <a:latin typeface="Arial"/>
                <a:cs typeface="Arial"/>
              </a:rPr>
              <a:t>on land use from </a:t>
            </a:r>
            <a:r>
              <a:rPr sz="1271" spc="-9" dirty="0">
                <a:latin typeface="Arial"/>
                <a:cs typeface="Arial"/>
              </a:rPr>
              <a:t>the  </a:t>
            </a:r>
            <a:r>
              <a:rPr sz="1271" spc="-5" dirty="0">
                <a:latin typeface="Arial"/>
                <a:cs typeface="Arial"/>
              </a:rPr>
              <a:t>CS </a:t>
            </a:r>
            <a:r>
              <a:rPr sz="1271" spc="-9" dirty="0">
                <a:latin typeface="Arial"/>
                <a:cs typeface="Arial"/>
              </a:rPr>
              <a:t>(irrigated/not irrigated crops) </a:t>
            </a:r>
            <a:r>
              <a:rPr sz="1271" spc="-5" dirty="0">
                <a:latin typeface="Arial"/>
                <a:cs typeface="Arial"/>
              </a:rPr>
              <a:t>to better </a:t>
            </a:r>
            <a:r>
              <a:rPr sz="1271" spc="-9" dirty="0">
                <a:latin typeface="Arial"/>
                <a:cs typeface="Arial"/>
              </a:rPr>
              <a:t>monitor </a:t>
            </a:r>
            <a:r>
              <a:rPr sz="1271" spc="-5" dirty="0">
                <a:latin typeface="Arial"/>
                <a:cs typeface="Arial"/>
              </a:rPr>
              <a:t>irrigation at the level of  water</a:t>
            </a:r>
            <a:r>
              <a:rPr sz="1271" spc="-54" dirty="0">
                <a:latin typeface="Arial"/>
                <a:cs typeface="Arial"/>
              </a:rPr>
              <a:t> </a:t>
            </a:r>
            <a:r>
              <a:rPr sz="1271" spc="-9" dirty="0">
                <a:latin typeface="Arial"/>
                <a:cs typeface="Arial"/>
              </a:rPr>
              <a:t>catchments.</a:t>
            </a:r>
            <a:endParaRPr sz="1271">
              <a:latin typeface="Arial"/>
              <a:cs typeface="Arial"/>
            </a:endParaRPr>
          </a:p>
        </p:txBody>
      </p:sp>
      <p:sp>
        <p:nvSpPr>
          <p:cNvPr id="7" name="object 7"/>
          <p:cNvSpPr txBox="1"/>
          <p:nvPr/>
        </p:nvSpPr>
        <p:spPr>
          <a:xfrm>
            <a:off x="1990316" y="4023513"/>
            <a:ext cx="2645229" cy="287559"/>
          </a:xfrm>
          <a:prstGeom prst="rect">
            <a:avLst/>
          </a:prstGeom>
          <a:solidFill>
            <a:srgbClr val="336600"/>
          </a:solidFill>
        </p:spPr>
        <p:txBody>
          <a:bodyPr vert="horz" wrap="square" lIns="0" tIns="35731" rIns="0" bIns="0" rtlCol="0">
            <a:spAutoFit/>
          </a:bodyPr>
          <a:lstStyle/>
          <a:p>
            <a:pPr marL="82415">
              <a:spcBef>
                <a:spcPts val="281"/>
              </a:spcBef>
            </a:pPr>
            <a:r>
              <a:rPr sz="1634" b="1" spc="-5" dirty="0">
                <a:solidFill>
                  <a:srgbClr val="DDDDDD"/>
                </a:solidFill>
                <a:latin typeface="Arial"/>
                <a:cs typeface="Arial"/>
              </a:rPr>
              <a:t>Management of</a:t>
            </a:r>
            <a:r>
              <a:rPr sz="1634" b="1" spc="-86" dirty="0">
                <a:solidFill>
                  <a:srgbClr val="DDDDDD"/>
                </a:solidFill>
                <a:latin typeface="Arial"/>
                <a:cs typeface="Arial"/>
              </a:rPr>
              <a:t> </a:t>
            </a:r>
            <a:r>
              <a:rPr sz="1634" b="1" spc="-5" dirty="0">
                <a:solidFill>
                  <a:srgbClr val="DDDDDD"/>
                </a:solidFill>
                <a:latin typeface="Arial"/>
                <a:cs typeface="Arial"/>
              </a:rPr>
              <a:t>irrigation</a:t>
            </a:r>
            <a:endParaRPr sz="1634">
              <a:latin typeface="Arial"/>
              <a:cs typeface="Arial"/>
            </a:endParaRPr>
          </a:p>
        </p:txBody>
      </p:sp>
      <p:sp>
        <p:nvSpPr>
          <p:cNvPr id="8" name="object 8"/>
          <p:cNvSpPr txBox="1"/>
          <p:nvPr/>
        </p:nvSpPr>
        <p:spPr>
          <a:xfrm>
            <a:off x="4831477" y="5158138"/>
            <a:ext cx="4902606" cy="782265"/>
          </a:xfrm>
          <a:prstGeom prst="rect">
            <a:avLst/>
          </a:prstGeom>
        </p:spPr>
        <p:txBody>
          <a:bodyPr vert="horz" wrap="square" lIns="0" tIns="0" rIns="0" bIns="0" rtlCol="0">
            <a:spAutoFit/>
          </a:bodyPr>
          <a:lstStyle/>
          <a:p>
            <a:pPr marL="11527" marR="4611" indent="-576"/>
            <a:r>
              <a:rPr sz="1271" spc="-5" dirty="0">
                <a:latin typeface="Arial"/>
                <a:cs typeface="Arial"/>
              </a:rPr>
              <a:t>the </a:t>
            </a:r>
            <a:r>
              <a:rPr sz="1271" spc="-9" dirty="0">
                <a:latin typeface="Arial"/>
                <a:cs typeface="Arial"/>
              </a:rPr>
              <a:t>operational processing chain </a:t>
            </a:r>
            <a:r>
              <a:rPr sz="1271" spc="-5" dirty="0">
                <a:latin typeface="Arial"/>
                <a:cs typeface="Arial"/>
              </a:rPr>
              <a:t>producing </a:t>
            </a:r>
            <a:r>
              <a:rPr sz="1271" spc="-9" dirty="0">
                <a:latin typeface="Arial"/>
                <a:cs typeface="Arial"/>
              </a:rPr>
              <a:t>biophysical products and  agro-meteorological indicators </a:t>
            </a:r>
            <a:r>
              <a:rPr sz="1271" spc="-5" dirty="0">
                <a:latin typeface="Arial"/>
                <a:cs typeface="Arial"/>
              </a:rPr>
              <a:t>could be part of the </a:t>
            </a:r>
            <a:r>
              <a:rPr sz="1271" spc="-9" dirty="0">
                <a:latin typeface="Arial"/>
                <a:cs typeface="Arial"/>
              </a:rPr>
              <a:t>Global Land  component </a:t>
            </a:r>
            <a:r>
              <a:rPr sz="1271" spc="-5" dirty="0">
                <a:latin typeface="Arial"/>
                <a:cs typeface="Arial"/>
              </a:rPr>
              <a:t>of the CS. Then the </a:t>
            </a:r>
            <a:r>
              <a:rPr sz="1271" spc="-9" dirty="0">
                <a:latin typeface="Arial"/>
                <a:cs typeface="Arial"/>
              </a:rPr>
              <a:t>issuing </a:t>
            </a:r>
            <a:r>
              <a:rPr sz="1271" spc="-5" dirty="0">
                <a:latin typeface="Arial"/>
                <a:cs typeface="Arial"/>
              </a:rPr>
              <a:t>of </a:t>
            </a:r>
            <a:r>
              <a:rPr sz="1271" spc="-9" dirty="0">
                <a:latin typeface="Arial"/>
                <a:cs typeface="Arial"/>
              </a:rPr>
              <a:t>bulletin </a:t>
            </a:r>
            <a:r>
              <a:rPr sz="1271" spc="-5" dirty="0">
                <a:latin typeface="Arial"/>
                <a:cs typeface="Arial"/>
              </a:rPr>
              <a:t>from </a:t>
            </a:r>
            <a:r>
              <a:rPr sz="1271" spc="-9" dirty="0">
                <a:latin typeface="Arial"/>
                <a:cs typeface="Arial"/>
              </a:rPr>
              <a:t>expert  knowledge </a:t>
            </a:r>
            <a:r>
              <a:rPr sz="1271" spc="-5" dirty="0">
                <a:latin typeface="Arial"/>
                <a:cs typeface="Arial"/>
              </a:rPr>
              <a:t>is an </a:t>
            </a:r>
            <a:r>
              <a:rPr sz="1271" spc="-9" dirty="0">
                <a:latin typeface="Arial"/>
                <a:cs typeface="Arial"/>
              </a:rPr>
              <a:t>added value product which could </a:t>
            </a:r>
            <a:r>
              <a:rPr sz="1271" spc="-5" dirty="0">
                <a:latin typeface="Arial"/>
                <a:cs typeface="Arial"/>
              </a:rPr>
              <a:t>be part of a</a:t>
            </a:r>
            <a:r>
              <a:rPr sz="1271" spc="118" dirty="0">
                <a:latin typeface="Arial"/>
                <a:cs typeface="Arial"/>
              </a:rPr>
              <a:t> </a:t>
            </a:r>
            <a:r>
              <a:rPr sz="1271" spc="-9" dirty="0">
                <a:latin typeface="Arial"/>
                <a:cs typeface="Arial"/>
              </a:rPr>
              <a:t>DS.</a:t>
            </a:r>
            <a:endParaRPr sz="1271">
              <a:latin typeface="Arial"/>
              <a:cs typeface="Arial"/>
            </a:endParaRPr>
          </a:p>
        </p:txBody>
      </p:sp>
      <p:sp>
        <p:nvSpPr>
          <p:cNvPr id="9" name="object 9"/>
          <p:cNvSpPr txBox="1"/>
          <p:nvPr/>
        </p:nvSpPr>
        <p:spPr>
          <a:xfrm>
            <a:off x="1990316" y="5121715"/>
            <a:ext cx="2184187" cy="287559"/>
          </a:xfrm>
          <a:prstGeom prst="rect">
            <a:avLst/>
          </a:prstGeom>
          <a:solidFill>
            <a:srgbClr val="336600"/>
          </a:solidFill>
        </p:spPr>
        <p:txBody>
          <a:bodyPr vert="horz" wrap="square" lIns="0" tIns="35731" rIns="0" bIns="0" rtlCol="0">
            <a:spAutoFit/>
          </a:bodyPr>
          <a:lstStyle/>
          <a:p>
            <a:pPr marL="82415">
              <a:spcBef>
                <a:spcPts val="281"/>
              </a:spcBef>
            </a:pPr>
            <a:r>
              <a:rPr sz="1634" b="1" spc="-5" dirty="0">
                <a:solidFill>
                  <a:srgbClr val="DDDDDD"/>
                </a:solidFill>
                <a:latin typeface="Arial"/>
                <a:cs typeface="Arial"/>
              </a:rPr>
              <a:t>Crop Yield</a:t>
            </a:r>
            <a:r>
              <a:rPr sz="1634" b="1" spc="-50" dirty="0">
                <a:solidFill>
                  <a:srgbClr val="DDDDDD"/>
                </a:solidFill>
                <a:latin typeface="Arial"/>
                <a:cs typeface="Arial"/>
              </a:rPr>
              <a:t> </a:t>
            </a:r>
            <a:r>
              <a:rPr sz="1634" b="1" spc="-9" dirty="0">
                <a:solidFill>
                  <a:srgbClr val="DDDDDD"/>
                </a:solidFill>
                <a:latin typeface="Arial"/>
                <a:cs typeface="Arial"/>
              </a:rPr>
              <a:t>forecasts</a:t>
            </a:r>
            <a:endParaRPr sz="1634">
              <a:latin typeface="Arial"/>
              <a:cs typeface="Arial"/>
            </a:endParaRPr>
          </a:p>
        </p:txBody>
      </p:sp>
      <p:sp>
        <p:nvSpPr>
          <p:cNvPr id="10" name="object 10"/>
          <p:cNvSpPr txBox="1"/>
          <p:nvPr/>
        </p:nvSpPr>
        <p:spPr>
          <a:xfrm>
            <a:off x="2018888" y="1182573"/>
            <a:ext cx="5416091" cy="618374"/>
          </a:xfrm>
          <a:prstGeom prst="rect">
            <a:avLst/>
          </a:prstGeom>
        </p:spPr>
        <p:txBody>
          <a:bodyPr vert="horz" wrap="square" lIns="0" tIns="0" rIns="0" bIns="0" rtlCol="0">
            <a:spAutoFit/>
          </a:bodyPr>
          <a:lstStyle/>
          <a:p>
            <a:pPr marL="11527"/>
            <a:r>
              <a:rPr sz="1634" b="1" spc="-5" dirty="0">
                <a:latin typeface="Arial"/>
                <a:cs typeface="Arial"/>
              </a:rPr>
              <a:t>GMES Land Monitoring Core</a:t>
            </a:r>
            <a:r>
              <a:rPr sz="1634" b="1" spc="-18" dirty="0">
                <a:latin typeface="Arial"/>
                <a:cs typeface="Arial"/>
              </a:rPr>
              <a:t> </a:t>
            </a:r>
            <a:r>
              <a:rPr sz="1634" b="1" spc="-9" dirty="0">
                <a:latin typeface="Arial"/>
                <a:cs typeface="Arial"/>
              </a:rPr>
              <a:t>Service</a:t>
            </a:r>
            <a:endParaRPr sz="1634">
              <a:latin typeface="Arial"/>
              <a:cs typeface="Arial"/>
            </a:endParaRPr>
          </a:p>
          <a:p>
            <a:pPr marL="11527">
              <a:spcBef>
                <a:spcPts val="939"/>
              </a:spcBef>
            </a:pPr>
            <a:r>
              <a:rPr sz="1634" spc="-5" dirty="0">
                <a:latin typeface="Arial"/>
                <a:cs typeface="Arial"/>
              </a:rPr>
              <a:t>Examples of Downstream Services (DS) – Thematic</a:t>
            </a:r>
            <a:r>
              <a:rPr sz="1634" spc="-41" dirty="0">
                <a:latin typeface="Arial"/>
                <a:cs typeface="Arial"/>
              </a:rPr>
              <a:t> </a:t>
            </a:r>
            <a:r>
              <a:rPr sz="1634" spc="-9" dirty="0">
                <a:latin typeface="Arial"/>
                <a:cs typeface="Arial"/>
              </a:rPr>
              <a:t>layers</a:t>
            </a:r>
            <a:endParaRPr sz="1634">
              <a:latin typeface="Arial"/>
              <a:cs typeface="Arial"/>
            </a:endParaRPr>
          </a:p>
        </p:txBody>
      </p:sp>
    </p:spTree>
    <p:extLst>
      <p:ext uri="{BB962C8B-B14F-4D97-AF65-F5344CB8AC3E}">
        <p14:creationId xmlns:p14="http://schemas.microsoft.com/office/powerpoint/2010/main" val="15278191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287908" y="2019825"/>
            <a:ext cx="4477871" cy="586699"/>
          </a:xfrm>
          <a:prstGeom prst="rect">
            <a:avLst/>
          </a:prstGeom>
        </p:spPr>
        <p:txBody>
          <a:bodyPr vert="horz" wrap="square" lIns="0" tIns="0" rIns="0" bIns="0" rtlCol="0">
            <a:spAutoFit/>
          </a:bodyPr>
          <a:lstStyle/>
          <a:p>
            <a:pPr marL="11527" marR="4611"/>
            <a:r>
              <a:rPr sz="1271" spc="-5" dirty="0">
                <a:latin typeface="Arial"/>
                <a:cs typeface="Arial"/>
              </a:rPr>
              <a:t>near real time </a:t>
            </a:r>
            <a:r>
              <a:rPr sz="1271" spc="-9" dirty="0">
                <a:latin typeface="Arial"/>
                <a:cs typeface="Arial"/>
              </a:rPr>
              <a:t>monitoring </a:t>
            </a:r>
            <a:r>
              <a:rPr sz="1271" spc="-5" dirty="0">
                <a:latin typeface="Arial"/>
                <a:cs typeface="Arial"/>
              </a:rPr>
              <a:t>systems of environmental stress  </a:t>
            </a:r>
            <a:r>
              <a:rPr sz="1271" spc="-9" dirty="0">
                <a:latin typeface="Arial"/>
                <a:cs typeface="Arial"/>
              </a:rPr>
              <a:t>worldwide </a:t>
            </a:r>
            <a:r>
              <a:rPr sz="1271" spc="-5" dirty="0">
                <a:latin typeface="Arial"/>
                <a:cs typeface="Arial"/>
              </a:rPr>
              <a:t>and </a:t>
            </a:r>
            <a:r>
              <a:rPr sz="1271" spc="-9" dirty="0">
                <a:latin typeface="Arial"/>
                <a:cs typeface="Arial"/>
              </a:rPr>
              <a:t>slightly differed </a:t>
            </a:r>
            <a:r>
              <a:rPr sz="1271" spc="-5" dirty="0">
                <a:latin typeface="Arial"/>
                <a:cs typeface="Arial"/>
              </a:rPr>
              <a:t>time </a:t>
            </a:r>
            <a:r>
              <a:rPr sz="1271" spc="-9" dirty="0">
                <a:latin typeface="Arial"/>
                <a:cs typeface="Arial"/>
              </a:rPr>
              <a:t>monitoring </a:t>
            </a:r>
            <a:r>
              <a:rPr sz="1271" spc="-5" dirty="0">
                <a:latin typeface="Arial"/>
                <a:cs typeface="Arial"/>
              </a:rPr>
              <a:t>systems of land  cover and forest</a:t>
            </a:r>
            <a:r>
              <a:rPr sz="1271" spc="-59" dirty="0">
                <a:latin typeface="Arial"/>
                <a:cs typeface="Arial"/>
              </a:rPr>
              <a:t> </a:t>
            </a:r>
            <a:r>
              <a:rPr sz="1271" spc="-9" dirty="0">
                <a:latin typeface="Arial"/>
                <a:cs typeface="Arial"/>
              </a:rPr>
              <a:t>conversion.</a:t>
            </a:r>
            <a:endParaRPr sz="1271">
              <a:latin typeface="Arial"/>
              <a:cs typeface="Arial"/>
            </a:endParaRPr>
          </a:p>
        </p:txBody>
      </p:sp>
      <p:sp>
        <p:nvSpPr>
          <p:cNvPr id="3" name="object 3"/>
          <p:cNvSpPr txBox="1"/>
          <p:nvPr/>
        </p:nvSpPr>
        <p:spPr>
          <a:xfrm>
            <a:off x="2059473" y="2044260"/>
            <a:ext cx="3117797" cy="287559"/>
          </a:xfrm>
          <a:prstGeom prst="rect">
            <a:avLst/>
          </a:prstGeom>
          <a:solidFill>
            <a:srgbClr val="336600"/>
          </a:solidFill>
        </p:spPr>
        <p:txBody>
          <a:bodyPr vert="horz" wrap="square" lIns="0" tIns="35731" rIns="0" bIns="0" rtlCol="0">
            <a:spAutoFit/>
          </a:bodyPr>
          <a:lstStyle/>
          <a:p>
            <a:pPr marL="82415">
              <a:spcBef>
                <a:spcPts val="281"/>
              </a:spcBef>
            </a:pPr>
            <a:r>
              <a:rPr sz="1634" b="1" spc="-5" dirty="0">
                <a:solidFill>
                  <a:srgbClr val="DDDDDD"/>
                </a:solidFill>
                <a:latin typeface="Arial"/>
                <a:cs typeface="Arial"/>
              </a:rPr>
              <a:t>Land cover and forest</a:t>
            </a:r>
            <a:r>
              <a:rPr sz="1634" b="1" spc="-82" dirty="0">
                <a:solidFill>
                  <a:srgbClr val="DDDDDD"/>
                </a:solidFill>
                <a:latin typeface="Arial"/>
                <a:cs typeface="Arial"/>
              </a:rPr>
              <a:t> </a:t>
            </a:r>
            <a:r>
              <a:rPr sz="1634" b="1" spc="-5" dirty="0">
                <a:solidFill>
                  <a:srgbClr val="DDDDDD"/>
                </a:solidFill>
                <a:latin typeface="Arial"/>
                <a:cs typeface="Arial"/>
              </a:rPr>
              <a:t>change</a:t>
            </a:r>
            <a:endParaRPr sz="1634">
              <a:latin typeface="Arial"/>
              <a:cs typeface="Arial"/>
            </a:endParaRPr>
          </a:p>
        </p:txBody>
      </p:sp>
      <p:sp>
        <p:nvSpPr>
          <p:cNvPr id="4" name="object 4"/>
          <p:cNvSpPr txBox="1"/>
          <p:nvPr/>
        </p:nvSpPr>
        <p:spPr>
          <a:xfrm>
            <a:off x="5287909" y="2866989"/>
            <a:ext cx="4518788" cy="391133"/>
          </a:xfrm>
          <a:prstGeom prst="rect">
            <a:avLst/>
          </a:prstGeom>
        </p:spPr>
        <p:txBody>
          <a:bodyPr vert="horz" wrap="square" lIns="0" tIns="0" rIns="0" bIns="0" rtlCol="0">
            <a:spAutoFit/>
          </a:bodyPr>
          <a:lstStyle/>
          <a:p>
            <a:pPr marL="11527" marR="4611"/>
            <a:r>
              <a:rPr sz="1271" spc="-5" dirty="0">
                <a:latin typeface="Arial"/>
                <a:cs typeface="Arial"/>
              </a:rPr>
              <a:t>near real time </a:t>
            </a:r>
            <a:r>
              <a:rPr sz="1271" spc="-9" dirty="0">
                <a:latin typeface="Arial"/>
                <a:cs typeface="Arial"/>
              </a:rPr>
              <a:t>monitoring system </a:t>
            </a:r>
            <a:r>
              <a:rPr sz="1271" spc="-5" dirty="0">
                <a:latin typeface="Arial"/>
                <a:cs typeface="Arial"/>
              </a:rPr>
              <a:t>of </a:t>
            </a:r>
            <a:r>
              <a:rPr sz="1271" spc="-9" dirty="0">
                <a:latin typeface="Arial"/>
                <a:cs typeface="Arial"/>
              </a:rPr>
              <a:t>natural carbon fluxes </a:t>
            </a:r>
            <a:r>
              <a:rPr sz="1271" spc="-5" dirty="0">
                <a:latin typeface="Arial"/>
                <a:cs typeface="Arial"/>
              </a:rPr>
              <a:t>at </a:t>
            </a:r>
            <a:r>
              <a:rPr sz="1271" spc="-9" dirty="0">
                <a:latin typeface="Arial"/>
                <a:cs typeface="Arial"/>
              </a:rPr>
              <a:t>the  land-atmosphere</a:t>
            </a:r>
            <a:r>
              <a:rPr sz="1271" dirty="0">
                <a:latin typeface="Arial"/>
                <a:cs typeface="Arial"/>
              </a:rPr>
              <a:t> </a:t>
            </a:r>
            <a:r>
              <a:rPr sz="1271" spc="-9" dirty="0">
                <a:latin typeface="Arial"/>
                <a:cs typeface="Arial"/>
              </a:rPr>
              <a:t>interface.</a:t>
            </a:r>
            <a:endParaRPr sz="1271">
              <a:latin typeface="Arial"/>
              <a:cs typeface="Arial"/>
            </a:endParaRPr>
          </a:p>
        </p:txBody>
      </p:sp>
      <p:sp>
        <p:nvSpPr>
          <p:cNvPr id="5" name="object 5"/>
          <p:cNvSpPr txBox="1"/>
          <p:nvPr/>
        </p:nvSpPr>
        <p:spPr>
          <a:xfrm>
            <a:off x="2059473" y="2865146"/>
            <a:ext cx="2057400" cy="287559"/>
          </a:xfrm>
          <a:prstGeom prst="rect">
            <a:avLst/>
          </a:prstGeom>
          <a:solidFill>
            <a:srgbClr val="336600"/>
          </a:solidFill>
        </p:spPr>
        <p:txBody>
          <a:bodyPr vert="horz" wrap="square" lIns="0" tIns="35731" rIns="0" bIns="0" rtlCol="0">
            <a:spAutoFit/>
          </a:bodyPr>
          <a:lstStyle/>
          <a:p>
            <a:pPr marL="82415">
              <a:spcBef>
                <a:spcPts val="281"/>
              </a:spcBef>
            </a:pPr>
            <a:r>
              <a:rPr sz="1634" b="1" spc="-5" dirty="0">
                <a:solidFill>
                  <a:srgbClr val="DDDDDD"/>
                </a:solidFill>
                <a:latin typeface="Arial"/>
                <a:cs typeface="Arial"/>
              </a:rPr>
              <a:t>Natural carbon</a:t>
            </a:r>
            <a:r>
              <a:rPr sz="1634" b="1" spc="-91" dirty="0">
                <a:solidFill>
                  <a:srgbClr val="DDDDDD"/>
                </a:solidFill>
                <a:latin typeface="Arial"/>
                <a:cs typeface="Arial"/>
              </a:rPr>
              <a:t> </a:t>
            </a:r>
            <a:r>
              <a:rPr sz="1634" b="1" spc="-5" dirty="0">
                <a:solidFill>
                  <a:srgbClr val="DDDDDD"/>
                </a:solidFill>
                <a:latin typeface="Arial"/>
                <a:cs typeface="Arial"/>
              </a:rPr>
              <a:t>flux</a:t>
            </a:r>
            <a:endParaRPr sz="1634">
              <a:latin typeface="Arial"/>
              <a:cs typeface="Arial"/>
            </a:endParaRPr>
          </a:p>
        </p:txBody>
      </p:sp>
      <p:sp>
        <p:nvSpPr>
          <p:cNvPr id="6" name="object 6"/>
          <p:cNvSpPr txBox="1"/>
          <p:nvPr/>
        </p:nvSpPr>
        <p:spPr>
          <a:xfrm>
            <a:off x="5287909" y="3558553"/>
            <a:ext cx="4832297" cy="586699"/>
          </a:xfrm>
          <a:prstGeom prst="rect">
            <a:avLst/>
          </a:prstGeom>
        </p:spPr>
        <p:txBody>
          <a:bodyPr vert="horz" wrap="square" lIns="0" tIns="0" rIns="0" bIns="0" rtlCol="0">
            <a:spAutoFit/>
          </a:bodyPr>
          <a:lstStyle/>
          <a:p>
            <a:pPr marL="11527" marR="4611"/>
            <a:r>
              <a:rPr sz="1271" spc="-9" dirty="0">
                <a:latin typeface="Arial"/>
                <a:cs typeface="Arial"/>
              </a:rPr>
              <a:t>monitoring </a:t>
            </a:r>
            <a:r>
              <a:rPr sz="1271" spc="-5" dirty="0">
                <a:latin typeface="Arial"/>
                <a:cs typeface="Arial"/>
              </a:rPr>
              <a:t>systems for the crop </a:t>
            </a:r>
            <a:r>
              <a:rPr sz="1271" spc="-9" dirty="0">
                <a:latin typeface="Arial"/>
                <a:cs typeface="Arial"/>
              </a:rPr>
              <a:t>production </a:t>
            </a:r>
            <a:r>
              <a:rPr sz="1271" spc="-5" dirty="0">
                <a:latin typeface="Arial"/>
                <a:cs typeface="Arial"/>
              </a:rPr>
              <a:t>and yield </a:t>
            </a:r>
            <a:r>
              <a:rPr sz="1271" spc="-9" dirty="0">
                <a:latin typeface="Arial"/>
                <a:cs typeface="Arial"/>
              </a:rPr>
              <a:t>assessment to  </a:t>
            </a:r>
            <a:r>
              <a:rPr sz="1271" spc="-5" dirty="0">
                <a:latin typeface="Arial"/>
                <a:cs typeface="Arial"/>
              </a:rPr>
              <a:t>be </a:t>
            </a:r>
            <a:r>
              <a:rPr sz="1271" spc="-9" dirty="0">
                <a:latin typeface="Arial"/>
                <a:cs typeface="Arial"/>
              </a:rPr>
              <a:t>operated </a:t>
            </a:r>
            <a:r>
              <a:rPr sz="1271" spc="-5" dirty="0">
                <a:latin typeface="Arial"/>
                <a:cs typeface="Arial"/>
              </a:rPr>
              <a:t>in near real time, as an input to </a:t>
            </a:r>
            <a:r>
              <a:rPr sz="1271" spc="-9" dirty="0">
                <a:latin typeface="Arial"/>
                <a:cs typeface="Arial"/>
              </a:rPr>
              <a:t>services </a:t>
            </a:r>
            <a:r>
              <a:rPr sz="1271" spc="-5" dirty="0">
                <a:latin typeface="Arial"/>
                <a:cs typeface="Arial"/>
              </a:rPr>
              <a:t>in </a:t>
            </a:r>
            <a:r>
              <a:rPr sz="1271" spc="-9" dirty="0">
                <a:latin typeface="Arial"/>
                <a:cs typeface="Arial"/>
              </a:rPr>
              <a:t>charge of  common agricultural policy, </a:t>
            </a:r>
            <a:r>
              <a:rPr sz="1271" spc="-5" dirty="0">
                <a:latin typeface="Arial"/>
                <a:cs typeface="Arial"/>
              </a:rPr>
              <a:t>food security and trade</a:t>
            </a:r>
            <a:r>
              <a:rPr sz="1271" spc="59" dirty="0">
                <a:latin typeface="Arial"/>
                <a:cs typeface="Arial"/>
              </a:rPr>
              <a:t> </a:t>
            </a:r>
            <a:r>
              <a:rPr sz="1271" spc="-9" dirty="0">
                <a:latin typeface="Arial"/>
                <a:cs typeface="Arial"/>
              </a:rPr>
              <a:t>policies.</a:t>
            </a:r>
            <a:endParaRPr sz="1271">
              <a:latin typeface="Arial"/>
              <a:cs typeface="Arial"/>
            </a:endParaRPr>
          </a:p>
        </p:txBody>
      </p:sp>
      <p:sp>
        <p:nvSpPr>
          <p:cNvPr id="7" name="object 7"/>
          <p:cNvSpPr txBox="1"/>
          <p:nvPr/>
        </p:nvSpPr>
        <p:spPr>
          <a:xfrm>
            <a:off x="2059473" y="3522130"/>
            <a:ext cx="2584717" cy="539038"/>
          </a:xfrm>
          <a:prstGeom prst="rect">
            <a:avLst/>
          </a:prstGeom>
          <a:solidFill>
            <a:srgbClr val="336600"/>
          </a:solidFill>
        </p:spPr>
        <p:txBody>
          <a:bodyPr vert="horz" wrap="square" lIns="0" tIns="35731" rIns="0" bIns="0" rtlCol="0">
            <a:spAutoFit/>
          </a:bodyPr>
          <a:lstStyle/>
          <a:p>
            <a:pPr marL="82415" marR="442042">
              <a:spcBef>
                <a:spcPts val="281"/>
              </a:spcBef>
            </a:pPr>
            <a:r>
              <a:rPr sz="1634" b="1" dirty="0">
                <a:solidFill>
                  <a:srgbClr val="DDDDDD"/>
                </a:solidFill>
                <a:latin typeface="Arial"/>
                <a:cs typeface="Arial"/>
              </a:rPr>
              <a:t>Crop production</a:t>
            </a:r>
            <a:r>
              <a:rPr sz="1634" b="1" spc="-100" dirty="0">
                <a:solidFill>
                  <a:srgbClr val="DDDDDD"/>
                </a:solidFill>
                <a:latin typeface="Arial"/>
                <a:cs typeface="Arial"/>
              </a:rPr>
              <a:t> </a:t>
            </a:r>
            <a:r>
              <a:rPr sz="1634" b="1" dirty="0">
                <a:solidFill>
                  <a:srgbClr val="DDDDDD"/>
                </a:solidFill>
                <a:latin typeface="Arial"/>
                <a:cs typeface="Arial"/>
              </a:rPr>
              <a:t>and  food</a:t>
            </a:r>
            <a:r>
              <a:rPr sz="1634" b="1" spc="-59" dirty="0">
                <a:solidFill>
                  <a:srgbClr val="DDDDDD"/>
                </a:solidFill>
                <a:latin typeface="Arial"/>
                <a:cs typeface="Arial"/>
              </a:rPr>
              <a:t> </a:t>
            </a:r>
            <a:r>
              <a:rPr sz="1634" b="1" spc="-5" dirty="0">
                <a:solidFill>
                  <a:srgbClr val="DDDDDD"/>
                </a:solidFill>
                <a:latin typeface="Arial"/>
                <a:cs typeface="Arial"/>
              </a:rPr>
              <a:t>security</a:t>
            </a:r>
            <a:endParaRPr sz="1634">
              <a:latin typeface="Arial"/>
              <a:cs typeface="Arial"/>
            </a:endParaRPr>
          </a:p>
        </p:txBody>
      </p:sp>
      <p:sp>
        <p:nvSpPr>
          <p:cNvPr id="8" name="object 8"/>
          <p:cNvSpPr txBox="1"/>
          <p:nvPr/>
        </p:nvSpPr>
        <p:spPr>
          <a:xfrm>
            <a:off x="5287909" y="4685108"/>
            <a:ext cx="4187414" cy="1080424"/>
          </a:xfrm>
          <a:prstGeom prst="rect">
            <a:avLst/>
          </a:prstGeom>
        </p:spPr>
        <p:txBody>
          <a:bodyPr vert="horz" wrap="square" lIns="0" tIns="0" rIns="0" bIns="0" rtlCol="0">
            <a:spAutoFit/>
          </a:bodyPr>
          <a:lstStyle/>
          <a:p>
            <a:pPr marL="11527" marR="4611"/>
            <a:r>
              <a:rPr sz="1271" b="1" spc="-5" dirty="0">
                <a:solidFill>
                  <a:srgbClr val="336500"/>
                </a:solidFill>
                <a:latin typeface="Arial"/>
                <a:cs typeface="Arial"/>
              </a:rPr>
              <a:t>Soil and </a:t>
            </a:r>
            <a:r>
              <a:rPr sz="1271" b="1" spc="-9" dirty="0">
                <a:solidFill>
                  <a:srgbClr val="336500"/>
                </a:solidFill>
                <a:latin typeface="Arial"/>
                <a:cs typeface="Arial"/>
              </a:rPr>
              <a:t>Vegetation variables</a:t>
            </a:r>
            <a:r>
              <a:rPr sz="1271" spc="-9" dirty="0">
                <a:latin typeface="Arial"/>
                <a:cs typeface="Arial"/>
              </a:rPr>
              <a:t>: </a:t>
            </a:r>
            <a:r>
              <a:rPr sz="1271" spc="-5" dirty="0">
                <a:latin typeface="Arial"/>
                <a:cs typeface="Arial"/>
              </a:rPr>
              <a:t>e.g. land </a:t>
            </a:r>
            <a:r>
              <a:rPr sz="1271" spc="-9" dirty="0">
                <a:latin typeface="Arial"/>
                <a:cs typeface="Arial"/>
              </a:rPr>
              <a:t>cover, </a:t>
            </a:r>
            <a:r>
              <a:rPr sz="1271" spc="-5" dirty="0">
                <a:latin typeface="Arial"/>
                <a:cs typeface="Arial"/>
              </a:rPr>
              <a:t>Leaf </a:t>
            </a:r>
            <a:r>
              <a:rPr sz="1271" spc="-9" dirty="0">
                <a:latin typeface="Arial"/>
                <a:cs typeface="Arial"/>
              </a:rPr>
              <a:t>Area  Index, vegetation fractional cover, </a:t>
            </a:r>
            <a:r>
              <a:rPr sz="1271" spc="-5" dirty="0">
                <a:latin typeface="Arial"/>
                <a:cs typeface="Arial"/>
              </a:rPr>
              <a:t>burnt </a:t>
            </a:r>
            <a:r>
              <a:rPr sz="1271" spc="-9" dirty="0">
                <a:latin typeface="Arial"/>
                <a:cs typeface="Arial"/>
              </a:rPr>
              <a:t>areas, surface  reflectance.</a:t>
            </a:r>
            <a:endParaRPr sz="1271">
              <a:latin typeface="Arial"/>
              <a:cs typeface="Arial"/>
            </a:endParaRPr>
          </a:p>
          <a:p>
            <a:pPr marL="11527" marR="194797">
              <a:spcBef>
                <a:spcPts val="830"/>
              </a:spcBef>
            </a:pPr>
            <a:r>
              <a:rPr sz="1271" b="1" spc="-9" dirty="0">
                <a:solidFill>
                  <a:srgbClr val="336500"/>
                </a:solidFill>
                <a:latin typeface="Arial"/>
                <a:cs typeface="Arial"/>
              </a:rPr>
              <a:t>Radiation variables </a:t>
            </a:r>
            <a:r>
              <a:rPr sz="1271" spc="-5" dirty="0">
                <a:latin typeface="Arial"/>
                <a:cs typeface="Arial"/>
              </a:rPr>
              <a:t>: e.g. </a:t>
            </a:r>
            <a:r>
              <a:rPr sz="1271" spc="-9" dirty="0">
                <a:latin typeface="Arial"/>
                <a:cs typeface="Arial"/>
              </a:rPr>
              <a:t>albedo, surface temperature,  down welling radiation</a:t>
            </a:r>
            <a:r>
              <a:rPr sz="1271" spc="14" dirty="0">
                <a:latin typeface="Arial"/>
                <a:cs typeface="Arial"/>
              </a:rPr>
              <a:t> </a:t>
            </a:r>
            <a:r>
              <a:rPr sz="1271" spc="-9" dirty="0">
                <a:latin typeface="Arial"/>
                <a:cs typeface="Arial"/>
              </a:rPr>
              <a:t>flux.</a:t>
            </a:r>
            <a:endParaRPr sz="1271">
              <a:latin typeface="Arial"/>
              <a:cs typeface="Arial"/>
            </a:endParaRPr>
          </a:p>
        </p:txBody>
      </p:sp>
      <p:sp>
        <p:nvSpPr>
          <p:cNvPr id="9" name="object 9"/>
          <p:cNvSpPr txBox="1"/>
          <p:nvPr/>
        </p:nvSpPr>
        <p:spPr>
          <a:xfrm>
            <a:off x="5287909" y="5918846"/>
            <a:ext cx="4368373" cy="195566"/>
          </a:xfrm>
          <a:prstGeom prst="rect">
            <a:avLst/>
          </a:prstGeom>
        </p:spPr>
        <p:txBody>
          <a:bodyPr vert="horz" wrap="square" lIns="0" tIns="0" rIns="0" bIns="0" rtlCol="0">
            <a:spAutoFit/>
          </a:bodyPr>
          <a:lstStyle/>
          <a:p>
            <a:pPr marL="11527"/>
            <a:r>
              <a:rPr sz="1271" b="1" spc="-9" dirty="0">
                <a:solidFill>
                  <a:srgbClr val="336500"/>
                </a:solidFill>
                <a:latin typeface="Arial"/>
                <a:cs typeface="Arial"/>
              </a:rPr>
              <a:t>Water </a:t>
            </a:r>
            <a:r>
              <a:rPr sz="1271" b="1" spc="-5" dirty="0">
                <a:solidFill>
                  <a:srgbClr val="336500"/>
                </a:solidFill>
                <a:latin typeface="Arial"/>
                <a:cs typeface="Arial"/>
              </a:rPr>
              <a:t>variables</a:t>
            </a:r>
            <a:r>
              <a:rPr sz="1271" spc="-5" dirty="0">
                <a:latin typeface="Arial"/>
                <a:cs typeface="Arial"/>
              </a:rPr>
              <a:t>: e.g. soil </a:t>
            </a:r>
            <a:r>
              <a:rPr sz="1271" spc="-9" dirty="0">
                <a:latin typeface="Arial"/>
                <a:cs typeface="Arial"/>
              </a:rPr>
              <a:t>moisture, evapotranspiration,</a:t>
            </a:r>
            <a:r>
              <a:rPr sz="1271" spc="82" dirty="0">
                <a:latin typeface="Arial"/>
                <a:cs typeface="Arial"/>
              </a:rPr>
              <a:t> </a:t>
            </a:r>
            <a:r>
              <a:rPr sz="1271" spc="-9" dirty="0">
                <a:latin typeface="Arial"/>
                <a:cs typeface="Arial"/>
              </a:rPr>
              <a:t>etc...</a:t>
            </a:r>
            <a:endParaRPr sz="1271">
              <a:latin typeface="Arial"/>
              <a:cs typeface="Arial"/>
            </a:endParaRPr>
          </a:p>
        </p:txBody>
      </p:sp>
      <p:sp>
        <p:nvSpPr>
          <p:cNvPr id="10" name="object 10"/>
          <p:cNvSpPr txBox="1"/>
          <p:nvPr/>
        </p:nvSpPr>
        <p:spPr>
          <a:xfrm>
            <a:off x="2059473" y="4620332"/>
            <a:ext cx="1740434" cy="539038"/>
          </a:xfrm>
          <a:prstGeom prst="rect">
            <a:avLst/>
          </a:prstGeom>
          <a:solidFill>
            <a:srgbClr val="336600"/>
          </a:solidFill>
        </p:spPr>
        <p:txBody>
          <a:bodyPr vert="horz" wrap="square" lIns="0" tIns="35731" rIns="0" bIns="0" rtlCol="0">
            <a:spAutoFit/>
          </a:bodyPr>
          <a:lstStyle/>
          <a:p>
            <a:pPr marL="82415" marR="115842">
              <a:spcBef>
                <a:spcPts val="281"/>
              </a:spcBef>
            </a:pPr>
            <a:r>
              <a:rPr sz="1634" b="1" dirty="0">
                <a:solidFill>
                  <a:srgbClr val="DDDDDD"/>
                </a:solidFill>
                <a:latin typeface="Arial"/>
                <a:cs typeface="Arial"/>
              </a:rPr>
              <a:t>Biogeophysical  variables</a:t>
            </a:r>
            <a:endParaRPr sz="1634">
              <a:latin typeface="Arial"/>
              <a:cs typeface="Arial"/>
            </a:endParaRPr>
          </a:p>
        </p:txBody>
      </p:sp>
      <p:sp>
        <p:nvSpPr>
          <p:cNvPr id="11" name="object 11"/>
          <p:cNvSpPr txBox="1"/>
          <p:nvPr/>
        </p:nvSpPr>
        <p:spPr>
          <a:xfrm>
            <a:off x="2018896" y="1182584"/>
            <a:ext cx="3642808" cy="618374"/>
          </a:xfrm>
          <a:prstGeom prst="rect">
            <a:avLst/>
          </a:prstGeom>
        </p:spPr>
        <p:txBody>
          <a:bodyPr vert="horz" wrap="square" lIns="0" tIns="0" rIns="0" bIns="0" rtlCol="0">
            <a:spAutoFit/>
          </a:bodyPr>
          <a:lstStyle/>
          <a:p>
            <a:pPr marL="11527"/>
            <a:r>
              <a:rPr sz="1634" b="1" spc="-5" dirty="0">
                <a:latin typeface="Arial"/>
                <a:cs typeface="Arial"/>
              </a:rPr>
              <a:t>GMES Land Monitoring Core</a:t>
            </a:r>
            <a:r>
              <a:rPr sz="1634" b="1" spc="-18" dirty="0">
                <a:latin typeface="Arial"/>
                <a:cs typeface="Arial"/>
              </a:rPr>
              <a:t> </a:t>
            </a:r>
            <a:r>
              <a:rPr sz="1634" b="1" spc="-9" dirty="0">
                <a:latin typeface="Arial"/>
                <a:cs typeface="Arial"/>
              </a:rPr>
              <a:t>Service</a:t>
            </a:r>
            <a:endParaRPr sz="1634">
              <a:latin typeface="Arial"/>
              <a:cs typeface="Arial"/>
            </a:endParaRPr>
          </a:p>
          <a:p>
            <a:pPr marL="11527">
              <a:spcBef>
                <a:spcPts val="939"/>
              </a:spcBef>
            </a:pPr>
            <a:r>
              <a:rPr sz="1634" spc="-5" dirty="0">
                <a:latin typeface="Arial"/>
                <a:cs typeface="Arial"/>
              </a:rPr>
              <a:t>Global</a:t>
            </a:r>
            <a:r>
              <a:rPr sz="1634" spc="-59" dirty="0">
                <a:latin typeface="Arial"/>
                <a:cs typeface="Arial"/>
              </a:rPr>
              <a:t> </a:t>
            </a:r>
            <a:r>
              <a:rPr sz="1634" spc="-9" dirty="0">
                <a:latin typeface="Arial"/>
                <a:cs typeface="Arial"/>
              </a:rPr>
              <a:t>component</a:t>
            </a:r>
            <a:endParaRPr sz="1634">
              <a:latin typeface="Arial"/>
              <a:cs typeface="Arial"/>
            </a:endParaRPr>
          </a:p>
        </p:txBody>
      </p:sp>
    </p:spTree>
    <p:extLst>
      <p:ext uri="{BB962C8B-B14F-4D97-AF65-F5344CB8AC3E}">
        <p14:creationId xmlns:p14="http://schemas.microsoft.com/office/powerpoint/2010/main" val="42468949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491239" y="1620332"/>
            <a:ext cx="3239973" cy="251479"/>
          </a:xfrm>
          <a:prstGeom prst="rect">
            <a:avLst/>
          </a:prstGeom>
        </p:spPr>
        <p:txBody>
          <a:bodyPr vert="horz" wrap="square" lIns="0" tIns="0" rIns="0" bIns="0" rtlCol="0">
            <a:spAutoFit/>
          </a:bodyPr>
          <a:lstStyle/>
          <a:p>
            <a:pPr marL="11527"/>
            <a:r>
              <a:rPr sz="1634" dirty="0">
                <a:latin typeface="Arial"/>
                <a:cs typeface="Arial"/>
              </a:rPr>
              <a:t>Setting the scene: </a:t>
            </a:r>
            <a:r>
              <a:rPr sz="1634" spc="-5" dirty="0">
                <a:latin typeface="Arial"/>
                <a:cs typeface="Arial"/>
              </a:rPr>
              <a:t>some</a:t>
            </a:r>
            <a:r>
              <a:rPr sz="1634" spc="-45" dirty="0">
                <a:latin typeface="Arial"/>
                <a:cs typeface="Arial"/>
              </a:rPr>
              <a:t> </a:t>
            </a:r>
            <a:r>
              <a:rPr sz="1634" spc="-5" dirty="0">
                <a:latin typeface="Arial"/>
                <a:cs typeface="Arial"/>
              </a:rPr>
              <a:t>definitions</a:t>
            </a:r>
            <a:endParaRPr sz="1634">
              <a:latin typeface="Arial"/>
              <a:cs typeface="Arial"/>
            </a:endParaRPr>
          </a:p>
        </p:txBody>
      </p:sp>
      <p:sp>
        <p:nvSpPr>
          <p:cNvPr id="3" name="object 3"/>
          <p:cNvSpPr txBox="1">
            <a:spLocks noGrp="1"/>
          </p:cNvSpPr>
          <p:nvPr>
            <p:ph type="title"/>
          </p:nvPr>
        </p:nvSpPr>
        <p:spPr>
          <a:xfrm>
            <a:off x="2018896" y="-287677"/>
            <a:ext cx="1285731" cy="2031325"/>
          </a:xfrm>
          <a:prstGeom prst="rect">
            <a:avLst/>
          </a:prstGeom>
        </p:spPr>
        <p:txBody>
          <a:bodyPr vert="horz" wrap="square" lIns="0" tIns="0" rIns="0" bIns="0" rtlCol="0" anchor="ctr">
            <a:spAutoFit/>
          </a:bodyPr>
          <a:lstStyle/>
          <a:p>
            <a:pPr marL="11527">
              <a:lnSpc>
                <a:spcPct val="100000"/>
              </a:lnSpc>
            </a:pPr>
            <a:r>
              <a:rPr b="1" spc="-5" dirty="0">
                <a:solidFill>
                  <a:srgbClr val="FFFFFF"/>
                </a:solidFill>
                <a:latin typeface="Arial"/>
                <a:cs typeface="Arial"/>
              </a:rPr>
              <a:t>Summary</a:t>
            </a:r>
          </a:p>
        </p:txBody>
      </p:sp>
      <p:sp>
        <p:nvSpPr>
          <p:cNvPr id="4" name="object 4"/>
          <p:cNvSpPr txBox="1"/>
          <p:nvPr/>
        </p:nvSpPr>
        <p:spPr>
          <a:xfrm>
            <a:off x="2491239" y="4378285"/>
            <a:ext cx="1404449" cy="251479"/>
          </a:xfrm>
          <a:prstGeom prst="rect">
            <a:avLst/>
          </a:prstGeom>
        </p:spPr>
        <p:txBody>
          <a:bodyPr vert="horz" wrap="square" lIns="0" tIns="0" rIns="0" bIns="0" rtlCol="0">
            <a:spAutoFit/>
          </a:bodyPr>
          <a:lstStyle/>
          <a:p>
            <a:pPr marL="11527"/>
            <a:r>
              <a:rPr sz="1634" spc="-5" dirty="0">
                <a:latin typeface="Arial"/>
                <a:cs typeface="Arial"/>
              </a:rPr>
              <a:t>LCLU</a:t>
            </a:r>
            <a:r>
              <a:rPr sz="1634" spc="-68" dirty="0">
                <a:latin typeface="Arial"/>
                <a:cs typeface="Arial"/>
              </a:rPr>
              <a:t> </a:t>
            </a:r>
            <a:r>
              <a:rPr sz="1634" spc="-9" dirty="0">
                <a:latin typeface="Arial"/>
                <a:cs typeface="Arial"/>
              </a:rPr>
              <a:t>mapping</a:t>
            </a:r>
            <a:endParaRPr sz="1634">
              <a:latin typeface="Arial"/>
              <a:cs typeface="Arial"/>
            </a:endParaRPr>
          </a:p>
        </p:txBody>
      </p:sp>
      <p:sp>
        <p:nvSpPr>
          <p:cNvPr id="5" name="object 5"/>
          <p:cNvSpPr txBox="1"/>
          <p:nvPr/>
        </p:nvSpPr>
        <p:spPr>
          <a:xfrm>
            <a:off x="2491239" y="2394203"/>
            <a:ext cx="2247580" cy="251479"/>
          </a:xfrm>
          <a:prstGeom prst="rect">
            <a:avLst/>
          </a:prstGeom>
        </p:spPr>
        <p:txBody>
          <a:bodyPr vert="horz" wrap="square" lIns="0" tIns="0" rIns="0" bIns="0" rtlCol="0">
            <a:spAutoFit/>
          </a:bodyPr>
          <a:lstStyle/>
          <a:p>
            <a:pPr marL="11527"/>
            <a:r>
              <a:rPr sz="1634" spc="-5" dirty="0">
                <a:latin typeface="Arial"/>
                <a:cs typeface="Arial"/>
              </a:rPr>
              <a:t>The need for LCLU</a:t>
            </a:r>
            <a:r>
              <a:rPr sz="1634" spc="-64" dirty="0">
                <a:latin typeface="Arial"/>
                <a:cs typeface="Arial"/>
              </a:rPr>
              <a:t> </a:t>
            </a:r>
            <a:r>
              <a:rPr sz="1634" spc="-9" dirty="0">
                <a:latin typeface="Arial"/>
                <a:cs typeface="Arial"/>
              </a:rPr>
              <a:t>data</a:t>
            </a:r>
            <a:endParaRPr sz="1634">
              <a:latin typeface="Arial"/>
              <a:cs typeface="Arial"/>
            </a:endParaRPr>
          </a:p>
        </p:txBody>
      </p:sp>
      <p:sp>
        <p:nvSpPr>
          <p:cNvPr id="6" name="object 6"/>
          <p:cNvSpPr txBox="1"/>
          <p:nvPr/>
        </p:nvSpPr>
        <p:spPr>
          <a:xfrm>
            <a:off x="3903399" y="2826648"/>
            <a:ext cx="6189489" cy="1290225"/>
          </a:xfrm>
          <a:prstGeom prst="rect">
            <a:avLst/>
          </a:prstGeom>
        </p:spPr>
        <p:txBody>
          <a:bodyPr vert="horz" wrap="square" lIns="0" tIns="0" rIns="0" bIns="0" rtlCol="0">
            <a:spAutoFit/>
          </a:bodyPr>
          <a:lstStyle/>
          <a:p>
            <a:pPr marL="11527"/>
            <a:r>
              <a:rPr sz="1452" spc="-5" dirty="0">
                <a:latin typeface="Arial"/>
                <a:cs typeface="Arial"/>
              </a:rPr>
              <a:t>LCLU: </a:t>
            </a:r>
            <a:r>
              <a:rPr sz="1452" dirty="0">
                <a:latin typeface="Arial"/>
                <a:cs typeface="Arial"/>
              </a:rPr>
              <a:t>a </a:t>
            </a:r>
            <a:r>
              <a:rPr sz="1452" spc="-5" dirty="0">
                <a:latin typeface="Arial"/>
                <a:cs typeface="Arial"/>
              </a:rPr>
              <a:t>cross-cutting environmental</a:t>
            </a:r>
            <a:r>
              <a:rPr sz="1452" spc="-59" dirty="0">
                <a:latin typeface="Arial"/>
                <a:cs typeface="Arial"/>
              </a:rPr>
              <a:t> </a:t>
            </a:r>
            <a:r>
              <a:rPr sz="1452" spc="-5" dirty="0">
                <a:latin typeface="Arial"/>
                <a:cs typeface="Arial"/>
              </a:rPr>
              <a:t>variable</a:t>
            </a:r>
            <a:endParaRPr sz="1452">
              <a:latin typeface="Arial"/>
              <a:cs typeface="Arial"/>
            </a:endParaRPr>
          </a:p>
          <a:p>
            <a:pPr marL="11527" marR="4611">
              <a:lnSpc>
                <a:spcPct val="160000"/>
              </a:lnSpc>
              <a:spcBef>
                <a:spcPts val="5"/>
              </a:spcBef>
            </a:pPr>
            <a:r>
              <a:rPr sz="1452" spc="-5" dirty="0">
                <a:latin typeface="Arial"/>
                <a:cs typeface="Arial"/>
              </a:rPr>
              <a:t>Relation between two European initiatives (GMES and INSPIRE) and LCLU  LCLU and environmental</a:t>
            </a:r>
            <a:r>
              <a:rPr sz="1452" spc="-64" dirty="0">
                <a:latin typeface="Arial"/>
                <a:cs typeface="Arial"/>
              </a:rPr>
              <a:t> </a:t>
            </a:r>
            <a:r>
              <a:rPr sz="1452" spc="-5" dirty="0">
                <a:latin typeface="Arial"/>
                <a:cs typeface="Arial"/>
              </a:rPr>
              <a:t>legislation</a:t>
            </a:r>
            <a:endParaRPr sz="1452">
              <a:latin typeface="Arial"/>
              <a:cs typeface="Arial"/>
            </a:endParaRPr>
          </a:p>
          <a:p>
            <a:pPr marL="11527">
              <a:spcBef>
                <a:spcPts val="1048"/>
              </a:spcBef>
            </a:pPr>
            <a:r>
              <a:rPr sz="1452" spc="-5" dirty="0">
                <a:latin typeface="Arial"/>
                <a:cs typeface="Arial"/>
              </a:rPr>
              <a:t>LCLU and the DPSIR</a:t>
            </a:r>
            <a:r>
              <a:rPr sz="1452" spc="-59" dirty="0">
                <a:latin typeface="Arial"/>
                <a:cs typeface="Arial"/>
              </a:rPr>
              <a:t> </a:t>
            </a:r>
            <a:r>
              <a:rPr sz="1452" spc="-5" dirty="0">
                <a:latin typeface="Arial"/>
                <a:cs typeface="Arial"/>
              </a:rPr>
              <a:t>framework</a:t>
            </a:r>
            <a:endParaRPr sz="1452">
              <a:latin typeface="Arial"/>
              <a:cs typeface="Arial"/>
            </a:endParaRPr>
          </a:p>
        </p:txBody>
      </p:sp>
      <p:sp>
        <p:nvSpPr>
          <p:cNvPr id="7" name="object 7"/>
          <p:cNvSpPr txBox="1"/>
          <p:nvPr/>
        </p:nvSpPr>
        <p:spPr>
          <a:xfrm>
            <a:off x="3880577" y="4764420"/>
            <a:ext cx="4315930" cy="600805"/>
          </a:xfrm>
          <a:prstGeom prst="rect">
            <a:avLst/>
          </a:prstGeom>
        </p:spPr>
        <p:txBody>
          <a:bodyPr vert="horz" wrap="square" lIns="0" tIns="0" rIns="0" bIns="0" rtlCol="0">
            <a:spAutoFit/>
          </a:bodyPr>
          <a:lstStyle/>
          <a:p>
            <a:pPr marL="11527"/>
            <a:r>
              <a:rPr sz="1452" spc="-5" dirty="0">
                <a:latin typeface="Arial"/>
                <a:cs typeface="Arial"/>
              </a:rPr>
              <a:t>At country level (the case study of the</a:t>
            </a:r>
            <a:r>
              <a:rPr sz="1452" spc="9" dirty="0">
                <a:latin typeface="Arial"/>
                <a:cs typeface="Arial"/>
              </a:rPr>
              <a:t> </a:t>
            </a:r>
            <a:r>
              <a:rPr sz="1452" spc="-5" dirty="0">
                <a:latin typeface="Arial"/>
                <a:cs typeface="Arial"/>
              </a:rPr>
              <a:t>USA)</a:t>
            </a:r>
            <a:endParaRPr sz="1452">
              <a:latin typeface="Arial"/>
              <a:cs typeface="Arial"/>
            </a:endParaRPr>
          </a:p>
          <a:p>
            <a:pPr marL="11527">
              <a:spcBef>
                <a:spcPts val="1175"/>
              </a:spcBef>
            </a:pPr>
            <a:r>
              <a:rPr sz="1452" spc="-5" dirty="0">
                <a:latin typeface="Arial"/>
                <a:cs typeface="Arial"/>
              </a:rPr>
              <a:t>At European level (GSE Land and </a:t>
            </a:r>
            <a:r>
              <a:rPr sz="1452" dirty="0">
                <a:latin typeface="Arial"/>
                <a:cs typeface="Arial"/>
              </a:rPr>
              <a:t>GMES </a:t>
            </a:r>
            <a:r>
              <a:rPr sz="1452" spc="-5" dirty="0">
                <a:latin typeface="Arial"/>
                <a:cs typeface="Arial"/>
              </a:rPr>
              <a:t>FTS</a:t>
            </a:r>
            <a:r>
              <a:rPr sz="1452" spc="-41" dirty="0">
                <a:latin typeface="Arial"/>
                <a:cs typeface="Arial"/>
              </a:rPr>
              <a:t> </a:t>
            </a:r>
            <a:r>
              <a:rPr sz="1452" spc="-5" dirty="0">
                <a:latin typeface="Arial"/>
                <a:cs typeface="Arial"/>
              </a:rPr>
              <a:t>Land)</a:t>
            </a:r>
            <a:endParaRPr sz="1452">
              <a:latin typeface="Arial"/>
              <a:cs typeface="Arial"/>
            </a:endParaRPr>
          </a:p>
        </p:txBody>
      </p:sp>
      <p:sp>
        <p:nvSpPr>
          <p:cNvPr id="8" name="object 8"/>
          <p:cNvSpPr txBox="1"/>
          <p:nvPr/>
        </p:nvSpPr>
        <p:spPr>
          <a:xfrm>
            <a:off x="1946748" y="5365146"/>
            <a:ext cx="8298756" cy="349156"/>
          </a:xfrm>
          <a:prstGeom prst="rect">
            <a:avLst/>
          </a:prstGeom>
          <a:solidFill>
            <a:srgbClr val="009999"/>
          </a:solidFill>
          <a:ln w="9525">
            <a:solidFill>
              <a:srgbClr val="000000"/>
            </a:solidFill>
          </a:ln>
        </p:spPr>
        <p:txBody>
          <a:bodyPr vert="horz" wrap="square" lIns="0" tIns="124481" rIns="0" bIns="0" rtlCol="0">
            <a:spAutoFit/>
          </a:bodyPr>
          <a:lstStyle/>
          <a:p>
            <a:pPr marL="1941066">
              <a:spcBef>
                <a:spcPts val="980"/>
              </a:spcBef>
            </a:pPr>
            <a:r>
              <a:rPr sz="1452" b="1" spc="-5" dirty="0">
                <a:solidFill>
                  <a:srgbClr val="FFFFFF"/>
                </a:solidFill>
                <a:latin typeface="Arial"/>
                <a:cs typeface="Arial"/>
              </a:rPr>
              <a:t>At Global level (GLG2000, MOD12Q1 and</a:t>
            </a:r>
            <a:r>
              <a:rPr sz="1452" b="1" spc="23" dirty="0">
                <a:solidFill>
                  <a:srgbClr val="FFFFFF"/>
                </a:solidFill>
                <a:latin typeface="Arial"/>
                <a:cs typeface="Arial"/>
              </a:rPr>
              <a:t> </a:t>
            </a:r>
            <a:r>
              <a:rPr sz="1452" b="1" spc="-5" dirty="0">
                <a:solidFill>
                  <a:srgbClr val="FFFFFF"/>
                </a:solidFill>
                <a:latin typeface="Arial"/>
                <a:cs typeface="Arial"/>
              </a:rPr>
              <a:t>GLOBCOVER)</a:t>
            </a:r>
            <a:endParaRPr sz="1452">
              <a:latin typeface="Arial"/>
              <a:cs typeface="Arial"/>
            </a:endParaRPr>
          </a:p>
        </p:txBody>
      </p:sp>
      <p:sp>
        <p:nvSpPr>
          <p:cNvPr id="9" name="object 9"/>
          <p:cNvSpPr txBox="1"/>
          <p:nvPr/>
        </p:nvSpPr>
        <p:spPr>
          <a:xfrm>
            <a:off x="2165507" y="1492162"/>
            <a:ext cx="228216" cy="446917"/>
          </a:xfrm>
          <a:prstGeom prst="rect">
            <a:avLst/>
          </a:prstGeom>
        </p:spPr>
        <p:txBody>
          <a:bodyPr vert="horz" wrap="square" lIns="0" tIns="0" rIns="0" bIns="0" rtlCol="0">
            <a:spAutoFit/>
          </a:bodyPr>
          <a:lstStyle/>
          <a:p>
            <a:pPr marL="11527"/>
            <a:r>
              <a:rPr sz="2904" b="1" spc="-5" dirty="0">
                <a:solidFill>
                  <a:srgbClr val="A50021"/>
                </a:solidFill>
                <a:latin typeface="Arial"/>
                <a:cs typeface="Arial"/>
              </a:rPr>
              <a:t>1</a:t>
            </a:r>
            <a:endParaRPr sz="2904">
              <a:latin typeface="Arial"/>
              <a:cs typeface="Arial"/>
            </a:endParaRPr>
          </a:p>
        </p:txBody>
      </p:sp>
      <p:sp>
        <p:nvSpPr>
          <p:cNvPr id="10" name="object 10"/>
          <p:cNvSpPr txBox="1"/>
          <p:nvPr/>
        </p:nvSpPr>
        <p:spPr>
          <a:xfrm>
            <a:off x="2165507" y="2266010"/>
            <a:ext cx="228216" cy="446917"/>
          </a:xfrm>
          <a:prstGeom prst="rect">
            <a:avLst/>
          </a:prstGeom>
        </p:spPr>
        <p:txBody>
          <a:bodyPr vert="horz" wrap="square" lIns="0" tIns="0" rIns="0" bIns="0" rtlCol="0">
            <a:spAutoFit/>
          </a:bodyPr>
          <a:lstStyle/>
          <a:p>
            <a:pPr marL="11527"/>
            <a:r>
              <a:rPr sz="2904" b="1" spc="-5" dirty="0">
                <a:solidFill>
                  <a:srgbClr val="A50021"/>
                </a:solidFill>
                <a:latin typeface="Arial"/>
                <a:cs typeface="Arial"/>
              </a:rPr>
              <a:t>2</a:t>
            </a:r>
            <a:endParaRPr sz="2904">
              <a:latin typeface="Arial"/>
              <a:cs typeface="Arial"/>
            </a:endParaRPr>
          </a:p>
        </p:txBody>
      </p:sp>
      <p:sp>
        <p:nvSpPr>
          <p:cNvPr id="11" name="object 11"/>
          <p:cNvSpPr txBox="1"/>
          <p:nvPr/>
        </p:nvSpPr>
        <p:spPr>
          <a:xfrm>
            <a:off x="2165507" y="4250093"/>
            <a:ext cx="228216" cy="446917"/>
          </a:xfrm>
          <a:prstGeom prst="rect">
            <a:avLst/>
          </a:prstGeom>
        </p:spPr>
        <p:txBody>
          <a:bodyPr vert="horz" wrap="square" lIns="0" tIns="0" rIns="0" bIns="0" rtlCol="0">
            <a:spAutoFit/>
          </a:bodyPr>
          <a:lstStyle/>
          <a:p>
            <a:pPr marL="11527"/>
            <a:r>
              <a:rPr sz="2904" b="1" spc="-5" dirty="0">
                <a:solidFill>
                  <a:srgbClr val="A50021"/>
                </a:solidFill>
                <a:latin typeface="Arial"/>
                <a:cs typeface="Arial"/>
              </a:rPr>
              <a:t>3</a:t>
            </a:r>
            <a:endParaRPr sz="2904">
              <a:latin typeface="Arial"/>
              <a:cs typeface="Arial"/>
            </a:endParaRPr>
          </a:p>
        </p:txBody>
      </p:sp>
    </p:spTree>
    <p:extLst>
      <p:ext uri="{BB962C8B-B14F-4D97-AF65-F5344CB8AC3E}">
        <p14:creationId xmlns:p14="http://schemas.microsoft.com/office/powerpoint/2010/main" val="26100284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18896" y="1102143"/>
            <a:ext cx="2619871" cy="423193"/>
          </a:xfrm>
          <a:prstGeom prst="rect">
            <a:avLst/>
          </a:prstGeom>
        </p:spPr>
        <p:txBody>
          <a:bodyPr vert="horz" wrap="square" lIns="0" tIns="0" rIns="0" bIns="0" rtlCol="0" anchor="ctr">
            <a:spAutoFit/>
          </a:bodyPr>
          <a:lstStyle/>
          <a:p>
            <a:pPr marL="11527">
              <a:lnSpc>
                <a:spcPts val="1865"/>
              </a:lnSpc>
            </a:pPr>
            <a:r>
              <a:rPr sz="1815" b="1" spc="-5" dirty="0">
                <a:latin typeface="Arial"/>
                <a:cs typeface="Arial"/>
              </a:rPr>
              <a:t>Global land </a:t>
            </a:r>
            <a:r>
              <a:rPr sz="1815" b="1" spc="-9" dirty="0">
                <a:latin typeface="Arial"/>
                <a:cs typeface="Arial"/>
              </a:rPr>
              <a:t>cover</a:t>
            </a:r>
            <a:r>
              <a:rPr sz="1815" b="1" spc="-64" dirty="0">
                <a:latin typeface="Arial"/>
                <a:cs typeface="Arial"/>
              </a:rPr>
              <a:t> </a:t>
            </a:r>
            <a:r>
              <a:rPr sz="1815" b="1" spc="-9" dirty="0">
                <a:latin typeface="Arial"/>
                <a:cs typeface="Arial"/>
              </a:rPr>
              <a:t>maps</a:t>
            </a:r>
            <a:endParaRPr sz="1815">
              <a:latin typeface="Arial"/>
              <a:cs typeface="Arial"/>
            </a:endParaRPr>
          </a:p>
          <a:p>
            <a:pPr marR="150997" algn="r">
              <a:lnSpc>
                <a:spcPts val="1429"/>
              </a:lnSpc>
            </a:pPr>
            <a:r>
              <a:rPr sz="1452" b="1" spc="-5" dirty="0">
                <a:solidFill>
                  <a:srgbClr val="A50021"/>
                </a:solidFill>
                <a:latin typeface="Arial"/>
                <a:cs typeface="Arial"/>
              </a:rPr>
              <a:t>Images</a:t>
            </a:r>
            <a:endParaRPr sz="1452">
              <a:latin typeface="Arial"/>
              <a:cs typeface="Arial"/>
            </a:endParaRPr>
          </a:p>
        </p:txBody>
      </p:sp>
      <p:sp>
        <p:nvSpPr>
          <p:cNvPr id="3" name="object 3"/>
          <p:cNvSpPr txBox="1"/>
          <p:nvPr/>
        </p:nvSpPr>
        <p:spPr>
          <a:xfrm>
            <a:off x="6787908" y="1296911"/>
            <a:ext cx="916321" cy="446917"/>
          </a:xfrm>
          <a:prstGeom prst="rect">
            <a:avLst/>
          </a:prstGeom>
        </p:spPr>
        <p:txBody>
          <a:bodyPr vert="horz" wrap="square" lIns="0" tIns="0" rIns="0" bIns="0" rtlCol="0">
            <a:spAutoFit/>
          </a:bodyPr>
          <a:lstStyle/>
          <a:p>
            <a:pPr marL="11527" marR="4611"/>
            <a:r>
              <a:rPr sz="1452" b="1" spc="-5" dirty="0">
                <a:solidFill>
                  <a:srgbClr val="A50021"/>
                </a:solidFill>
                <a:latin typeface="Arial"/>
                <a:cs typeface="Arial"/>
              </a:rPr>
              <a:t>Spatial  resolu</a:t>
            </a:r>
            <a:r>
              <a:rPr sz="1452" b="1" spc="5" dirty="0">
                <a:solidFill>
                  <a:srgbClr val="A50021"/>
                </a:solidFill>
                <a:latin typeface="Arial"/>
                <a:cs typeface="Arial"/>
              </a:rPr>
              <a:t>ti</a:t>
            </a:r>
            <a:r>
              <a:rPr sz="1452" b="1" spc="-5" dirty="0">
                <a:solidFill>
                  <a:srgbClr val="A50021"/>
                </a:solidFill>
                <a:latin typeface="Arial"/>
                <a:cs typeface="Arial"/>
              </a:rPr>
              <a:t>on</a:t>
            </a:r>
            <a:endParaRPr sz="1452">
              <a:latin typeface="Arial"/>
              <a:cs typeface="Arial"/>
            </a:endParaRPr>
          </a:p>
        </p:txBody>
      </p:sp>
      <p:sp>
        <p:nvSpPr>
          <p:cNvPr id="4" name="object 4"/>
          <p:cNvSpPr txBox="1"/>
          <p:nvPr/>
        </p:nvSpPr>
        <p:spPr>
          <a:xfrm>
            <a:off x="8556915" y="1296911"/>
            <a:ext cx="1016021" cy="223459"/>
          </a:xfrm>
          <a:prstGeom prst="rect">
            <a:avLst/>
          </a:prstGeom>
        </p:spPr>
        <p:txBody>
          <a:bodyPr vert="horz" wrap="square" lIns="0" tIns="0" rIns="0" bIns="0" rtlCol="0">
            <a:spAutoFit/>
          </a:bodyPr>
          <a:lstStyle/>
          <a:p>
            <a:pPr marL="11527"/>
            <a:r>
              <a:rPr sz="1452" b="1" spc="-5" dirty="0">
                <a:solidFill>
                  <a:srgbClr val="A50021"/>
                </a:solidFill>
                <a:latin typeface="Arial"/>
                <a:cs typeface="Arial"/>
              </a:rPr>
              <a:t>References</a:t>
            </a:r>
            <a:endParaRPr sz="1452">
              <a:latin typeface="Arial"/>
              <a:cs typeface="Arial"/>
            </a:endParaRPr>
          </a:p>
        </p:txBody>
      </p:sp>
      <p:sp>
        <p:nvSpPr>
          <p:cNvPr id="5" name="object 5"/>
          <p:cNvSpPr txBox="1"/>
          <p:nvPr/>
        </p:nvSpPr>
        <p:spPr>
          <a:xfrm>
            <a:off x="5332848" y="1296911"/>
            <a:ext cx="914016" cy="446917"/>
          </a:xfrm>
          <a:prstGeom prst="rect">
            <a:avLst/>
          </a:prstGeom>
        </p:spPr>
        <p:txBody>
          <a:bodyPr vert="horz" wrap="square" lIns="0" tIns="0" rIns="0" bIns="0" rtlCol="0">
            <a:spAutoFit/>
          </a:bodyPr>
          <a:lstStyle/>
          <a:p>
            <a:pPr marL="11527" marR="4611"/>
            <a:r>
              <a:rPr sz="1452" b="1" spc="-5" dirty="0">
                <a:solidFill>
                  <a:srgbClr val="A50021"/>
                </a:solidFill>
                <a:latin typeface="Arial"/>
                <a:cs typeface="Arial"/>
              </a:rPr>
              <a:t>Reference  year</a:t>
            </a:r>
            <a:endParaRPr sz="1452">
              <a:latin typeface="Arial"/>
              <a:cs typeface="Arial"/>
            </a:endParaRPr>
          </a:p>
        </p:txBody>
      </p:sp>
      <p:graphicFrame>
        <p:nvGraphicFramePr>
          <p:cNvPr id="6" name="object 6"/>
          <p:cNvGraphicFramePr>
            <a:graphicFrameLocks noGrp="1"/>
          </p:cNvGraphicFramePr>
          <p:nvPr/>
        </p:nvGraphicFramePr>
        <p:xfrm>
          <a:off x="2010227" y="1767862"/>
          <a:ext cx="8257581" cy="3741336"/>
        </p:xfrm>
        <a:graphic>
          <a:graphicData uri="http://schemas.openxmlformats.org/drawingml/2006/table">
            <a:tbl>
              <a:tblPr firstRow="1" bandRow="1">
                <a:tableStyleId>{2D5ABB26-0587-4C30-8999-92F81FD0307C}</a:tableStyleId>
              </a:tblPr>
              <a:tblGrid>
                <a:gridCol w="1747387"/>
                <a:gridCol w="1453545"/>
                <a:gridCol w="1087987"/>
                <a:gridCol w="1639702"/>
                <a:gridCol w="2328960"/>
              </a:tblGrid>
              <a:tr h="603267">
                <a:tc>
                  <a:txBody>
                    <a:bodyPr/>
                    <a:lstStyle/>
                    <a:p>
                      <a:pPr marL="22225" marR="200025">
                        <a:lnSpc>
                          <a:spcPct val="100000"/>
                        </a:lnSpc>
                        <a:spcBef>
                          <a:spcPts val="275"/>
                        </a:spcBef>
                      </a:pPr>
                      <a:r>
                        <a:rPr sz="1500" b="1" spc="-5" dirty="0">
                          <a:solidFill>
                            <a:srgbClr val="A50021"/>
                          </a:solidFill>
                          <a:latin typeface="Arial"/>
                          <a:cs typeface="Arial"/>
                        </a:rPr>
                        <a:t>The 1st global LC  map</a:t>
                      </a:r>
                      <a:endParaRPr sz="1500">
                        <a:latin typeface="Arial"/>
                        <a:cs typeface="Arial"/>
                      </a:endParaRPr>
                    </a:p>
                  </a:txBody>
                  <a:tcPr marL="0" marR="0" marT="0" marB="0"/>
                </a:tc>
                <a:tc>
                  <a:txBody>
                    <a:bodyPr/>
                    <a:lstStyle/>
                    <a:p>
                      <a:pPr marL="95250">
                        <a:lnSpc>
                          <a:spcPct val="100000"/>
                        </a:lnSpc>
                        <a:spcBef>
                          <a:spcPts val="275"/>
                        </a:spcBef>
                      </a:pPr>
                      <a:r>
                        <a:rPr sz="1500" spc="-5" dirty="0">
                          <a:latin typeface="Arial"/>
                          <a:cs typeface="Arial"/>
                        </a:rPr>
                        <a:t>AVHRR</a:t>
                      </a:r>
                      <a:endParaRPr sz="1500">
                        <a:latin typeface="Arial"/>
                        <a:cs typeface="Arial"/>
                      </a:endParaRPr>
                    </a:p>
                  </a:txBody>
                  <a:tcPr marL="0" marR="0" marT="0" marB="0"/>
                </a:tc>
                <a:tc>
                  <a:txBody>
                    <a:bodyPr/>
                    <a:lstStyle/>
                    <a:p>
                      <a:endParaRPr sz="1500">
                        <a:latin typeface="Arial"/>
                        <a:cs typeface="Arial"/>
                      </a:endParaRPr>
                    </a:p>
                  </a:txBody>
                  <a:tcPr marL="0" marR="0" marT="0" marB="0"/>
                </a:tc>
                <a:tc>
                  <a:txBody>
                    <a:bodyPr/>
                    <a:lstStyle/>
                    <a:p>
                      <a:pPr marL="551180">
                        <a:lnSpc>
                          <a:spcPct val="100000"/>
                        </a:lnSpc>
                        <a:spcBef>
                          <a:spcPts val="275"/>
                        </a:spcBef>
                      </a:pPr>
                      <a:r>
                        <a:rPr sz="1500" spc="-5" dirty="0">
                          <a:latin typeface="Arial"/>
                          <a:cs typeface="Arial"/>
                        </a:rPr>
                        <a:t>1º</a:t>
                      </a:r>
                      <a:endParaRPr sz="1500">
                        <a:latin typeface="Arial"/>
                        <a:cs typeface="Arial"/>
                      </a:endParaRPr>
                    </a:p>
                  </a:txBody>
                  <a:tcPr marL="0" marR="0" marT="0" marB="0"/>
                </a:tc>
                <a:tc>
                  <a:txBody>
                    <a:bodyPr/>
                    <a:lstStyle/>
                    <a:p>
                      <a:pPr marL="690245" marR="176530">
                        <a:lnSpc>
                          <a:spcPct val="100000"/>
                        </a:lnSpc>
                        <a:spcBef>
                          <a:spcPts val="195"/>
                        </a:spcBef>
                      </a:pPr>
                      <a:r>
                        <a:rPr sz="1500" spc="-5" dirty="0">
                          <a:latin typeface="Arial"/>
                          <a:cs typeface="Arial"/>
                        </a:rPr>
                        <a:t>DeFries and  Townshend</a:t>
                      </a:r>
                      <a:r>
                        <a:rPr sz="1500" spc="-90" dirty="0">
                          <a:latin typeface="Arial"/>
                          <a:cs typeface="Arial"/>
                        </a:rPr>
                        <a:t> </a:t>
                      </a:r>
                      <a:r>
                        <a:rPr sz="1500" spc="-5" dirty="0">
                          <a:latin typeface="Arial"/>
                          <a:cs typeface="Arial"/>
                        </a:rPr>
                        <a:t>(1994)</a:t>
                      </a:r>
                      <a:endParaRPr sz="1500">
                        <a:latin typeface="Arial"/>
                        <a:cs typeface="Arial"/>
                      </a:endParaRPr>
                    </a:p>
                  </a:txBody>
                  <a:tcPr marL="0" marR="0" marT="0" marB="0"/>
                </a:tc>
              </a:tr>
              <a:tr h="488583">
                <a:tc>
                  <a:txBody>
                    <a:bodyPr/>
                    <a:lstStyle/>
                    <a:p>
                      <a:pPr marL="95885" algn="ctr">
                        <a:lnSpc>
                          <a:spcPct val="100000"/>
                        </a:lnSpc>
                        <a:spcBef>
                          <a:spcPts val="1030"/>
                        </a:spcBef>
                      </a:pPr>
                      <a:r>
                        <a:rPr sz="1500" dirty="0">
                          <a:latin typeface="Arial"/>
                          <a:cs typeface="Arial"/>
                        </a:rPr>
                        <a:t>-</a:t>
                      </a:r>
                      <a:endParaRPr sz="1500">
                        <a:latin typeface="Arial"/>
                        <a:cs typeface="Arial"/>
                      </a:endParaRPr>
                    </a:p>
                  </a:txBody>
                  <a:tcPr marL="0" marR="0" marT="0" marB="0"/>
                </a:tc>
                <a:tc>
                  <a:txBody>
                    <a:bodyPr/>
                    <a:lstStyle/>
                    <a:p>
                      <a:pPr marL="95250">
                        <a:lnSpc>
                          <a:spcPct val="100000"/>
                        </a:lnSpc>
                        <a:spcBef>
                          <a:spcPts val="905"/>
                        </a:spcBef>
                      </a:pPr>
                      <a:r>
                        <a:rPr sz="1500" spc="-10" dirty="0">
                          <a:latin typeface="Arial"/>
                          <a:cs typeface="Arial"/>
                        </a:rPr>
                        <a:t>AVHRR</a:t>
                      </a:r>
                      <a:endParaRPr sz="1500">
                        <a:latin typeface="Arial"/>
                        <a:cs typeface="Arial"/>
                      </a:endParaRPr>
                    </a:p>
                  </a:txBody>
                  <a:tcPr marL="0" marR="0" marT="0" marB="0"/>
                </a:tc>
                <a:tc>
                  <a:txBody>
                    <a:bodyPr/>
                    <a:lstStyle/>
                    <a:p>
                      <a:endParaRPr sz="1500">
                        <a:latin typeface="Arial"/>
                        <a:cs typeface="Arial"/>
                      </a:endParaRPr>
                    </a:p>
                  </a:txBody>
                  <a:tcPr marL="0" marR="0" marT="0" marB="0"/>
                </a:tc>
                <a:tc>
                  <a:txBody>
                    <a:bodyPr/>
                    <a:lstStyle/>
                    <a:p>
                      <a:pPr marL="551180">
                        <a:lnSpc>
                          <a:spcPct val="100000"/>
                        </a:lnSpc>
                        <a:spcBef>
                          <a:spcPts val="905"/>
                        </a:spcBef>
                      </a:pPr>
                      <a:r>
                        <a:rPr sz="1500" dirty="0">
                          <a:latin typeface="Arial"/>
                          <a:cs typeface="Arial"/>
                        </a:rPr>
                        <a:t>8</a:t>
                      </a:r>
                      <a:r>
                        <a:rPr sz="1500" spc="-105" dirty="0">
                          <a:latin typeface="Arial"/>
                          <a:cs typeface="Arial"/>
                        </a:rPr>
                        <a:t> </a:t>
                      </a:r>
                      <a:r>
                        <a:rPr sz="1500" dirty="0">
                          <a:latin typeface="Arial"/>
                          <a:cs typeface="Arial"/>
                        </a:rPr>
                        <a:t>km</a:t>
                      </a:r>
                      <a:endParaRPr sz="1500">
                        <a:latin typeface="Arial"/>
                        <a:cs typeface="Arial"/>
                      </a:endParaRPr>
                    </a:p>
                  </a:txBody>
                  <a:tcPr marL="0" marR="0" marT="0" marB="0"/>
                </a:tc>
                <a:tc>
                  <a:txBody>
                    <a:bodyPr/>
                    <a:lstStyle/>
                    <a:p>
                      <a:pPr marL="690245">
                        <a:lnSpc>
                          <a:spcPct val="100000"/>
                        </a:lnSpc>
                        <a:spcBef>
                          <a:spcPts val="825"/>
                        </a:spcBef>
                      </a:pPr>
                      <a:r>
                        <a:rPr sz="1500" spc="-5" dirty="0">
                          <a:latin typeface="Arial"/>
                          <a:cs typeface="Arial"/>
                        </a:rPr>
                        <a:t>DeFries et al.</a:t>
                      </a:r>
                      <a:r>
                        <a:rPr sz="1500" spc="-65" dirty="0">
                          <a:latin typeface="Arial"/>
                          <a:cs typeface="Arial"/>
                        </a:rPr>
                        <a:t> </a:t>
                      </a:r>
                      <a:r>
                        <a:rPr sz="1500" spc="-5" dirty="0">
                          <a:latin typeface="Arial"/>
                          <a:cs typeface="Arial"/>
                        </a:rPr>
                        <a:t>(1998)</a:t>
                      </a:r>
                      <a:endParaRPr sz="1500">
                        <a:latin typeface="Arial"/>
                        <a:cs typeface="Arial"/>
                      </a:endParaRPr>
                    </a:p>
                  </a:txBody>
                  <a:tcPr marL="0" marR="0" marT="0" marB="0"/>
                </a:tc>
              </a:tr>
              <a:tr h="707469">
                <a:tc>
                  <a:txBody>
                    <a:bodyPr/>
                    <a:lstStyle/>
                    <a:p>
                      <a:pPr marL="111125" algn="ctr">
                        <a:lnSpc>
                          <a:spcPct val="100000"/>
                        </a:lnSpc>
                        <a:spcBef>
                          <a:spcPts val="600"/>
                        </a:spcBef>
                      </a:pPr>
                      <a:r>
                        <a:rPr sz="1500" dirty="0">
                          <a:latin typeface="Arial"/>
                          <a:cs typeface="Arial"/>
                        </a:rPr>
                        <a:t>-</a:t>
                      </a:r>
                      <a:endParaRPr sz="1500">
                        <a:latin typeface="Arial"/>
                        <a:cs typeface="Arial"/>
                      </a:endParaRPr>
                    </a:p>
                  </a:txBody>
                  <a:tcPr marL="0" marR="0" marT="0" marB="0"/>
                </a:tc>
                <a:tc>
                  <a:txBody>
                    <a:bodyPr/>
                    <a:lstStyle/>
                    <a:p>
                      <a:pPr marL="95250">
                        <a:lnSpc>
                          <a:spcPct val="100000"/>
                        </a:lnSpc>
                        <a:spcBef>
                          <a:spcPts val="1075"/>
                        </a:spcBef>
                      </a:pPr>
                      <a:r>
                        <a:rPr sz="1500" spc="-5" dirty="0">
                          <a:latin typeface="Arial"/>
                          <a:cs typeface="Arial"/>
                        </a:rPr>
                        <a:t>AVHRR</a:t>
                      </a:r>
                      <a:endParaRPr sz="1500">
                        <a:latin typeface="Arial"/>
                        <a:cs typeface="Arial"/>
                      </a:endParaRPr>
                    </a:p>
                  </a:txBody>
                  <a:tcPr marL="0" marR="0" marT="0" marB="0"/>
                </a:tc>
                <a:tc>
                  <a:txBody>
                    <a:bodyPr/>
                    <a:lstStyle/>
                    <a:p>
                      <a:endParaRPr sz="1500">
                        <a:latin typeface="Arial"/>
                        <a:cs typeface="Arial"/>
                      </a:endParaRPr>
                    </a:p>
                  </a:txBody>
                  <a:tcPr marL="0" marR="0" marT="0" marB="0"/>
                </a:tc>
                <a:tc>
                  <a:txBody>
                    <a:bodyPr/>
                    <a:lstStyle/>
                    <a:p>
                      <a:pPr marL="552450">
                        <a:lnSpc>
                          <a:spcPct val="100000"/>
                        </a:lnSpc>
                        <a:spcBef>
                          <a:spcPts val="1075"/>
                        </a:spcBef>
                      </a:pPr>
                      <a:r>
                        <a:rPr sz="1500" dirty="0">
                          <a:latin typeface="Arial"/>
                          <a:cs typeface="Arial"/>
                        </a:rPr>
                        <a:t>1</a:t>
                      </a:r>
                      <a:r>
                        <a:rPr sz="1500" spc="-105" dirty="0">
                          <a:latin typeface="Arial"/>
                          <a:cs typeface="Arial"/>
                        </a:rPr>
                        <a:t> </a:t>
                      </a:r>
                      <a:r>
                        <a:rPr sz="1500" spc="-5" dirty="0">
                          <a:latin typeface="Arial"/>
                          <a:cs typeface="Arial"/>
                        </a:rPr>
                        <a:t>km</a:t>
                      </a:r>
                      <a:endParaRPr sz="1500">
                        <a:latin typeface="Arial"/>
                        <a:cs typeface="Arial"/>
                      </a:endParaRPr>
                    </a:p>
                  </a:txBody>
                  <a:tcPr marL="0" marR="0" marT="0" marB="0"/>
                </a:tc>
                <a:tc>
                  <a:txBody>
                    <a:bodyPr/>
                    <a:lstStyle/>
                    <a:p>
                      <a:pPr marL="690245" marR="546735">
                        <a:lnSpc>
                          <a:spcPct val="100000"/>
                        </a:lnSpc>
                        <a:spcBef>
                          <a:spcPts val="1000"/>
                        </a:spcBef>
                      </a:pPr>
                      <a:r>
                        <a:rPr sz="1500" spc="-5" dirty="0">
                          <a:latin typeface="Arial"/>
                          <a:cs typeface="Arial"/>
                        </a:rPr>
                        <a:t>Loveland et</a:t>
                      </a:r>
                      <a:r>
                        <a:rPr sz="1500" spc="-80" dirty="0">
                          <a:latin typeface="Arial"/>
                          <a:cs typeface="Arial"/>
                        </a:rPr>
                        <a:t> </a:t>
                      </a:r>
                      <a:r>
                        <a:rPr sz="1500" spc="-5" dirty="0">
                          <a:latin typeface="Arial"/>
                          <a:cs typeface="Arial"/>
                        </a:rPr>
                        <a:t>al.  (2000)</a:t>
                      </a:r>
                      <a:endParaRPr sz="1500">
                        <a:latin typeface="Arial"/>
                        <a:cs typeface="Arial"/>
                      </a:endParaRPr>
                    </a:p>
                  </a:txBody>
                  <a:tcPr marL="0" marR="0" marT="0" marB="0"/>
                </a:tc>
              </a:tr>
              <a:tr h="362027">
                <a:tc>
                  <a:txBody>
                    <a:bodyPr/>
                    <a:lstStyle/>
                    <a:p>
                      <a:pPr marL="22225">
                        <a:lnSpc>
                          <a:spcPct val="100000"/>
                        </a:lnSpc>
                        <a:spcBef>
                          <a:spcPts val="1075"/>
                        </a:spcBef>
                      </a:pPr>
                      <a:r>
                        <a:rPr sz="1500" b="1" spc="-5" dirty="0">
                          <a:solidFill>
                            <a:srgbClr val="A50021"/>
                          </a:solidFill>
                          <a:latin typeface="Arial"/>
                          <a:cs typeface="Arial"/>
                        </a:rPr>
                        <a:t>MODIS LC</a:t>
                      </a:r>
                      <a:r>
                        <a:rPr sz="1500" b="1" spc="-75" dirty="0">
                          <a:solidFill>
                            <a:srgbClr val="A50021"/>
                          </a:solidFill>
                          <a:latin typeface="Arial"/>
                          <a:cs typeface="Arial"/>
                        </a:rPr>
                        <a:t> </a:t>
                      </a:r>
                      <a:r>
                        <a:rPr sz="1500" b="1" spc="-5" dirty="0">
                          <a:solidFill>
                            <a:srgbClr val="A50021"/>
                          </a:solidFill>
                          <a:latin typeface="Arial"/>
                          <a:cs typeface="Arial"/>
                        </a:rPr>
                        <a:t>map</a:t>
                      </a:r>
                      <a:endParaRPr sz="1500">
                        <a:latin typeface="Arial"/>
                        <a:cs typeface="Arial"/>
                      </a:endParaRPr>
                    </a:p>
                  </a:txBody>
                  <a:tcPr marL="0" marR="0" marT="0" marB="0"/>
                </a:tc>
                <a:tc>
                  <a:txBody>
                    <a:bodyPr/>
                    <a:lstStyle/>
                    <a:p>
                      <a:pPr marL="95250">
                        <a:lnSpc>
                          <a:spcPct val="100000"/>
                        </a:lnSpc>
                        <a:spcBef>
                          <a:spcPts val="1075"/>
                        </a:spcBef>
                      </a:pPr>
                      <a:r>
                        <a:rPr sz="1500" dirty="0">
                          <a:latin typeface="Arial"/>
                          <a:cs typeface="Arial"/>
                        </a:rPr>
                        <a:t>MODIS</a:t>
                      </a:r>
                      <a:endParaRPr sz="1500">
                        <a:latin typeface="Arial"/>
                        <a:cs typeface="Arial"/>
                      </a:endParaRPr>
                    </a:p>
                  </a:txBody>
                  <a:tcPr marL="0" marR="0" marT="0" marB="0"/>
                </a:tc>
                <a:tc>
                  <a:txBody>
                    <a:bodyPr/>
                    <a:lstStyle/>
                    <a:p>
                      <a:pPr marL="196850">
                        <a:lnSpc>
                          <a:spcPct val="100000"/>
                        </a:lnSpc>
                        <a:spcBef>
                          <a:spcPts val="1075"/>
                        </a:spcBef>
                      </a:pPr>
                      <a:r>
                        <a:rPr sz="1500" spc="-5" dirty="0">
                          <a:latin typeface="Arial"/>
                          <a:cs typeface="Arial"/>
                        </a:rPr>
                        <a:t>2001</a:t>
                      </a:r>
                      <a:endParaRPr sz="1500">
                        <a:latin typeface="Arial"/>
                        <a:cs typeface="Arial"/>
                      </a:endParaRPr>
                    </a:p>
                  </a:txBody>
                  <a:tcPr marL="0" marR="0" marT="0" marB="0"/>
                </a:tc>
                <a:tc>
                  <a:txBody>
                    <a:bodyPr/>
                    <a:lstStyle/>
                    <a:p>
                      <a:pPr marL="551180">
                        <a:lnSpc>
                          <a:spcPct val="100000"/>
                        </a:lnSpc>
                        <a:spcBef>
                          <a:spcPts val="1075"/>
                        </a:spcBef>
                      </a:pPr>
                      <a:r>
                        <a:rPr sz="1500" dirty="0">
                          <a:latin typeface="Arial"/>
                          <a:cs typeface="Arial"/>
                        </a:rPr>
                        <a:t>1</a:t>
                      </a:r>
                      <a:r>
                        <a:rPr sz="1500" spc="-105" dirty="0">
                          <a:latin typeface="Arial"/>
                          <a:cs typeface="Arial"/>
                        </a:rPr>
                        <a:t> </a:t>
                      </a:r>
                      <a:r>
                        <a:rPr sz="1500" dirty="0">
                          <a:latin typeface="Arial"/>
                          <a:cs typeface="Arial"/>
                        </a:rPr>
                        <a:t>km</a:t>
                      </a:r>
                      <a:endParaRPr sz="1500">
                        <a:latin typeface="Arial"/>
                        <a:cs typeface="Arial"/>
                      </a:endParaRPr>
                    </a:p>
                  </a:txBody>
                  <a:tcPr marL="0" marR="0" marT="0" marB="0"/>
                </a:tc>
                <a:tc>
                  <a:txBody>
                    <a:bodyPr/>
                    <a:lstStyle/>
                    <a:p>
                      <a:pPr marL="690245">
                        <a:lnSpc>
                          <a:spcPct val="100000"/>
                        </a:lnSpc>
                        <a:spcBef>
                          <a:spcPts val="1000"/>
                        </a:spcBef>
                      </a:pPr>
                      <a:r>
                        <a:rPr sz="1500" spc="-5" dirty="0">
                          <a:latin typeface="Arial"/>
                          <a:cs typeface="Arial"/>
                        </a:rPr>
                        <a:t>Friedl et al.</a:t>
                      </a:r>
                      <a:r>
                        <a:rPr sz="1500" spc="-70" dirty="0">
                          <a:latin typeface="Arial"/>
                          <a:cs typeface="Arial"/>
                        </a:rPr>
                        <a:t> </a:t>
                      </a:r>
                      <a:r>
                        <a:rPr sz="1500" spc="-5" dirty="0">
                          <a:latin typeface="Arial"/>
                          <a:cs typeface="Arial"/>
                        </a:rPr>
                        <a:t>(2002)</a:t>
                      </a:r>
                      <a:endParaRPr sz="1500">
                        <a:latin typeface="Arial"/>
                        <a:cs typeface="Arial"/>
                      </a:endParaRPr>
                    </a:p>
                  </a:txBody>
                  <a:tcPr marL="0" marR="0" marT="0" marB="0"/>
                </a:tc>
              </a:tr>
              <a:tr h="366873">
                <a:tc>
                  <a:txBody>
                    <a:bodyPr/>
                    <a:lstStyle/>
                    <a:p>
                      <a:pPr marL="22225">
                        <a:lnSpc>
                          <a:spcPts val="1780"/>
                        </a:lnSpc>
                      </a:pPr>
                      <a:r>
                        <a:rPr sz="1500" b="1" dirty="0">
                          <a:solidFill>
                            <a:srgbClr val="A50021"/>
                          </a:solidFill>
                          <a:latin typeface="Arial"/>
                          <a:cs typeface="Arial"/>
                        </a:rPr>
                        <a:t>(MOD12Q1)</a:t>
                      </a:r>
                      <a:endParaRPr sz="1500">
                        <a:latin typeface="Arial"/>
                        <a:cs typeface="Arial"/>
                      </a:endParaRPr>
                    </a:p>
                  </a:txBody>
                  <a:tcPr marL="0" marR="0" marT="0" marB="0"/>
                </a:tc>
                <a:tc>
                  <a:txBody>
                    <a:bodyPr/>
                    <a:lstStyle/>
                    <a:p>
                      <a:endParaRPr sz="1500">
                        <a:latin typeface="Arial"/>
                        <a:cs typeface="Arial"/>
                      </a:endParaRPr>
                    </a:p>
                  </a:txBody>
                  <a:tcPr marL="0" marR="0" marT="0" marB="0"/>
                </a:tc>
                <a:tc>
                  <a:txBody>
                    <a:bodyPr/>
                    <a:lstStyle/>
                    <a:p>
                      <a:endParaRPr sz="1500">
                        <a:latin typeface="Arial"/>
                        <a:cs typeface="Arial"/>
                      </a:endParaRPr>
                    </a:p>
                  </a:txBody>
                  <a:tcPr marL="0" marR="0" marT="0" marB="0"/>
                </a:tc>
                <a:tc>
                  <a:txBody>
                    <a:bodyPr/>
                    <a:lstStyle/>
                    <a:p>
                      <a:endParaRPr sz="1500">
                        <a:latin typeface="Arial"/>
                        <a:cs typeface="Arial"/>
                      </a:endParaRPr>
                    </a:p>
                  </a:txBody>
                  <a:tcPr marL="0" marR="0" marT="0" marB="0"/>
                </a:tc>
                <a:tc>
                  <a:txBody>
                    <a:bodyPr/>
                    <a:lstStyle/>
                    <a:p>
                      <a:endParaRPr sz="1500">
                        <a:latin typeface="Arial"/>
                        <a:cs typeface="Arial"/>
                      </a:endParaRPr>
                    </a:p>
                  </a:txBody>
                  <a:tcPr marL="0" marR="0" marT="0" marB="0"/>
                </a:tc>
              </a:tr>
              <a:tr h="728901">
                <a:tc>
                  <a:txBody>
                    <a:bodyPr/>
                    <a:lstStyle/>
                    <a:p>
                      <a:pPr marL="22225" marR="87630">
                        <a:lnSpc>
                          <a:spcPct val="100000"/>
                        </a:lnSpc>
                        <a:spcBef>
                          <a:spcPts val="1190"/>
                        </a:spcBef>
                      </a:pPr>
                      <a:r>
                        <a:rPr sz="1500" b="1" spc="-5" dirty="0">
                          <a:solidFill>
                            <a:srgbClr val="A50021"/>
                          </a:solidFill>
                          <a:latin typeface="Arial"/>
                          <a:cs typeface="Arial"/>
                        </a:rPr>
                        <a:t>Global Land</a:t>
                      </a:r>
                      <a:r>
                        <a:rPr sz="1500" b="1" spc="-65" dirty="0">
                          <a:solidFill>
                            <a:srgbClr val="A50021"/>
                          </a:solidFill>
                          <a:latin typeface="Arial"/>
                          <a:cs typeface="Arial"/>
                        </a:rPr>
                        <a:t> </a:t>
                      </a:r>
                      <a:r>
                        <a:rPr sz="1500" b="1" spc="-5" dirty="0">
                          <a:solidFill>
                            <a:srgbClr val="A50021"/>
                          </a:solidFill>
                          <a:latin typeface="Arial"/>
                          <a:cs typeface="Arial"/>
                        </a:rPr>
                        <a:t>Cover  2000</a:t>
                      </a:r>
                      <a:r>
                        <a:rPr sz="1500" b="1" spc="-70" dirty="0">
                          <a:solidFill>
                            <a:srgbClr val="A50021"/>
                          </a:solidFill>
                          <a:latin typeface="Arial"/>
                          <a:cs typeface="Arial"/>
                        </a:rPr>
                        <a:t> </a:t>
                      </a:r>
                      <a:r>
                        <a:rPr sz="1500" b="1" spc="-5" dirty="0">
                          <a:solidFill>
                            <a:srgbClr val="A50021"/>
                          </a:solidFill>
                          <a:latin typeface="Arial"/>
                          <a:cs typeface="Arial"/>
                        </a:rPr>
                        <a:t>(GLC2000)</a:t>
                      </a:r>
                      <a:endParaRPr sz="1500">
                        <a:latin typeface="Arial"/>
                        <a:cs typeface="Arial"/>
                      </a:endParaRPr>
                    </a:p>
                  </a:txBody>
                  <a:tcPr marL="0" marR="0" marT="0" marB="0"/>
                </a:tc>
                <a:tc>
                  <a:txBody>
                    <a:bodyPr/>
                    <a:lstStyle/>
                    <a:p>
                      <a:pPr marL="95250">
                        <a:lnSpc>
                          <a:spcPct val="100000"/>
                        </a:lnSpc>
                        <a:spcBef>
                          <a:spcPts val="1190"/>
                        </a:spcBef>
                      </a:pPr>
                      <a:r>
                        <a:rPr sz="1500" spc="-5" dirty="0">
                          <a:latin typeface="Arial"/>
                          <a:cs typeface="Arial"/>
                        </a:rPr>
                        <a:t>VEGETATION</a:t>
                      </a:r>
                      <a:endParaRPr sz="1500">
                        <a:latin typeface="Arial"/>
                        <a:cs typeface="Arial"/>
                      </a:endParaRPr>
                    </a:p>
                  </a:txBody>
                  <a:tcPr marL="0" marR="0" marT="0" marB="0"/>
                </a:tc>
                <a:tc>
                  <a:txBody>
                    <a:bodyPr/>
                    <a:lstStyle/>
                    <a:p>
                      <a:pPr marL="196850">
                        <a:lnSpc>
                          <a:spcPct val="100000"/>
                        </a:lnSpc>
                        <a:spcBef>
                          <a:spcPts val="1190"/>
                        </a:spcBef>
                      </a:pPr>
                      <a:r>
                        <a:rPr sz="1500" spc="-5" dirty="0">
                          <a:latin typeface="Arial"/>
                          <a:cs typeface="Arial"/>
                        </a:rPr>
                        <a:t>2000</a:t>
                      </a:r>
                      <a:endParaRPr sz="1500">
                        <a:latin typeface="Arial"/>
                        <a:cs typeface="Arial"/>
                      </a:endParaRPr>
                    </a:p>
                  </a:txBody>
                  <a:tcPr marL="0" marR="0" marT="0" marB="0"/>
                </a:tc>
                <a:tc>
                  <a:txBody>
                    <a:bodyPr/>
                    <a:lstStyle/>
                    <a:p>
                      <a:pPr marL="550545">
                        <a:lnSpc>
                          <a:spcPct val="100000"/>
                        </a:lnSpc>
                        <a:spcBef>
                          <a:spcPts val="1190"/>
                        </a:spcBef>
                      </a:pPr>
                      <a:r>
                        <a:rPr sz="1500" dirty="0">
                          <a:latin typeface="Arial"/>
                          <a:cs typeface="Arial"/>
                        </a:rPr>
                        <a:t>1</a:t>
                      </a:r>
                      <a:r>
                        <a:rPr sz="1500" spc="-105" dirty="0">
                          <a:latin typeface="Arial"/>
                          <a:cs typeface="Arial"/>
                        </a:rPr>
                        <a:t> </a:t>
                      </a:r>
                      <a:r>
                        <a:rPr sz="1500" dirty="0">
                          <a:latin typeface="Arial"/>
                          <a:cs typeface="Arial"/>
                        </a:rPr>
                        <a:t>km</a:t>
                      </a:r>
                      <a:endParaRPr sz="1500">
                        <a:latin typeface="Arial"/>
                        <a:cs typeface="Arial"/>
                      </a:endParaRPr>
                    </a:p>
                  </a:txBody>
                  <a:tcPr marL="0" marR="0" marT="0" marB="0"/>
                </a:tc>
                <a:tc>
                  <a:txBody>
                    <a:bodyPr/>
                    <a:lstStyle/>
                    <a:p>
                      <a:pPr marL="690245" marR="433705">
                        <a:lnSpc>
                          <a:spcPct val="100000"/>
                        </a:lnSpc>
                        <a:spcBef>
                          <a:spcPts val="1115"/>
                        </a:spcBef>
                      </a:pPr>
                      <a:r>
                        <a:rPr sz="1500" spc="-5" dirty="0">
                          <a:latin typeface="Arial"/>
                          <a:cs typeface="Arial"/>
                        </a:rPr>
                        <a:t>Bartholomé</a:t>
                      </a:r>
                      <a:r>
                        <a:rPr sz="1500" spc="-75" dirty="0">
                          <a:latin typeface="Arial"/>
                          <a:cs typeface="Arial"/>
                        </a:rPr>
                        <a:t> </a:t>
                      </a:r>
                      <a:r>
                        <a:rPr sz="1500" spc="-5" dirty="0">
                          <a:latin typeface="Arial"/>
                          <a:cs typeface="Arial"/>
                        </a:rPr>
                        <a:t>and  Belward</a:t>
                      </a:r>
                      <a:r>
                        <a:rPr sz="1500" spc="-85" dirty="0">
                          <a:latin typeface="Arial"/>
                          <a:cs typeface="Arial"/>
                        </a:rPr>
                        <a:t> </a:t>
                      </a:r>
                      <a:r>
                        <a:rPr sz="1500" spc="-5" dirty="0">
                          <a:latin typeface="Arial"/>
                          <a:cs typeface="Arial"/>
                        </a:rPr>
                        <a:t>(2005)</a:t>
                      </a:r>
                      <a:endParaRPr sz="1500">
                        <a:latin typeface="Arial"/>
                        <a:cs typeface="Arial"/>
                      </a:endParaRPr>
                    </a:p>
                  </a:txBody>
                  <a:tcPr marL="0" marR="0" marT="0" marB="0"/>
                </a:tc>
              </a:tr>
              <a:tr h="401683">
                <a:tc>
                  <a:txBody>
                    <a:bodyPr/>
                    <a:lstStyle/>
                    <a:p>
                      <a:pPr marL="22225">
                        <a:lnSpc>
                          <a:spcPct val="100000"/>
                        </a:lnSpc>
                        <a:spcBef>
                          <a:spcPts val="1080"/>
                        </a:spcBef>
                      </a:pPr>
                      <a:r>
                        <a:rPr sz="1500" b="1" spc="-5" dirty="0">
                          <a:solidFill>
                            <a:srgbClr val="A50021"/>
                          </a:solidFill>
                          <a:latin typeface="Arial"/>
                          <a:cs typeface="Arial"/>
                        </a:rPr>
                        <a:t>GLOBCOVER</a:t>
                      </a:r>
                      <a:endParaRPr sz="1500">
                        <a:latin typeface="Arial"/>
                        <a:cs typeface="Arial"/>
                      </a:endParaRPr>
                    </a:p>
                  </a:txBody>
                  <a:tcPr marL="0" marR="0" marT="0" marB="0"/>
                </a:tc>
                <a:tc>
                  <a:txBody>
                    <a:bodyPr/>
                    <a:lstStyle/>
                    <a:p>
                      <a:pPr marL="95250">
                        <a:lnSpc>
                          <a:spcPct val="100000"/>
                        </a:lnSpc>
                        <a:spcBef>
                          <a:spcPts val="1080"/>
                        </a:spcBef>
                      </a:pPr>
                      <a:r>
                        <a:rPr sz="1500" spc="-5" dirty="0">
                          <a:latin typeface="Arial"/>
                          <a:cs typeface="Arial"/>
                        </a:rPr>
                        <a:t>MERIS</a:t>
                      </a:r>
                      <a:endParaRPr sz="1500">
                        <a:latin typeface="Arial"/>
                        <a:cs typeface="Arial"/>
                      </a:endParaRPr>
                    </a:p>
                  </a:txBody>
                  <a:tcPr marL="0" marR="0" marT="0" marB="0"/>
                </a:tc>
                <a:tc>
                  <a:txBody>
                    <a:bodyPr/>
                    <a:lstStyle/>
                    <a:p>
                      <a:pPr marL="196850">
                        <a:lnSpc>
                          <a:spcPct val="100000"/>
                        </a:lnSpc>
                        <a:spcBef>
                          <a:spcPts val="1080"/>
                        </a:spcBef>
                      </a:pPr>
                      <a:r>
                        <a:rPr sz="1500" spc="-5" dirty="0">
                          <a:latin typeface="Arial"/>
                          <a:cs typeface="Arial"/>
                        </a:rPr>
                        <a:t>2005</a:t>
                      </a:r>
                      <a:endParaRPr sz="1500">
                        <a:latin typeface="Arial"/>
                        <a:cs typeface="Arial"/>
                      </a:endParaRPr>
                    </a:p>
                  </a:txBody>
                  <a:tcPr marL="0" marR="0" marT="0" marB="0"/>
                </a:tc>
                <a:tc>
                  <a:txBody>
                    <a:bodyPr/>
                    <a:lstStyle/>
                    <a:p>
                      <a:pPr marL="550545">
                        <a:lnSpc>
                          <a:spcPct val="100000"/>
                        </a:lnSpc>
                        <a:spcBef>
                          <a:spcPts val="1080"/>
                        </a:spcBef>
                      </a:pPr>
                      <a:r>
                        <a:rPr sz="1500" spc="-5" dirty="0">
                          <a:latin typeface="Arial"/>
                          <a:cs typeface="Arial"/>
                        </a:rPr>
                        <a:t>300</a:t>
                      </a:r>
                      <a:r>
                        <a:rPr sz="1500" spc="-95" dirty="0">
                          <a:latin typeface="Arial"/>
                          <a:cs typeface="Arial"/>
                        </a:rPr>
                        <a:t> </a:t>
                      </a:r>
                      <a:r>
                        <a:rPr sz="1500" dirty="0">
                          <a:latin typeface="Arial"/>
                          <a:cs typeface="Arial"/>
                        </a:rPr>
                        <a:t>m</a:t>
                      </a:r>
                      <a:endParaRPr sz="1500">
                        <a:latin typeface="Arial"/>
                        <a:cs typeface="Arial"/>
                      </a:endParaRPr>
                    </a:p>
                  </a:txBody>
                  <a:tcPr marL="0" marR="0" marT="0" marB="0"/>
                </a:tc>
                <a:tc>
                  <a:txBody>
                    <a:bodyPr/>
                    <a:lstStyle/>
                    <a:p>
                      <a:pPr marL="690245">
                        <a:lnSpc>
                          <a:spcPct val="100000"/>
                        </a:lnSpc>
                        <a:spcBef>
                          <a:spcPts val="1000"/>
                        </a:spcBef>
                      </a:pPr>
                      <a:r>
                        <a:rPr sz="1500" spc="-5" dirty="0">
                          <a:latin typeface="Arial"/>
                          <a:cs typeface="Arial"/>
                        </a:rPr>
                        <a:t>Arino et al.</a:t>
                      </a:r>
                      <a:r>
                        <a:rPr sz="1500" spc="-60" dirty="0">
                          <a:latin typeface="Arial"/>
                          <a:cs typeface="Arial"/>
                        </a:rPr>
                        <a:t> </a:t>
                      </a:r>
                      <a:r>
                        <a:rPr sz="1500" spc="-5" dirty="0">
                          <a:latin typeface="Arial"/>
                          <a:cs typeface="Arial"/>
                        </a:rPr>
                        <a:t>(2007)</a:t>
                      </a:r>
                      <a:endParaRPr sz="1500">
                        <a:latin typeface="Arial"/>
                        <a:cs typeface="Arial"/>
                      </a:endParaRPr>
                    </a:p>
                  </a:txBody>
                  <a:tcPr marL="0" marR="0" marT="0" marB="0"/>
                </a:tc>
              </a:tr>
            </a:tbl>
          </a:graphicData>
        </a:graphic>
      </p:graphicFrame>
    </p:spTree>
    <p:extLst>
      <p:ext uri="{BB962C8B-B14F-4D97-AF65-F5344CB8AC3E}">
        <p14:creationId xmlns:p14="http://schemas.microsoft.com/office/powerpoint/2010/main" val="33893688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46748" y="1076072"/>
            <a:ext cx="7987547" cy="4226833"/>
          </a:xfrm>
          <a:prstGeom prst="rect">
            <a:avLst/>
          </a:prstGeom>
          <a:blipFill>
            <a:blip r:embed="rId2" cstate="print"/>
            <a:stretch>
              <a:fillRect/>
            </a:stretch>
          </a:blipFill>
        </p:spPr>
        <p:txBody>
          <a:bodyPr wrap="square" lIns="0" tIns="0" rIns="0" bIns="0" rtlCol="0"/>
          <a:lstStyle/>
          <a:p>
            <a:endParaRPr sz="1634"/>
          </a:p>
        </p:txBody>
      </p:sp>
      <p:sp>
        <p:nvSpPr>
          <p:cNvPr id="3" name="object 3"/>
          <p:cNvSpPr txBox="1"/>
          <p:nvPr/>
        </p:nvSpPr>
        <p:spPr>
          <a:xfrm>
            <a:off x="6496761" y="5885663"/>
            <a:ext cx="3677386" cy="195566"/>
          </a:xfrm>
          <a:prstGeom prst="rect">
            <a:avLst/>
          </a:prstGeom>
        </p:spPr>
        <p:txBody>
          <a:bodyPr vert="horz" wrap="square" lIns="0" tIns="0" rIns="0" bIns="0" rtlCol="0">
            <a:spAutoFit/>
          </a:bodyPr>
          <a:lstStyle/>
          <a:p>
            <a:pPr marL="11527"/>
            <a:r>
              <a:rPr sz="1271" b="1" spc="-9" dirty="0">
                <a:latin typeface="Arial"/>
                <a:cs typeface="Arial"/>
                <a:hlinkClick r:id="rId3"/>
              </a:rPr>
              <a:t>http://dup.esrin.esa.it/projects/summaryp68.asp</a:t>
            </a:r>
            <a:endParaRPr sz="1271">
              <a:latin typeface="Arial"/>
              <a:cs typeface="Arial"/>
            </a:endParaRPr>
          </a:p>
        </p:txBody>
      </p:sp>
      <p:sp>
        <p:nvSpPr>
          <p:cNvPr id="4" name="object 4"/>
          <p:cNvSpPr/>
          <p:nvPr/>
        </p:nvSpPr>
        <p:spPr>
          <a:xfrm>
            <a:off x="1946748" y="5120332"/>
            <a:ext cx="7257256" cy="825725"/>
          </a:xfrm>
          <a:prstGeom prst="rect">
            <a:avLst/>
          </a:prstGeom>
          <a:blipFill>
            <a:blip r:embed="rId4" cstate="print"/>
            <a:stretch>
              <a:fillRect/>
            </a:stretch>
          </a:blipFill>
        </p:spPr>
        <p:txBody>
          <a:bodyPr wrap="square" lIns="0" tIns="0" rIns="0" bIns="0" rtlCol="0"/>
          <a:lstStyle/>
          <a:p>
            <a:endParaRPr sz="1634"/>
          </a:p>
        </p:txBody>
      </p:sp>
      <p:sp>
        <p:nvSpPr>
          <p:cNvPr id="5" name="object 5"/>
          <p:cNvSpPr txBox="1">
            <a:spLocks noGrp="1"/>
          </p:cNvSpPr>
          <p:nvPr>
            <p:ph type="title"/>
          </p:nvPr>
        </p:nvSpPr>
        <p:spPr>
          <a:xfrm>
            <a:off x="2004252" y="793237"/>
            <a:ext cx="9543570" cy="279307"/>
          </a:xfrm>
          <a:prstGeom prst="rect">
            <a:avLst/>
          </a:prstGeom>
        </p:spPr>
        <p:txBody>
          <a:bodyPr vert="horz" wrap="square" lIns="0" tIns="0" rIns="0" bIns="0" rtlCol="0" anchor="ctr">
            <a:spAutoFit/>
          </a:bodyPr>
          <a:lstStyle/>
          <a:p>
            <a:pPr marL="11527">
              <a:lnSpc>
                <a:spcPct val="100000"/>
              </a:lnSpc>
            </a:pPr>
            <a:r>
              <a:rPr sz="1815" b="1" spc="-5" dirty="0">
                <a:latin typeface="Arial"/>
                <a:cs typeface="Arial"/>
              </a:rPr>
              <a:t>GLOBCOVER</a:t>
            </a:r>
            <a:endParaRPr sz="1815">
              <a:latin typeface="Arial"/>
              <a:cs typeface="Arial"/>
            </a:endParaRPr>
          </a:p>
        </p:txBody>
      </p:sp>
    </p:spTree>
    <p:extLst>
      <p:ext uri="{BB962C8B-B14F-4D97-AF65-F5344CB8AC3E}">
        <p14:creationId xmlns:p14="http://schemas.microsoft.com/office/powerpoint/2010/main" val="16363321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451128" y="4231881"/>
            <a:ext cx="2217612" cy="1117294"/>
          </a:xfrm>
          <a:prstGeom prst="rect">
            <a:avLst/>
          </a:prstGeom>
        </p:spPr>
        <p:txBody>
          <a:bodyPr vert="horz" wrap="square" lIns="0" tIns="0" rIns="0" bIns="0" rtlCol="0">
            <a:spAutoFit/>
          </a:bodyPr>
          <a:lstStyle/>
          <a:p>
            <a:pPr marL="11527" marR="4611"/>
            <a:r>
              <a:rPr sz="1452" dirty="0">
                <a:latin typeface="Arial"/>
                <a:cs typeface="Arial"/>
              </a:rPr>
              <a:t>A </a:t>
            </a:r>
            <a:r>
              <a:rPr sz="1452" spc="-5" dirty="0">
                <a:latin typeface="Arial"/>
                <a:cs typeface="Arial"/>
              </a:rPr>
              <a:t>software system is being  developed such that any  </a:t>
            </a:r>
            <a:r>
              <a:rPr sz="1452" dirty="0">
                <a:latin typeface="Arial"/>
                <a:cs typeface="Arial"/>
              </a:rPr>
              <a:t>further update of  </a:t>
            </a:r>
            <a:r>
              <a:rPr sz="1452" spc="-5" dirty="0">
                <a:latin typeface="Arial"/>
                <a:cs typeface="Arial"/>
              </a:rPr>
              <a:t>GLOBCOVER will be at  </a:t>
            </a:r>
            <a:r>
              <a:rPr sz="1452" dirty="0">
                <a:latin typeface="Arial"/>
                <a:cs typeface="Arial"/>
              </a:rPr>
              <a:t>recurrent</a:t>
            </a:r>
            <a:r>
              <a:rPr sz="1452" spc="-82" dirty="0">
                <a:latin typeface="Arial"/>
                <a:cs typeface="Arial"/>
              </a:rPr>
              <a:t> </a:t>
            </a:r>
            <a:r>
              <a:rPr sz="1452" dirty="0">
                <a:latin typeface="Arial"/>
                <a:cs typeface="Arial"/>
              </a:rPr>
              <a:t>cost.</a:t>
            </a:r>
            <a:endParaRPr sz="1452">
              <a:latin typeface="Arial"/>
              <a:cs typeface="Arial"/>
            </a:endParaRPr>
          </a:p>
        </p:txBody>
      </p:sp>
      <p:sp>
        <p:nvSpPr>
          <p:cNvPr id="3" name="object 3"/>
          <p:cNvSpPr/>
          <p:nvPr/>
        </p:nvSpPr>
        <p:spPr>
          <a:xfrm>
            <a:off x="5127938" y="3584371"/>
            <a:ext cx="4564316" cy="2506916"/>
          </a:xfrm>
          <a:prstGeom prst="rect">
            <a:avLst/>
          </a:prstGeom>
          <a:blipFill>
            <a:blip r:embed="rId2" cstate="print"/>
            <a:stretch>
              <a:fillRect/>
            </a:stretch>
          </a:blipFill>
        </p:spPr>
        <p:txBody>
          <a:bodyPr wrap="square" lIns="0" tIns="0" rIns="0" bIns="0" rtlCol="0"/>
          <a:lstStyle/>
          <a:p>
            <a:endParaRPr sz="1634"/>
          </a:p>
        </p:txBody>
      </p:sp>
      <p:sp>
        <p:nvSpPr>
          <p:cNvPr id="4" name="object 4"/>
          <p:cNvSpPr txBox="1"/>
          <p:nvPr/>
        </p:nvSpPr>
        <p:spPr>
          <a:xfrm>
            <a:off x="2130929" y="2328021"/>
            <a:ext cx="7392809" cy="1240083"/>
          </a:xfrm>
          <a:prstGeom prst="rect">
            <a:avLst/>
          </a:prstGeom>
        </p:spPr>
        <p:txBody>
          <a:bodyPr vert="horz" wrap="square" lIns="0" tIns="0" rIns="0" bIns="0" rtlCol="0">
            <a:spAutoFit/>
          </a:bodyPr>
          <a:lstStyle/>
          <a:p>
            <a:pPr marL="11527" marR="350406"/>
            <a:r>
              <a:rPr sz="1452" spc="-5" dirty="0">
                <a:latin typeface="Arial"/>
                <a:cs typeface="Arial"/>
              </a:rPr>
              <a:t>GLOBCOVER is intended to update and to complement the other existing comparable  global products such as</a:t>
            </a:r>
            <a:r>
              <a:rPr sz="1452" spc="-45" dirty="0">
                <a:latin typeface="Arial"/>
                <a:cs typeface="Arial"/>
              </a:rPr>
              <a:t> </a:t>
            </a:r>
            <a:r>
              <a:rPr sz="1452" spc="-5" dirty="0">
                <a:latin typeface="Arial"/>
                <a:cs typeface="Arial"/>
              </a:rPr>
              <a:t>GLC-2000.</a:t>
            </a:r>
            <a:endParaRPr sz="1452">
              <a:latin typeface="Arial"/>
              <a:cs typeface="Arial"/>
            </a:endParaRPr>
          </a:p>
          <a:p>
            <a:pPr marL="11527" marR="4611">
              <a:spcBef>
                <a:spcPts val="1125"/>
              </a:spcBef>
            </a:pPr>
            <a:r>
              <a:rPr sz="1452" spc="-5" dirty="0">
                <a:latin typeface="Arial"/>
                <a:cs typeface="Arial"/>
              </a:rPr>
              <a:t>GLOBCOVER is intended to improve previous global products, in particular through </a:t>
            </a:r>
            <a:r>
              <a:rPr sz="1452" dirty="0">
                <a:latin typeface="Arial"/>
                <a:cs typeface="Arial"/>
              </a:rPr>
              <a:t>a </a:t>
            </a:r>
            <a:r>
              <a:rPr sz="1452" spc="-5" dirty="0">
                <a:latin typeface="Arial"/>
                <a:cs typeface="Arial"/>
              </a:rPr>
              <a:t>finer  resolution</a:t>
            </a:r>
            <a:r>
              <a:rPr sz="1452" spc="-77" dirty="0">
                <a:latin typeface="Arial"/>
                <a:cs typeface="Arial"/>
              </a:rPr>
              <a:t> </a:t>
            </a:r>
            <a:r>
              <a:rPr sz="1452" spc="-5" dirty="0">
                <a:latin typeface="Arial"/>
                <a:cs typeface="Arial"/>
              </a:rPr>
              <a:t>(300m)</a:t>
            </a:r>
            <a:endParaRPr sz="1452">
              <a:latin typeface="Arial"/>
              <a:cs typeface="Arial"/>
            </a:endParaRPr>
          </a:p>
          <a:p>
            <a:pPr marL="4834222">
              <a:lnSpc>
                <a:spcPts val="1601"/>
              </a:lnSpc>
            </a:pPr>
            <a:r>
              <a:rPr sz="1452" b="1" spc="-5" dirty="0">
                <a:solidFill>
                  <a:srgbClr val="A50021"/>
                </a:solidFill>
                <a:latin typeface="Arial"/>
                <a:cs typeface="Arial"/>
              </a:rPr>
              <a:t>The GLOBCOVER</a:t>
            </a:r>
            <a:r>
              <a:rPr sz="1452" b="1" spc="-68" dirty="0">
                <a:solidFill>
                  <a:srgbClr val="A50021"/>
                </a:solidFill>
                <a:latin typeface="Arial"/>
                <a:cs typeface="Arial"/>
              </a:rPr>
              <a:t> </a:t>
            </a:r>
            <a:r>
              <a:rPr sz="1452" b="1" spc="-5" dirty="0">
                <a:solidFill>
                  <a:srgbClr val="A50021"/>
                </a:solidFill>
                <a:latin typeface="Arial"/>
                <a:cs typeface="Arial"/>
              </a:rPr>
              <a:t>system</a:t>
            </a:r>
            <a:endParaRPr sz="1452">
              <a:latin typeface="Arial"/>
              <a:cs typeface="Arial"/>
            </a:endParaRPr>
          </a:p>
        </p:txBody>
      </p:sp>
      <p:sp>
        <p:nvSpPr>
          <p:cNvPr id="5" name="object 5"/>
          <p:cNvSpPr txBox="1"/>
          <p:nvPr/>
        </p:nvSpPr>
        <p:spPr>
          <a:xfrm>
            <a:off x="2018896" y="5816506"/>
            <a:ext cx="2291955" cy="195566"/>
          </a:xfrm>
          <a:prstGeom prst="rect">
            <a:avLst/>
          </a:prstGeom>
        </p:spPr>
        <p:txBody>
          <a:bodyPr vert="horz" wrap="square" lIns="0" tIns="0" rIns="0" bIns="0" rtlCol="0">
            <a:spAutoFit/>
          </a:bodyPr>
          <a:lstStyle/>
          <a:p>
            <a:pPr marL="11527"/>
            <a:r>
              <a:rPr sz="1271" b="1" spc="-9" dirty="0">
                <a:latin typeface="Arial"/>
                <a:cs typeface="Arial"/>
              </a:rPr>
              <a:t>Source: </a:t>
            </a:r>
            <a:r>
              <a:rPr sz="1271" b="1" spc="-5" dirty="0">
                <a:latin typeface="Arial"/>
                <a:cs typeface="Arial"/>
              </a:rPr>
              <a:t>Defourny et al.</a:t>
            </a:r>
            <a:r>
              <a:rPr sz="1271" b="1" spc="-41" dirty="0">
                <a:latin typeface="Arial"/>
                <a:cs typeface="Arial"/>
              </a:rPr>
              <a:t> </a:t>
            </a:r>
            <a:r>
              <a:rPr sz="1271" b="1" spc="-9" dirty="0">
                <a:latin typeface="Arial"/>
                <a:cs typeface="Arial"/>
              </a:rPr>
              <a:t>(2005)</a:t>
            </a:r>
            <a:endParaRPr sz="1271">
              <a:latin typeface="Arial"/>
              <a:cs typeface="Arial"/>
            </a:endParaRPr>
          </a:p>
        </p:txBody>
      </p:sp>
      <p:sp>
        <p:nvSpPr>
          <p:cNvPr id="6" name="object 6"/>
          <p:cNvSpPr txBox="1">
            <a:spLocks noGrp="1"/>
          </p:cNvSpPr>
          <p:nvPr>
            <p:ph type="title"/>
          </p:nvPr>
        </p:nvSpPr>
        <p:spPr>
          <a:xfrm>
            <a:off x="2018896" y="1224152"/>
            <a:ext cx="7466575" cy="764697"/>
          </a:xfrm>
          <a:prstGeom prst="rect">
            <a:avLst/>
          </a:prstGeom>
        </p:spPr>
        <p:txBody>
          <a:bodyPr vert="horz" wrap="square" lIns="0" tIns="0" rIns="0" bIns="0" rtlCol="0" anchor="ctr">
            <a:spAutoFit/>
          </a:bodyPr>
          <a:lstStyle/>
          <a:p>
            <a:pPr marL="11527">
              <a:lnSpc>
                <a:spcPct val="100000"/>
              </a:lnSpc>
            </a:pPr>
            <a:r>
              <a:rPr sz="1815" b="1" spc="-5" dirty="0">
                <a:latin typeface="Arial"/>
                <a:cs typeface="Arial"/>
              </a:rPr>
              <a:t>GLOBCOVER</a:t>
            </a:r>
            <a:endParaRPr sz="1815">
              <a:latin typeface="Arial"/>
              <a:cs typeface="Arial"/>
            </a:endParaRPr>
          </a:p>
          <a:p>
            <a:pPr marL="123334" marR="4611" algn="just">
              <a:lnSpc>
                <a:spcPct val="100000"/>
              </a:lnSpc>
              <a:spcBef>
                <a:spcPts val="277"/>
              </a:spcBef>
            </a:pPr>
            <a:r>
              <a:rPr sz="1452" spc="-5" dirty="0"/>
              <a:t>The main goal of GLOBCOVER is to develop </a:t>
            </a:r>
            <a:r>
              <a:rPr sz="1452" dirty="0"/>
              <a:t>and demonstrate a </a:t>
            </a:r>
            <a:r>
              <a:rPr sz="1452" spc="-5" dirty="0"/>
              <a:t>service that will produce  </a:t>
            </a:r>
            <a:r>
              <a:rPr sz="1452" dirty="0"/>
              <a:t>a </a:t>
            </a:r>
            <a:r>
              <a:rPr sz="1452" spc="-5" dirty="0"/>
              <a:t>global land cover map for 2005, using as main source of data MERIS full resolution data  (300m)</a:t>
            </a:r>
            <a:endParaRPr sz="1452"/>
          </a:p>
        </p:txBody>
      </p:sp>
    </p:spTree>
    <p:extLst>
      <p:ext uri="{BB962C8B-B14F-4D97-AF65-F5344CB8AC3E}">
        <p14:creationId xmlns:p14="http://schemas.microsoft.com/office/powerpoint/2010/main" val="7503657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46748" y="1453665"/>
            <a:ext cx="3815347" cy="1905948"/>
          </a:xfrm>
          <a:prstGeom prst="rect">
            <a:avLst/>
          </a:prstGeom>
          <a:blipFill>
            <a:blip r:embed="rId2" cstate="print"/>
            <a:stretch>
              <a:fillRect/>
            </a:stretch>
          </a:blipFill>
        </p:spPr>
        <p:txBody>
          <a:bodyPr wrap="square" lIns="0" tIns="0" rIns="0" bIns="0" rtlCol="0"/>
          <a:lstStyle/>
          <a:p>
            <a:endParaRPr sz="1634"/>
          </a:p>
        </p:txBody>
      </p:sp>
      <p:sp>
        <p:nvSpPr>
          <p:cNvPr id="3" name="object 3"/>
          <p:cNvSpPr txBox="1"/>
          <p:nvPr/>
        </p:nvSpPr>
        <p:spPr>
          <a:xfrm>
            <a:off x="8191101" y="5885663"/>
            <a:ext cx="2007262" cy="195566"/>
          </a:xfrm>
          <a:prstGeom prst="rect">
            <a:avLst/>
          </a:prstGeom>
        </p:spPr>
        <p:txBody>
          <a:bodyPr vert="horz" wrap="square" lIns="0" tIns="0" rIns="0" bIns="0" rtlCol="0">
            <a:spAutoFit/>
          </a:bodyPr>
          <a:lstStyle/>
          <a:p>
            <a:pPr marL="11527"/>
            <a:r>
              <a:rPr sz="1271" b="1" spc="-9" dirty="0">
                <a:latin typeface="Arial"/>
                <a:cs typeface="Arial"/>
              </a:rPr>
              <a:t>Source: </a:t>
            </a:r>
            <a:r>
              <a:rPr sz="1271" b="1" spc="-5" dirty="0">
                <a:latin typeface="Arial"/>
                <a:cs typeface="Arial"/>
              </a:rPr>
              <a:t>Arino et al.</a:t>
            </a:r>
            <a:r>
              <a:rPr sz="1271" b="1" spc="-50" dirty="0">
                <a:latin typeface="Arial"/>
                <a:cs typeface="Arial"/>
              </a:rPr>
              <a:t> </a:t>
            </a:r>
            <a:r>
              <a:rPr sz="1271" b="1" spc="-9" dirty="0">
                <a:latin typeface="Arial"/>
                <a:cs typeface="Arial"/>
              </a:rPr>
              <a:t>(2007)</a:t>
            </a:r>
            <a:endParaRPr sz="1271">
              <a:latin typeface="Arial"/>
              <a:cs typeface="Arial"/>
            </a:endParaRPr>
          </a:p>
        </p:txBody>
      </p:sp>
      <p:sp>
        <p:nvSpPr>
          <p:cNvPr id="4" name="object 4"/>
          <p:cNvSpPr txBox="1"/>
          <p:nvPr/>
        </p:nvSpPr>
        <p:spPr>
          <a:xfrm>
            <a:off x="5959415" y="1253308"/>
            <a:ext cx="3876211" cy="2694007"/>
          </a:xfrm>
          <a:prstGeom prst="rect">
            <a:avLst/>
          </a:prstGeom>
        </p:spPr>
        <p:txBody>
          <a:bodyPr vert="horz" wrap="square" lIns="0" tIns="0" rIns="0" bIns="0" rtlCol="0">
            <a:spAutoFit/>
          </a:bodyPr>
          <a:lstStyle/>
          <a:p>
            <a:pPr marL="11527" marR="289892"/>
            <a:r>
              <a:rPr sz="1452" spc="-5" dirty="0">
                <a:latin typeface="Arial"/>
                <a:cs typeface="Arial"/>
              </a:rPr>
              <a:t>MERIS FRS (Full resolution full swath) from  Dec 2004 until June 2006 are</a:t>
            </a:r>
            <a:r>
              <a:rPr sz="1452" spc="-41" dirty="0">
                <a:latin typeface="Arial"/>
                <a:cs typeface="Arial"/>
              </a:rPr>
              <a:t> </a:t>
            </a:r>
            <a:r>
              <a:rPr sz="1452" spc="-5" dirty="0">
                <a:latin typeface="Arial"/>
                <a:cs typeface="Arial"/>
              </a:rPr>
              <a:t>used.</a:t>
            </a:r>
            <a:endParaRPr sz="1452">
              <a:latin typeface="Arial"/>
              <a:cs typeface="Arial"/>
            </a:endParaRPr>
          </a:p>
          <a:p>
            <a:pPr marL="11527" marR="340032">
              <a:spcBef>
                <a:spcPts val="540"/>
              </a:spcBef>
            </a:pPr>
            <a:r>
              <a:rPr sz="1452" spc="-5" dirty="0">
                <a:latin typeface="Arial"/>
                <a:cs typeface="Arial"/>
              </a:rPr>
              <a:t>ESA made </a:t>
            </a:r>
            <a:r>
              <a:rPr sz="1452" dirty="0">
                <a:latin typeface="Arial"/>
                <a:cs typeface="Arial"/>
              </a:rPr>
              <a:t>a </a:t>
            </a:r>
            <a:r>
              <a:rPr sz="1452" spc="-5" dirty="0">
                <a:latin typeface="Arial"/>
                <a:cs typeface="Arial"/>
              </a:rPr>
              <a:t>considerable effort to improve  geolocation</a:t>
            </a:r>
            <a:r>
              <a:rPr sz="1452" spc="-77" dirty="0">
                <a:latin typeface="Arial"/>
                <a:cs typeface="Arial"/>
              </a:rPr>
              <a:t> </a:t>
            </a:r>
            <a:r>
              <a:rPr sz="1452" spc="-5" dirty="0">
                <a:latin typeface="Arial"/>
                <a:cs typeface="Arial"/>
              </a:rPr>
              <a:t>accuracy.</a:t>
            </a:r>
            <a:endParaRPr sz="1452">
              <a:latin typeface="Arial"/>
              <a:cs typeface="Arial"/>
            </a:endParaRPr>
          </a:p>
          <a:p>
            <a:pPr marL="11527" marR="102586">
              <a:spcBef>
                <a:spcPts val="917"/>
              </a:spcBef>
            </a:pPr>
            <a:r>
              <a:rPr sz="1452" dirty="0">
                <a:latin typeface="Arial"/>
                <a:cs typeface="Arial"/>
              </a:rPr>
              <a:t>Factors to take into </a:t>
            </a:r>
            <a:r>
              <a:rPr sz="1452" spc="-5" dirty="0">
                <a:latin typeface="Arial"/>
                <a:cs typeface="Arial"/>
              </a:rPr>
              <a:t>account are the satellite  </a:t>
            </a:r>
            <a:r>
              <a:rPr sz="1452" dirty="0">
                <a:latin typeface="Arial"/>
                <a:cs typeface="Arial"/>
              </a:rPr>
              <a:t>attitude, relief </a:t>
            </a:r>
            <a:r>
              <a:rPr sz="1452" spc="-5" dirty="0">
                <a:latin typeface="Arial"/>
                <a:cs typeface="Arial"/>
              </a:rPr>
              <a:t>deformation and the resampling  procedure.</a:t>
            </a:r>
            <a:endParaRPr sz="1452">
              <a:latin typeface="Arial"/>
              <a:cs typeface="Arial"/>
            </a:endParaRPr>
          </a:p>
          <a:p>
            <a:pPr marL="11527" marR="4611">
              <a:spcBef>
                <a:spcPts val="1230"/>
              </a:spcBef>
            </a:pPr>
            <a:r>
              <a:rPr sz="1452" spc="-5" dirty="0">
                <a:latin typeface="Arial"/>
                <a:cs typeface="Arial"/>
              </a:rPr>
              <a:t>The goal is to have </a:t>
            </a:r>
            <a:r>
              <a:rPr sz="1452" dirty="0">
                <a:latin typeface="Arial"/>
                <a:cs typeface="Arial"/>
              </a:rPr>
              <a:t>a </a:t>
            </a:r>
            <a:r>
              <a:rPr sz="1452" spc="-5" dirty="0">
                <a:latin typeface="Arial"/>
                <a:cs typeface="Arial"/>
              </a:rPr>
              <a:t>positional accuracy better  than</a:t>
            </a:r>
            <a:r>
              <a:rPr sz="1452" spc="-86" dirty="0">
                <a:latin typeface="Arial"/>
                <a:cs typeface="Arial"/>
              </a:rPr>
              <a:t> </a:t>
            </a:r>
            <a:r>
              <a:rPr sz="1452" spc="-5" dirty="0">
                <a:latin typeface="Arial"/>
                <a:cs typeface="Arial"/>
              </a:rPr>
              <a:t>150m</a:t>
            </a:r>
            <a:endParaRPr sz="1452">
              <a:latin typeface="Arial"/>
              <a:cs typeface="Arial"/>
            </a:endParaRPr>
          </a:p>
          <a:p>
            <a:pPr marL="2147391">
              <a:spcBef>
                <a:spcPts val="1193"/>
              </a:spcBef>
            </a:pPr>
            <a:r>
              <a:rPr sz="1271" spc="-5" dirty="0">
                <a:latin typeface="Arial"/>
                <a:cs typeface="Arial"/>
              </a:rPr>
              <a:t>bi-monthly</a:t>
            </a:r>
            <a:r>
              <a:rPr sz="1271" spc="-59" dirty="0">
                <a:latin typeface="Arial"/>
                <a:cs typeface="Arial"/>
              </a:rPr>
              <a:t> </a:t>
            </a:r>
            <a:r>
              <a:rPr sz="1271" spc="-5" dirty="0">
                <a:latin typeface="Arial"/>
                <a:cs typeface="Arial"/>
              </a:rPr>
              <a:t>mosaics</a:t>
            </a:r>
            <a:endParaRPr sz="1271">
              <a:latin typeface="Arial"/>
              <a:cs typeface="Arial"/>
            </a:endParaRPr>
          </a:p>
        </p:txBody>
      </p:sp>
      <p:sp>
        <p:nvSpPr>
          <p:cNvPr id="5" name="object 5"/>
          <p:cNvSpPr txBox="1"/>
          <p:nvPr/>
        </p:nvSpPr>
        <p:spPr>
          <a:xfrm>
            <a:off x="2511272" y="5685109"/>
            <a:ext cx="4743546" cy="391133"/>
          </a:xfrm>
          <a:prstGeom prst="rect">
            <a:avLst/>
          </a:prstGeom>
        </p:spPr>
        <p:txBody>
          <a:bodyPr vert="horz" wrap="square" lIns="0" tIns="0" rIns="0" bIns="0" rtlCol="0">
            <a:spAutoFit/>
          </a:bodyPr>
          <a:lstStyle/>
          <a:p>
            <a:pPr marL="11527" marR="4611"/>
            <a:r>
              <a:rPr sz="1271" spc="-9" dirty="0">
                <a:latin typeface="Arial"/>
                <a:cs typeface="Arial"/>
              </a:rPr>
              <a:t>Temporal compositing generates seasonal </a:t>
            </a:r>
            <a:r>
              <a:rPr sz="1271" spc="-5" dirty="0">
                <a:latin typeface="Arial"/>
                <a:cs typeface="Arial"/>
              </a:rPr>
              <a:t>and </a:t>
            </a:r>
            <a:r>
              <a:rPr sz="1271" spc="-9" dirty="0">
                <a:latin typeface="Arial"/>
                <a:cs typeface="Arial"/>
              </a:rPr>
              <a:t>annual mosaics by  averaging </a:t>
            </a:r>
            <a:r>
              <a:rPr sz="1271" spc="-5" dirty="0">
                <a:latin typeface="Arial"/>
                <a:cs typeface="Arial"/>
              </a:rPr>
              <a:t>the </a:t>
            </a:r>
            <a:r>
              <a:rPr sz="1271" spc="-9" dirty="0">
                <a:latin typeface="Arial"/>
                <a:cs typeface="Arial"/>
              </a:rPr>
              <a:t>monthly mosaics </a:t>
            </a:r>
            <a:r>
              <a:rPr sz="1271" spc="-5" dirty="0">
                <a:latin typeface="Arial"/>
                <a:cs typeface="Arial"/>
              </a:rPr>
              <a:t>over the </a:t>
            </a:r>
            <a:r>
              <a:rPr sz="1271" spc="-9" dirty="0">
                <a:latin typeface="Arial"/>
                <a:cs typeface="Arial"/>
              </a:rPr>
              <a:t>selected</a:t>
            </a:r>
            <a:r>
              <a:rPr sz="1271" spc="59" dirty="0">
                <a:latin typeface="Arial"/>
                <a:cs typeface="Arial"/>
              </a:rPr>
              <a:t> </a:t>
            </a:r>
            <a:r>
              <a:rPr sz="1271" spc="-9" dirty="0">
                <a:latin typeface="Arial"/>
                <a:cs typeface="Arial"/>
              </a:rPr>
              <a:t>period.</a:t>
            </a:r>
            <a:endParaRPr sz="1271">
              <a:latin typeface="Arial"/>
              <a:cs typeface="Arial"/>
            </a:endParaRPr>
          </a:p>
        </p:txBody>
      </p:sp>
      <p:sp>
        <p:nvSpPr>
          <p:cNvPr id="6" name="object 6"/>
          <p:cNvSpPr/>
          <p:nvPr/>
        </p:nvSpPr>
        <p:spPr>
          <a:xfrm>
            <a:off x="1946748" y="4161134"/>
            <a:ext cx="8081565" cy="1269018"/>
          </a:xfrm>
          <a:prstGeom prst="rect">
            <a:avLst/>
          </a:prstGeom>
          <a:blipFill>
            <a:blip r:embed="rId3" cstate="print"/>
            <a:stretch>
              <a:fillRect/>
            </a:stretch>
          </a:blipFill>
        </p:spPr>
        <p:txBody>
          <a:bodyPr wrap="square" lIns="0" tIns="0" rIns="0" bIns="0" rtlCol="0"/>
          <a:lstStyle/>
          <a:p>
            <a:endParaRPr sz="1634"/>
          </a:p>
        </p:txBody>
      </p:sp>
      <p:sp>
        <p:nvSpPr>
          <p:cNvPr id="7" name="object 7"/>
          <p:cNvSpPr/>
          <p:nvPr/>
        </p:nvSpPr>
        <p:spPr>
          <a:xfrm>
            <a:off x="8732365" y="4006224"/>
            <a:ext cx="103734" cy="510604"/>
          </a:xfrm>
          <a:custGeom>
            <a:avLst/>
            <a:gdLst/>
            <a:ahLst/>
            <a:cxnLst/>
            <a:rect l="l" t="t" r="r" b="b"/>
            <a:pathLst>
              <a:path w="114300" h="562610">
                <a:moveTo>
                  <a:pt x="114300" y="114300"/>
                </a:moveTo>
                <a:lnTo>
                  <a:pt x="57150" y="0"/>
                </a:lnTo>
                <a:lnTo>
                  <a:pt x="0" y="114300"/>
                </a:lnTo>
                <a:lnTo>
                  <a:pt x="38100" y="114300"/>
                </a:lnTo>
                <a:lnTo>
                  <a:pt x="38100" y="95250"/>
                </a:lnTo>
                <a:lnTo>
                  <a:pt x="76200" y="95250"/>
                </a:lnTo>
                <a:lnTo>
                  <a:pt x="76200" y="114300"/>
                </a:lnTo>
                <a:lnTo>
                  <a:pt x="114300" y="114300"/>
                </a:lnTo>
                <a:close/>
              </a:path>
              <a:path w="114300" h="562610">
                <a:moveTo>
                  <a:pt x="76200" y="114300"/>
                </a:moveTo>
                <a:lnTo>
                  <a:pt x="76200" y="95250"/>
                </a:lnTo>
                <a:lnTo>
                  <a:pt x="38100" y="95250"/>
                </a:lnTo>
                <a:lnTo>
                  <a:pt x="38100" y="114300"/>
                </a:lnTo>
                <a:lnTo>
                  <a:pt x="76200" y="114300"/>
                </a:lnTo>
                <a:close/>
              </a:path>
              <a:path w="114300" h="562610">
                <a:moveTo>
                  <a:pt x="76200" y="562356"/>
                </a:moveTo>
                <a:lnTo>
                  <a:pt x="76200" y="114300"/>
                </a:lnTo>
                <a:lnTo>
                  <a:pt x="38100" y="114300"/>
                </a:lnTo>
                <a:lnTo>
                  <a:pt x="38100" y="562356"/>
                </a:lnTo>
                <a:lnTo>
                  <a:pt x="76200" y="562356"/>
                </a:lnTo>
                <a:close/>
              </a:path>
            </a:pathLst>
          </a:custGeom>
          <a:solidFill>
            <a:srgbClr val="A50021"/>
          </a:solidFill>
        </p:spPr>
        <p:txBody>
          <a:bodyPr wrap="square" lIns="0" tIns="0" rIns="0" bIns="0" rtlCol="0"/>
          <a:lstStyle/>
          <a:p>
            <a:endParaRPr sz="1634"/>
          </a:p>
        </p:txBody>
      </p:sp>
      <p:sp>
        <p:nvSpPr>
          <p:cNvPr id="8" name="object 8"/>
          <p:cNvSpPr/>
          <p:nvPr/>
        </p:nvSpPr>
        <p:spPr>
          <a:xfrm>
            <a:off x="6269017" y="5190871"/>
            <a:ext cx="2026280" cy="486976"/>
          </a:xfrm>
          <a:custGeom>
            <a:avLst/>
            <a:gdLst/>
            <a:ahLst/>
            <a:cxnLst/>
            <a:rect l="l" t="t" r="r" b="b"/>
            <a:pathLst>
              <a:path w="2232659" h="536575">
                <a:moveTo>
                  <a:pt x="107649" y="461550"/>
                </a:moveTo>
                <a:lnTo>
                  <a:pt x="99821" y="424434"/>
                </a:lnTo>
                <a:lnTo>
                  <a:pt x="0" y="504444"/>
                </a:lnTo>
                <a:lnTo>
                  <a:pt x="89153" y="527558"/>
                </a:lnTo>
                <a:lnTo>
                  <a:pt x="89153" y="465582"/>
                </a:lnTo>
                <a:lnTo>
                  <a:pt x="107649" y="461550"/>
                </a:lnTo>
                <a:close/>
              </a:path>
              <a:path w="2232659" h="536575">
                <a:moveTo>
                  <a:pt x="115512" y="498835"/>
                </a:moveTo>
                <a:lnTo>
                  <a:pt x="107649" y="461550"/>
                </a:lnTo>
                <a:lnTo>
                  <a:pt x="89153" y="465582"/>
                </a:lnTo>
                <a:lnTo>
                  <a:pt x="96773" y="502920"/>
                </a:lnTo>
                <a:lnTo>
                  <a:pt x="115512" y="498835"/>
                </a:lnTo>
                <a:close/>
              </a:path>
              <a:path w="2232659" h="536575">
                <a:moveTo>
                  <a:pt x="123443" y="536448"/>
                </a:moveTo>
                <a:lnTo>
                  <a:pt x="115512" y="498835"/>
                </a:lnTo>
                <a:lnTo>
                  <a:pt x="96773" y="502920"/>
                </a:lnTo>
                <a:lnTo>
                  <a:pt x="89153" y="465582"/>
                </a:lnTo>
                <a:lnTo>
                  <a:pt x="89153" y="527558"/>
                </a:lnTo>
                <a:lnTo>
                  <a:pt x="123443" y="536448"/>
                </a:lnTo>
                <a:close/>
              </a:path>
              <a:path w="2232659" h="536575">
                <a:moveTo>
                  <a:pt x="2232647" y="37337"/>
                </a:moveTo>
                <a:lnTo>
                  <a:pt x="2225039" y="0"/>
                </a:lnTo>
                <a:lnTo>
                  <a:pt x="107649" y="461550"/>
                </a:lnTo>
                <a:lnTo>
                  <a:pt x="115512" y="498835"/>
                </a:lnTo>
                <a:lnTo>
                  <a:pt x="2232647" y="37337"/>
                </a:lnTo>
                <a:close/>
              </a:path>
            </a:pathLst>
          </a:custGeom>
          <a:solidFill>
            <a:srgbClr val="A50021"/>
          </a:solidFill>
        </p:spPr>
        <p:txBody>
          <a:bodyPr wrap="square" lIns="0" tIns="0" rIns="0" bIns="0" rtlCol="0"/>
          <a:lstStyle/>
          <a:p>
            <a:endParaRPr sz="1634"/>
          </a:p>
        </p:txBody>
      </p:sp>
      <p:sp>
        <p:nvSpPr>
          <p:cNvPr id="9" name="object 9"/>
          <p:cNvSpPr txBox="1">
            <a:spLocks noGrp="1"/>
          </p:cNvSpPr>
          <p:nvPr>
            <p:ph type="title"/>
          </p:nvPr>
        </p:nvSpPr>
        <p:spPr>
          <a:xfrm>
            <a:off x="2004252" y="793237"/>
            <a:ext cx="9543570" cy="279307"/>
          </a:xfrm>
          <a:prstGeom prst="rect">
            <a:avLst/>
          </a:prstGeom>
        </p:spPr>
        <p:txBody>
          <a:bodyPr vert="horz" wrap="square" lIns="0" tIns="0" rIns="0" bIns="0" rtlCol="0" anchor="ctr">
            <a:spAutoFit/>
          </a:bodyPr>
          <a:lstStyle/>
          <a:p>
            <a:pPr marL="11527">
              <a:lnSpc>
                <a:spcPct val="100000"/>
              </a:lnSpc>
            </a:pPr>
            <a:r>
              <a:rPr sz="1815" b="1" spc="-5" dirty="0">
                <a:latin typeface="Arial"/>
                <a:cs typeface="Arial"/>
              </a:rPr>
              <a:t>GLOBCOVER</a:t>
            </a:r>
            <a:endParaRPr sz="1815">
              <a:latin typeface="Arial"/>
              <a:cs typeface="Arial"/>
            </a:endParaRPr>
          </a:p>
        </p:txBody>
      </p:sp>
    </p:spTree>
    <p:extLst>
      <p:ext uri="{BB962C8B-B14F-4D97-AF65-F5344CB8AC3E}">
        <p14:creationId xmlns:p14="http://schemas.microsoft.com/office/powerpoint/2010/main" val="37971350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46748" y="1380360"/>
            <a:ext cx="4728902" cy="2368603"/>
          </a:xfrm>
          <a:prstGeom prst="rect">
            <a:avLst/>
          </a:prstGeom>
          <a:blipFill>
            <a:blip r:embed="rId2" cstate="print"/>
            <a:stretch>
              <a:fillRect/>
            </a:stretch>
          </a:blipFill>
        </p:spPr>
        <p:txBody>
          <a:bodyPr wrap="square" lIns="0" tIns="0" rIns="0" bIns="0" rtlCol="0"/>
          <a:lstStyle/>
          <a:p>
            <a:endParaRPr sz="1634"/>
          </a:p>
        </p:txBody>
      </p:sp>
      <p:sp>
        <p:nvSpPr>
          <p:cNvPr id="3" name="object 3"/>
          <p:cNvSpPr txBox="1"/>
          <p:nvPr/>
        </p:nvSpPr>
        <p:spPr>
          <a:xfrm>
            <a:off x="6747106" y="1744582"/>
            <a:ext cx="1346243" cy="391133"/>
          </a:xfrm>
          <a:prstGeom prst="rect">
            <a:avLst/>
          </a:prstGeom>
        </p:spPr>
        <p:txBody>
          <a:bodyPr vert="horz" wrap="square" lIns="0" tIns="0" rIns="0" bIns="0" rtlCol="0">
            <a:spAutoFit/>
          </a:bodyPr>
          <a:lstStyle/>
          <a:p>
            <a:pPr marL="11527" marR="4611"/>
            <a:r>
              <a:rPr sz="1271" spc="-5" dirty="0">
                <a:latin typeface="Arial"/>
                <a:cs typeface="Arial"/>
              </a:rPr>
              <a:t>It </a:t>
            </a:r>
            <a:r>
              <a:rPr sz="1271" spc="-9" dirty="0">
                <a:latin typeface="Arial"/>
                <a:cs typeface="Arial"/>
              </a:rPr>
              <a:t>reduces </a:t>
            </a:r>
            <a:r>
              <a:rPr sz="1271" spc="-5" dirty="0">
                <a:latin typeface="Arial"/>
                <a:cs typeface="Arial"/>
              </a:rPr>
              <a:t>the </a:t>
            </a:r>
            <a:r>
              <a:rPr sz="1271" spc="-9" dirty="0">
                <a:latin typeface="Arial"/>
                <a:cs typeface="Arial"/>
              </a:rPr>
              <a:t>land  </a:t>
            </a:r>
            <a:r>
              <a:rPr sz="1271" spc="-5" dirty="0">
                <a:latin typeface="Arial"/>
                <a:cs typeface="Arial"/>
              </a:rPr>
              <a:t>cover</a:t>
            </a:r>
            <a:r>
              <a:rPr sz="1271" spc="-50" dirty="0">
                <a:latin typeface="Arial"/>
                <a:cs typeface="Arial"/>
              </a:rPr>
              <a:t> </a:t>
            </a:r>
            <a:r>
              <a:rPr sz="1271" spc="-9" dirty="0">
                <a:latin typeface="Arial"/>
                <a:cs typeface="Arial"/>
              </a:rPr>
              <a:t>variability</a:t>
            </a:r>
            <a:endParaRPr sz="1271">
              <a:latin typeface="Arial"/>
              <a:cs typeface="Arial"/>
            </a:endParaRPr>
          </a:p>
        </p:txBody>
      </p:sp>
      <p:sp>
        <p:nvSpPr>
          <p:cNvPr id="4" name="object 4"/>
          <p:cNvSpPr txBox="1"/>
          <p:nvPr/>
        </p:nvSpPr>
        <p:spPr>
          <a:xfrm>
            <a:off x="6918626" y="3454818"/>
            <a:ext cx="2099470" cy="586699"/>
          </a:xfrm>
          <a:prstGeom prst="rect">
            <a:avLst/>
          </a:prstGeom>
        </p:spPr>
        <p:txBody>
          <a:bodyPr vert="horz" wrap="square" lIns="0" tIns="0" rIns="0" bIns="0" rtlCol="0">
            <a:spAutoFit/>
          </a:bodyPr>
          <a:lstStyle/>
          <a:p>
            <a:pPr marL="11527" marR="4611"/>
            <a:r>
              <a:rPr sz="1271" spc="-5" dirty="0">
                <a:latin typeface="Arial"/>
                <a:cs typeface="Arial"/>
              </a:rPr>
              <a:t>To </a:t>
            </a:r>
            <a:r>
              <a:rPr sz="1271" spc="-9" dirty="0">
                <a:latin typeface="Arial"/>
                <a:cs typeface="Arial"/>
              </a:rPr>
              <a:t>improve discrimination  </a:t>
            </a:r>
            <a:r>
              <a:rPr sz="1271" spc="-5" dirty="0">
                <a:latin typeface="Arial"/>
                <a:cs typeface="Arial"/>
              </a:rPr>
              <a:t>efficiency of the classification  algorithms</a:t>
            </a:r>
            <a:endParaRPr sz="1271">
              <a:latin typeface="Arial"/>
              <a:cs typeface="Arial"/>
            </a:endParaRPr>
          </a:p>
        </p:txBody>
      </p:sp>
      <p:sp>
        <p:nvSpPr>
          <p:cNvPr id="5" name="object 5"/>
          <p:cNvSpPr txBox="1"/>
          <p:nvPr/>
        </p:nvSpPr>
        <p:spPr>
          <a:xfrm>
            <a:off x="6805888" y="1103965"/>
            <a:ext cx="2758184" cy="446917"/>
          </a:xfrm>
          <a:prstGeom prst="rect">
            <a:avLst/>
          </a:prstGeom>
        </p:spPr>
        <p:txBody>
          <a:bodyPr vert="horz" wrap="square" lIns="0" tIns="0" rIns="0" bIns="0" rtlCol="0">
            <a:spAutoFit/>
          </a:bodyPr>
          <a:lstStyle/>
          <a:p>
            <a:pPr marL="1148041" marR="4611" indent="-1137091"/>
            <a:r>
              <a:rPr sz="1452" spc="-5" dirty="0">
                <a:latin typeface="Arial"/>
                <a:cs typeface="Arial"/>
              </a:rPr>
              <a:t>Stratification into equal-reasoning  areas</a:t>
            </a:r>
            <a:endParaRPr sz="1452">
              <a:latin typeface="Arial"/>
              <a:cs typeface="Arial"/>
            </a:endParaRPr>
          </a:p>
        </p:txBody>
      </p:sp>
      <p:sp>
        <p:nvSpPr>
          <p:cNvPr id="6" name="object 6"/>
          <p:cNvSpPr txBox="1"/>
          <p:nvPr/>
        </p:nvSpPr>
        <p:spPr>
          <a:xfrm>
            <a:off x="8450437" y="1734901"/>
            <a:ext cx="1417704" cy="1368965"/>
          </a:xfrm>
          <a:prstGeom prst="rect">
            <a:avLst/>
          </a:prstGeom>
        </p:spPr>
        <p:txBody>
          <a:bodyPr vert="horz" wrap="square" lIns="0" tIns="0" rIns="0" bIns="0" rtlCol="0">
            <a:spAutoFit/>
          </a:bodyPr>
          <a:lstStyle/>
          <a:p>
            <a:pPr marL="11527" marR="4611"/>
            <a:r>
              <a:rPr sz="1271" spc="-5" dirty="0">
                <a:latin typeface="Arial"/>
                <a:cs typeface="Arial"/>
              </a:rPr>
              <a:t>Allows selection of  </a:t>
            </a:r>
            <a:r>
              <a:rPr sz="1271" spc="-9" dirty="0">
                <a:latin typeface="Arial"/>
                <a:cs typeface="Arial"/>
              </a:rPr>
              <a:t>region specific  </a:t>
            </a:r>
            <a:r>
              <a:rPr sz="1271" spc="-5" dirty="0">
                <a:latin typeface="Arial"/>
                <a:cs typeface="Arial"/>
              </a:rPr>
              <a:t>classification  </a:t>
            </a:r>
            <a:r>
              <a:rPr sz="1271" spc="-9" dirty="0">
                <a:latin typeface="Arial"/>
                <a:cs typeface="Arial"/>
              </a:rPr>
              <a:t>parameters (e.g.,  temporal synthesis,  </a:t>
            </a:r>
            <a:r>
              <a:rPr sz="1271" spc="-5" dirty="0">
                <a:latin typeface="Arial"/>
                <a:cs typeface="Arial"/>
              </a:rPr>
              <a:t>band </a:t>
            </a:r>
            <a:r>
              <a:rPr sz="1271" spc="-9" dirty="0">
                <a:latin typeface="Arial"/>
                <a:cs typeface="Arial"/>
              </a:rPr>
              <a:t>combinations,  number </a:t>
            </a:r>
            <a:r>
              <a:rPr sz="1271" spc="-5" dirty="0">
                <a:latin typeface="Arial"/>
                <a:cs typeface="Arial"/>
              </a:rPr>
              <a:t>of</a:t>
            </a:r>
            <a:r>
              <a:rPr sz="1271" spc="-36" dirty="0">
                <a:latin typeface="Arial"/>
                <a:cs typeface="Arial"/>
              </a:rPr>
              <a:t> </a:t>
            </a:r>
            <a:r>
              <a:rPr sz="1271" spc="-9" dirty="0">
                <a:latin typeface="Arial"/>
                <a:cs typeface="Arial"/>
              </a:rPr>
              <a:t>classes)</a:t>
            </a:r>
            <a:endParaRPr sz="1271">
              <a:latin typeface="Arial"/>
              <a:cs typeface="Arial"/>
            </a:endParaRPr>
          </a:p>
        </p:txBody>
      </p:sp>
      <p:sp>
        <p:nvSpPr>
          <p:cNvPr id="7" name="object 7"/>
          <p:cNvSpPr/>
          <p:nvPr/>
        </p:nvSpPr>
        <p:spPr>
          <a:xfrm>
            <a:off x="7267634" y="1440526"/>
            <a:ext cx="285270" cy="276625"/>
          </a:xfrm>
          <a:custGeom>
            <a:avLst/>
            <a:gdLst/>
            <a:ahLst/>
            <a:cxnLst/>
            <a:rect l="l" t="t" r="r" b="b"/>
            <a:pathLst>
              <a:path w="314325" h="304800">
                <a:moveTo>
                  <a:pt x="313931" y="228600"/>
                </a:moveTo>
                <a:lnTo>
                  <a:pt x="235445" y="228600"/>
                </a:lnTo>
                <a:lnTo>
                  <a:pt x="235445" y="0"/>
                </a:lnTo>
                <a:lnTo>
                  <a:pt x="78486" y="0"/>
                </a:lnTo>
                <a:lnTo>
                  <a:pt x="78486" y="228600"/>
                </a:lnTo>
                <a:lnTo>
                  <a:pt x="0" y="228600"/>
                </a:lnTo>
                <a:lnTo>
                  <a:pt x="156959" y="304800"/>
                </a:lnTo>
                <a:lnTo>
                  <a:pt x="313931" y="228600"/>
                </a:lnTo>
                <a:close/>
              </a:path>
            </a:pathLst>
          </a:custGeom>
          <a:solidFill>
            <a:srgbClr val="99CC00"/>
          </a:solidFill>
        </p:spPr>
        <p:txBody>
          <a:bodyPr wrap="square" lIns="0" tIns="0" rIns="0" bIns="0" rtlCol="0"/>
          <a:lstStyle/>
          <a:p>
            <a:endParaRPr sz="1634"/>
          </a:p>
        </p:txBody>
      </p:sp>
      <p:sp>
        <p:nvSpPr>
          <p:cNvPr id="8" name="object 8"/>
          <p:cNvSpPr/>
          <p:nvPr/>
        </p:nvSpPr>
        <p:spPr>
          <a:xfrm>
            <a:off x="7267634" y="1440526"/>
            <a:ext cx="285270" cy="276625"/>
          </a:xfrm>
          <a:custGeom>
            <a:avLst/>
            <a:gdLst/>
            <a:ahLst/>
            <a:cxnLst/>
            <a:rect l="l" t="t" r="r" b="b"/>
            <a:pathLst>
              <a:path w="314325" h="304800">
                <a:moveTo>
                  <a:pt x="0" y="228600"/>
                </a:moveTo>
                <a:lnTo>
                  <a:pt x="78486" y="228600"/>
                </a:lnTo>
                <a:lnTo>
                  <a:pt x="78486" y="0"/>
                </a:lnTo>
                <a:lnTo>
                  <a:pt x="235445" y="0"/>
                </a:lnTo>
                <a:lnTo>
                  <a:pt x="235445" y="228600"/>
                </a:lnTo>
                <a:lnTo>
                  <a:pt x="313931" y="228600"/>
                </a:lnTo>
                <a:lnTo>
                  <a:pt x="156959" y="304800"/>
                </a:lnTo>
                <a:lnTo>
                  <a:pt x="0" y="228600"/>
                </a:lnTo>
                <a:close/>
              </a:path>
            </a:pathLst>
          </a:custGeom>
          <a:ln w="9525">
            <a:solidFill>
              <a:srgbClr val="336600"/>
            </a:solidFill>
          </a:ln>
        </p:spPr>
        <p:txBody>
          <a:bodyPr wrap="square" lIns="0" tIns="0" rIns="0" bIns="0" rtlCol="0"/>
          <a:lstStyle/>
          <a:p>
            <a:endParaRPr sz="1634"/>
          </a:p>
        </p:txBody>
      </p:sp>
      <p:sp>
        <p:nvSpPr>
          <p:cNvPr id="9" name="object 9"/>
          <p:cNvSpPr/>
          <p:nvPr/>
        </p:nvSpPr>
        <p:spPr>
          <a:xfrm>
            <a:off x="8605798" y="1440526"/>
            <a:ext cx="285846" cy="276625"/>
          </a:xfrm>
          <a:custGeom>
            <a:avLst/>
            <a:gdLst/>
            <a:ahLst/>
            <a:cxnLst/>
            <a:rect l="l" t="t" r="r" b="b"/>
            <a:pathLst>
              <a:path w="314959" h="304800">
                <a:moveTo>
                  <a:pt x="314718" y="228600"/>
                </a:moveTo>
                <a:lnTo>
                  <a:pt x="236232" y="228600"/>
                </a:lnTo>
                <a:lnTo>
                  <a:pt x="236232" y="0"/>
                </a:lnTo>
                <a:lnTo>
                  <a:pt x="78498" y="0"/>
                </a:lnTo>
                <a:lnTo>
                  <a:pt x="78498" y="228600"/>
                </a:lnTo>
                <a:lnTo>
                  <a:pt x="0" y="228600"/>
                </a:lnTo>
                <a:lnTo>
                  <a:pt x="156972" y="304800"/>
                </a:lnTo>
                <a:lnTo>
                  <a:pt x="314718" y="228600"/>
                </a:lnTo>
                <a:close/>
              </a:path>
            </a:pathLst>
          </a:custGeom>
          <a:solidFill>
            <a:srgbClr val="99CC00"/>
          </a:solidFill>
        </p:spPr>
        <p:txBody>
          <a:bodyPr wrap="square" lIns="0" tIns="0" rIns="0" bIns="0" rtlCol="0"/>
          <a:lstStyle/>
          <a:p>
            <a:endParaRPr sz="1634"/>
          </a:p>
        </p:txBody>
      </p:sp>
      <p:sp>
        <p:nvSpPr>
          <p:cNvPr id="10" name="object 10"/>
          <p:cNvSpPr/>
          <p:nvPr/>
        </p:nvSpPr>
        <p:spPr>
          <a:xfrm>
            <a:off x="8605798" y="1440526"/>
            <a:ext cx="285846" cy="276625"/>
          </a:xfrm>
          <a:custGeom>
            <a:avLst/>
            <a:gdLst/>
            <a:ahLst/>
            <a:cxnLst/>
            <a:rect l="l" t="t" r="r" b="b"/>
            <a:pathLst>
              <a:path w="314959" h="304800">
                <a:moveTo>
                  <a:pt x="0" y="228600"/>
                </a:moveTo>
                <a:lnTo>
                  <a:pt x="78498" y="228600"/>
                </a:lnTo>
                <a:lnTo>
                  <a:pt x="78498" y="0"/>
                </a:lnTo>
                <a:lnTo>
                  <a:pt x="236232" y="0"/>
                </a:lnTo>
                <a:lnTo>
                  <a:pt x="236232" y="228600"/>
                </a:lnTo>
                <a:lnTo>
                  <a:pt x="314718" y="228600"/>
                </a:lnTo>
                <a:lnTo>
                  <a:pt x="156972" y="304800"/>
                </a:lnTo>
                <a:lnTo>
                  <a:pt x="0" y="228600"/>
                </a:lnTo>
                <a:close/>
              </a:path>
            </a:pathLst>
          </a:custGeom>
          <a:ln w="9525">
            <a:solidFill>
              <a:srgbClr val="336600"/>
            </a:solidFill>
          </a:ln>
        </p:spPr>
        <p:txBody>
          <a:bodyPr wrap="square" lIns="0" tIns="0" rIns="0" bIns="0" rtlCol="0"/>
          <a:lstStyle/>
          <a:p>
            <a:endParaRPr sz="1634"/>
          </a:p>
        </p:txBody>
      </p:sp>
      <p:sp>
        <p:nvSpPr>
          <p:cNvPr id="11" name="object 11"/>
          <p:cNvSpPr/>
          <p:nvPr/>
        </p:nvSpPr>
        <p:spPr>
          <a:xfrm>
            <a:off x="7266251" y="3150760"/>
            <a:ext cx="285270" cy="276625"/>
          </a:xfrm>
          <a:custGeom>
            <a:avLst/>
            <a:gdLst/>
            <a:ahLst/>
            <a:cxnLst/>
            <a:rect l="l" t="t" r="r" b="b"/>
            <a:pathLst>
              <a:path w="314325" h="304800">
                <a:moveTo>
                  <a:pt x="313931" y="228600"/>
                </a:moveTo>
                <a:lnTo>
                  <a:pt x="235445" y="228600"/>
                </a:lnTo>
                <a:lnTo>
                  <a:pt x="235445" y="0"/>
                </a:lnTo>
                <a:lnTo>
                  <a:pt x="78486" y="0"/>
                </a:lnTo>
                <a:lnTo>
                  <a:pt x="78486" y="228600"/>
                </a:lnTo>
                <a:lnTo>
                  <a:pt x="0" y="228600"/>
                </a:lnTo>
                <a:lnTo>
                  <a:pt x="156972" y="304800"/>
                </a:lnTo>
                <a:lnTo>
                  <a:pt x="313931" y="228600"/>
                </a:lnTo>
                <a:close/>
              </a:path>
            </a:pathLst>
          </a:custGeom>
          <a:solidFill>
            <a:srgbClr val="99CC00"/>
          </a:solidFill>
        </p:spPr>
        <p:txBody>
          <a:bodyPr wrap="square" lIns="0" tIns="0" rIns="0" bIns="0" rtlCol="0"/>
          <a:lstStyle/>
          <a:p>
            <a:endParaRPr sz="1634"/>
          </a:p>
        </p:txBody>
      </p:sp>
      <p:sp>
        <p:nvSpPr>
          <p:cNvPr id="12" name="object 12"/>
          <p:cNvSpPr/>
          <p:nvPr/>
        </p:nvSpPr>
        <p:spPr>
          <a:xfrm>
            <a:off x="7266251" y="3150760"/>
            <a:ext cx="285270" cy="276625"/>
          </a:xfrm>
          <a:custGeom>
            <a:avLst/>
            <a:gdLst/>
            <a:ahLst/>
            <a:cxnLst/>
            <a:rect l="l" t="t" r="r" b="b"/>
            <a:pathLst>
              <a:path w="314325" h="304800">
                <a:moveTo>
                  <a:pt x="0" y="228600"/>
                </a:moveTo>
                <a:lnTo>
                  <a:pt x="78486" y="228600"/>
                </a:lnTo>
                <a:lnTo>
                  <a:pt x="78486" y="0"/>
                </a:lnTo>
                <a:lnTo>
                  <a:pt x="235445" y="0"/>
                </a:lnTo>
                <a:lnTo>
                  <a:pt x="235445" y="228600"/>
                </a:lnTo>
                <a:lnTo>
                  <a:pt x="313931" y="228600"/>
                </a:lnTo>
                <a:lnTo>
                  <a:pt x="156972" y="304800"/>
                </a:lnTo>
                <a:lnTo>
                  <a:pt x="0" y="228600"/>
                </a:lnTo>
                <a:close/>
              </a:path>
            </a:pathLst>
          </a:custGeom>
          <a:ln w="9525">
            <a:solidFill>
              <a:srgbClr val="336600"/>
            </a:solidFill>
          </a:ln>
        </p:spPr>
        <p:txBody>
          <a:bodyPr wrap="square" lIns="0" tIns="0" rIns="0" bIns="0" rtlCol="0"/>
          <a:lstStyle/>
          <a:p>
            <a:endParaRPr sz="1634"/>
          </a:p>
        </p:txBody>
      </p:sp>
      <p:sp>
        <p:nvSpPr>
          <p:cNvPr id="13" name="object 13"/>
          <p:cNvSpPr/>
          <p:nvPr/>
        </p:nvSpPr>
        <p:spPr>
          <a:xfrm>
            <a:off x="8605798" y="3150760"/>
            <a:ext cx="285846" cy="276625"/>
          </a:xfrm>
          <a:custGeom>
            <a:avLst/>
            <a:gdLst/>
            <a:ahLst/>
            <a:cxnLst/>
            <a:rect l="l" t="t" r="r" b="b"/>
            <a:pathLst>
              <a:path w="314959" h="304800">
                <a:moveTo>
                  <a:pt x="314718" y="228600"/>
                </a:moveTo>
                <a:lnTo>
                  <a:pt x="236232" y="228600"/>
                </a:lnTo>
                <a:lnTo>
                  <a:pt x="236232" y="0"/>
                </a:lnTo>
                <a:lnTo>
                  <a:pt x="78498" y="0"/>
                </a:lnTo>
                <a:lnTo>
                  <a:pt x="78498" y="228600"/>
                </a:lnTo>
                <a:lnTo>
                  <a:pt x="0" y="228600"/>
                </a:lnTo>
                <a:lnTo>
                  <a:pt x="156972" y="304800"/>
                </a:lnTo>
                <a:lnTo>
                  <a:pt x="314718" y="228600"/>
                </a:lnTo>
                <a:close/>
              </a:path>
            </a:pathLst>
          </a:custGeom>
          <a:solidFill>
            <a:srgbClr val="99CC00"/>
          </a:solidFill>
        </p:spPr>
        <p:txBody>
          <a:bodyPr wrap="square" lIns="0" tIns="0" rIns="0" bIns="0" rtlCol="0"/>
          <a:lstStyle/>
          <a:p>
            <a:endParaRPr sz="1634"/>
          </a:p>
        </p:txBody>
      </p:sp>
      <p:sp>
        <p:nvSpPr>
          <p:cNvPr id="14" name="object 14"/>
          <p:cNvSpPr/>
          <p:nvPr/>
        </p:nvSpPr>
        <p:spPr>
          <a:xfrm>
            <a:off x="8605798" y="3150760"/>
            <a:ext cx="285846" cy="276625"/>
          </a:xfrm>
          <a:custGeom>
            <a:avLst/>
            <a:gdLst/>
            <a:ahLst/>
            <a:cxnLst/>
            <a:rect l="l" t="t" r="r" b="b"/>
            <a:pathLst>
              <a:path w="314959" h="304800">
                <a:moveTo>
                  <a:pt x="0" y="228600"/>
                </a:moveTo>
                <a:lnTo>
                  <a:pt x="78498" y="228600"/>
                </a:lnTo>
                <a:lnTo>
                  <a:pt x="78498" y="0"/>
                </a:lnTo>
                <a:lnTo>
                  <a:pt x="236232" y="0"/>
                </a:lnTo>
                <a:lnTo>
                  <a:pt x="236232" y="228600"/>
                </a:lnTo>
                <a:lnTo>
                  <a:pt x="314718" y="228600"/>
                </a:lnTo>
                <a:lnTo>
                  <a:pt x="156972" y="304800"/>
                </a:lnTo>
                <a:lnTo>
                  <a:pt x="0" y="228600"/>
                </a:lnTo>
                <a:close/>
              </a:path>
            </a:pathLst>
          </a:custGeom>
          <a:ln w="9525">
            <a:solidFill>
              <a:srgbClr val="336600"/>
            </a:solidFill>
          </a:ln>
        </p:spPr>
        <p:txBody>
          <a:bodyPr wrap="square" lIns="0" tIns="0" rIns="0" bIns="0" rtlCol="0"/>
          <a:lstStyle/>
          <a:p>
            <a:endParaRPr sz="1634"/>
          </a:p>
        </p:txBody>
      </p:sp>
      <p:sp>
        <p:nvSpPr>
          <p:cNvPr id="15" name="object 15"/>
          <p:cNvSpPr/>
          <p:nvPr/>
        </p:nvSpPr>
        <p:spPr>
          <a:xfrm>
            <a:off x="5394190" y="4630014"/>
            <a:ext cx="520401" cy="357308"/>
          </a:xfrm>
          <a:custGeom>
            <a:avLst/>
            <a:gdLst/>
            <a:ahLst/>
            <a:cxnLst/>
            <a:rect l="l" t="t" r="r" b="b"/>
            <a:pathLst>
              <a:path w="573404" h="393700">
                <a:moveTo>
                  <a:pt x="510228" y="59738"/>
                </a:moveTo>
                <a:lnTo>
                  <a:pt x="494226" y="36116"/>
                </a:lnTo>
                <a:lnTo>
                  <a:pt x="0" y="369570"/>
                </a:lnTo>
                <a:lnTo>
                  <a:pt x="16001" y="393192"/>
                </a:lnTo>
                <a:lnTo>
                  <a:pt x="510228" y="59738"/>
                </a:lnTo>
                <a:close/>
              </a:path>
              <a:path w="573404" h="393700">
                <a:moveTo>
                  <a:pt x="573024" y="0"/>
                </a:moveTo>
                <a:lnTo>
                  <a:pt x="478536" y="12954"/>
                </a:lnTo>
                <a:lnTo>
                  <a:pt x="494226" y="36116"/>
                </a:lnTo>
                <a:lnTo>
                  <a:pt x="505968" y="28194"/>
                </a:lnTo>
                <a:lnTo>
                  <a:pt x="521970" y="51815"/>
                </a:lnTo>
                <a:lnTo>
                  <a:pt x="521970" y="77070"/>
                </a:lnTo>
                <a:lnTo>
                  <a:pt x="526542" y="83820"/>
                </a:lnTo>
                <a:lnTo>
                  <a:pt x="573024" y="0"/>
                </a:lnTo>
                <a:close/>
              </a:path>
              <a:path w="573404" h="393700">
                <a:moveTo>
                  <a:pt x="521970" y="51815"/>
                </a:moveTo>
                <a:lnTo>
                  <a:pt x="505968" y="28194"/>
                </a:lnTo>
                <a:lnTo>
                  <a:pt x="494226" y="36116"/>
                </a:lnTo>
                <a:lnTo>
                  <a:pt x="510228" y="59738"/>
                </a:lnTo>
                <a:lnTo>
                  <a:pt x="521970" y="51815"/>
                </a:lnTo>
                <a:close/>
              </a:path>
              <a:path w="573404" h="393700">
                <a:moveTo>
                  <a:pt x="521970" y="77070"/>
                </a:moveTo>
                <a:lnTo>
                  <a:pt x="521970" y="51815"/>
                </a:lnTo>
                <a:lnTo>
                  <a:pt x="510228" y="59738"/>
                </a:lnTo>
                <a:lnTo>
                  <a:pt x="521970" y="77070"/>
                </a:lnTo>
                <a:close/>
              </a:path>
            </a:pathLst>
          </a:custGeom>
          <a:solidFill>
            <a:srgbClr val="336600"/>
          </a:solidFill>
        </p:spPr>
        <p:txBody>
          <a:bodyPr wrap="square" lIns="0" tIns="0" rIns="0" bIns="0" rtlCol="0"/>
          <a:lstStyle/>
          <a:p>
            <a:endParaRPr sz="1634"/>
          </a:p>
        </p:txBody>
      </p:sp>
      <p:sp>
        <p:nvSpPr>
          <p:cNvPr id="16" name="object 16"/>
          <p:cNvSpPr/>
          <p:nvPr/>
        </p:nvSpPr>
        <p:spPr>
          <a:xfrm>
            <a:off x="5423927" y="5354080"/>
            <a:ext cx="663324" cy="391886"/>
          </a:xfrm>
          <a:custGeom>
            <a:avLst/>
            <a:gdLst/>
            <a:ahLst/>
            <a:cxnLst/>
            <a:rect l="l" t="t" r="r" b="b"/>
            <a:pathLst>
              <a:path w="730885" h="431800">
                <a:moveTo>
                  <a:pt x="663949" y="375931"/>
                </a:moveTo>
                <a:lnTo>
                  <a:pt x="14478" y="0"/>
                </a:lnTo>
                <a:lnTo>
                  <a:pt x="0" y="24384"/>
                </a:lnTo>
                <a:lnTo>
                  <a:pt x="649771" y="400488"/>
                </a:lnTo>
                <a:lnTo>
                  <a:pt x="663949" y="375931"/>
                </a:lnTo>
                <a:close/>
              </a:path>
              <a:path w="730885" h="431800">
                <a:moveTo>
                  <a:pt x="676656" y="427829"/>
                </a:moveTo>
                <a:lnTo>
                  <a:pt x="676656" y="383286"/>
                </a:lnTo>
                <a:lnTo>
                  <a:pt x="662178" y="407670"/>
                </a:lnTo>
                <a:lnTo>
                  <a:pt x="649771" y="400488"/>
                </a:lnTo>
                <a:lnTo>
                  <a:pt x="635508" y="425196"/>
                </a:lnTo>
                <a:lnTo>
                  <a:pt x="676656" y="427829"/>
                </a:lnTo>
                <a:close/>
              </a:path>
              <a:path w="730885" h="431800">
                <a:moveTo>
                  <a:pt x="676656" y="383286"/>
                </a:moveTo>
                <a:lnTo>
                  <a:pt x="663949" y="375931"/>
                </a:lnTo>
                <a:lnTo>
                  <a:pt x="649771" y="400488"/>
                </a:lnTo>
                <a:lnTo>
                  <a:pt x="662178" y="407670"/>
                </a:lnTo>
                <a:lnTo>
                  <a:pt x="676656" y="383286"/>
                </a:lnTo>
                <a:close/>
              </a:path>
              <a:path w="730885" h="431800">
                <a:moveTo>
                  <a:pt x="730758" y="431292"/>
                </a:moveTo>
                <a:lnTo>
                  <a:pt x="678180" y="351282"/>
                </a:lnTo>
                <a:lnTo>
                  <a:pt x="663949" y="375931"/>
                </a:lnTo>
                <a:lnTo>
                  <a:pt x="676656" y="383286"/>
                </a:lnTo>
                <a:lnTo>
                  <a:pt x="676656" y="427829"/>
                </a:lnTo>
                <a:lnTo>
                  <a:pt x="730758" y="431292"/>
                </a:lnTo>
                <a:close/>
              </a:path>
            </a:pathLst>
          </a:custGeom>
          <a:solidFill>
            <a:srgbClr val="336600"/>
          </a:solidFill>
        </p:spPr>
        <p:txBody>
          <a:bodyPr wrap="square" lIns="0" tIns="0" rIns="0" bIns="0" rtlCol="0"/>
          <a:lstStyle/>
          <a:p>
            <a:endParaRPr sz="1634"/>
          </a:p>
        </p:txBody>
      </p:sp>
      <p:sp>
        <p:nvSpPr>
          <p:cNvPr id="17" name="object 17"/>
          <p:cNvSpPr/>
          <p:nvPr/>
        </p:nvSpPr>
        <p:spPr>
          <a:xfrm>
            <a:off x="4194317" y="5188105"/>
            <a:ext cx="579184" cy="77801"/>
          </a:xfrm>
          <a:custGeom>
            <a:avLst/>
            <a:gdLst/>
            <a:ahLst/>
            <a:cxnLst/>
            <a:rect l="l" t="t" r="r" b="b"/>
            <a:pathLst>
              <a:path w="638175" h="85725">
                <a:moveTo>
                  <a:pt x="85356" y="28193"/>
                </a:moveTo>
                <a:lnTo>
                  <a:pt x="85356" y="0"/>
                </a:lnTo>
                <a:lnTo>
                  <a:pt x="0" y="42672"/>
                </a:lnTo>
                <a:lnTo>
                  <a:pt x="71640" y="78487"/>
                </a:lnTo>
                <a:lnTo>
                  <a:pt x="71640" y="28193"/>
                </a:lnTo>
                <a:lnTo>
                  <a:pt x="85356" y="28193"/>
                </a:lnTo>
                <a:close/>
              </a:path>
              <a:path w="638175" h="85725">
                <a:moveTo>
                  <a:pt x="637806" y="57149"/>
                </a:moveTo>
                <a:lnTo>
                  <a:pt x="637806" y="28193"/>
                </a:lnTo>
                <a:lnTo>
                  <a:pt x="71640" y="28193"/>
                </a:lnTo>
                <a:lnTo>
                  <a:pt x="71640" y="57149"/>
                </a:lnTo>
                <a:lnTo>
                  <a:pt x="637806" y="57149"/>
                </a:lnTo>
                <a:close/>
              </a:path>
              <a:path w="638175" h="85725">
                <a:moveTo>
                  <a:pt x="85356" y="85343"/>
                </a:moveTo>
                <a:lnTo>
                  <a:pt x="85356" y="57149"/>
                </a:lnTo>
                <a:lnTo>
                  <a:pt x="71640" y="57149"/>
                </a:lnTo>
                <a:lnTo>
                  <a:pt x="71640" y="78487"/>
                </a:lnTo>
                <a:lnTo>
                  <a:pt x="85356" y="85343"/>
                </a:lnTo>
                <a:close/>
              </a:path>
            </a:pathLst>
          </a:custGeom>
          <a:solidFill>
            <a:srgbClr val="336600"/>
          </a:solidFill>
        </p:spPr>
        <p:txBody>
          <a:bodyPr wrap="square" lIns="0" tIns="0" rIns="0" bIns="0" rtlCol="0"/>
          <a:lstStyle/>
          <a:p>
            <a:endParaRPr sz="1634"/>
          </a:p>
        </p:txBody>
      </p:sp>
      <p:sp>
        <p:nvSpPr>
          <p:cNvPr id="18" name="object 18"/>
          <p:cNvSpPr/>
          <p:nvPr/>
        </p:nvSpPr>
        <p:spPr>
          <a:xfrm>
            <a:off x="4764867" y="4647304"/>
            <a:ext cx="320424" cy="321001"/>
          </a:xfrm>
          <a:custGeom>
            <a:avLst/>
            <a:gdLst/>
            <a:ahLst/>
            <a:cxnLst/>
            <a:rect l="l" t="t" r="r" b="b"/>
            <a:pathLst>
              <a:path w="353060" h="353695">
                <a:moveTo>
                  <a:pt x="90677" y="30480"/>
                </a:moveTo>
                <a:lnTo>
                  <a:pt x="0" y="0"/>
                </a:lnTo>
                <a:lnTo>
                  <a:pt x="30479" y="91439"/>
                </a:lnTo>
                <a:lnTo>
                  <a:pt x="40385" y="81408"/>
                </a:lnTo>
                <a:lnTo>
                  <a:pt x="40385" y="60960"/>
                </a:lnTo>
                <a:lnTo>
                  <a:pt x="60959" y="41148"/>
                </a:lnTo>
                <a:lnTo>
                  <a:pt x="70612" y="50800"/>
                </a:lnTo>
                <a:lnTo>
                  <a:pt x="90677" y="30480"/>
                </a:lnTo>
                <a:close/>
              </a:path>
              <a:path w="353060" h="353695">
                <a:moveTo>
                  <a:pt x="70611" y="50800"/>
                </a:moveTo>
                <a:lnTo>
                  <a:pt x="60959" y="41148"/>
                </a:lnTo>
                <a:lnTo>
                  <a:pt x="40385" y="60960"/>
                </a:lnTo>
                <a:lnTo>
                  <a:pt x="50545" y="71120"/>
                </a:lnTo>
                <a:lnTo>
                  <a:pt x="70611" y="50800"/>
                </a:lnTo>
                <a:close/>
              </a:path>
              <a:path w="353060" h="353695">
                <a:moveTo>
                  <a:pt x="50545" y="71120"/>
                </a:moveTo>
                <a:lnTo>
                  <a:pt x="40385" y="60960"/>
                </a:lnTo>
                <a:lnTo>
                  <a:pt x="40385" y="81408"/>
                </a:lnTo>
                <a:lnTo>
                  <a:pt x="50545" y="71120"/>
                </a:lnTo>
                <a:close/>
              </a:path>
              <a:path w="353060" h="353695">
                <a:moveTo>
                  <a:pt x="352805" y="332994"/>
                </a:moveTo>
                <a:lnTo>
                  <a:pt x="70611" y="50800"/>
                </a:lnTo>
                <a:lnTo>
                  <a:pt x="50545" y="71120"/>
                </a:lnTo>
                <a:lnTo>
                  <a:pt x="332993" y="353568"/>
                </a:lnTo>
                <a:lnTo>
                  <a:pt x="352805" y="332994"/>
                </a:lnTo>
                <a:close/>
              </a:path>
            </a:pathLst>
          </a:custGeom>
          <a:solidFill>
            <a:srgbClr val="336600"/>
          </a:solidFill>
        </p:spPr>
        <p:txBody>
          <a:bodyPr wrap="square" lIns="0" tIns="0" rIns="0" bIns="0" rtlCol="0"/>
          <a:lstStyle/>
          <a:p>
            <a:endParaRPr sz="1634"/>
          </a:p>
        </p:txBody>
      </p:sp>
      <p:sp>
        <p:nvSpPr>
          <p:cNvPr id="19" name="object 19"/>
          <p:cNvSpPr/>
          <p:nvPr/>
        </p:nvSpPr>
        <p:spPr>
          <a:xfrm>
            <a:off x="4713000" y="4854772"/>
            <a:ext cx="942255" cy="648917"/>
          </a:xfrm>
          <a:custGeom>
            <a:avLst/>
            <a:gdLst/>
            <a:ahLst/>
            <a:cxnLst/>
            <a:rect l="l" t="t" r="r" b="b"/>
            <a:pathLst>
              <a:path w="1038225" h="715010">
                <a:moveTo>
                  <a:pt x="1037843" y="357377"/>
                </a:moveTo>
                <a:lnTo>
                  <a:pt x="1034798" y="318440"/>
                </a:lnTo>
                <a:lnTo>
                  <a:pt x="1025871" y="280716"/>
                </a:lnTo>
                <a:lnTo>
                  <a:pt x="1011381" y="244425"/>
                </a:lnTo>
                <a:lnTo>
                  <a:pt x="991644" y="209783"/>
                </a:lnTo>
                <a:lnTo>
                  <a:pt x="966977" y="177009"/>
                </a:lnTo>
                <a:lnTo>
                  <a:pt x="937698" y="146322"/>
                </a:lnTo>
                <a:lnTo>
                  <a:pt x="904124" y="117939"/>
                </a:lnTo>
                <a:lnTo>
                  <a:pt x="866570" y="92078"/>
                </a:lnTo>
                <a:lnTo>
                  <a:pt x="825355" y="68957"/>
                </a:lnTo>
                <a:lnTo>
                  <a:pt x="780795" y="48796"/>
                </a:lnTo>
                <a:lnTo>
                  <a:pt x="733208" y="31811"/>
                </a:lnTo>
                <a:lnTo>
                  <a:pt x="682910" y="18220"/>
                </a:lnTo>
                <a:lnTo>
                  <a:pt x="630218" y="8243"/>
                </a:lnTo>
                <a:lnTo>
                  <a:pt x="575450" y="2097"/>
                </a:lnTo>
                <a:lnTo>
                  <a:pt x="518921" y="0"/>
                </a:lnTo>
                <a:lnTo>
                  <a:pt x="462393" y="2097"/>
                </a:lnTo>
                <a:lnTo>
                  <a:pt x="407625" y="8243"/>
                </a:lnTo>
                <a:lnTo>
                  <a:pt x="354933" y="18220"/>
                </a:lnTo>
                <a:lnTo>
                  <a:pt x="304635" y="31811"/>
                </a:lnTo>
                <a:lnTo>
                  <a:pt x="257048" y="48796"/>
                </a:lnTo>
                <a:lnTo>
                  <a:pt x="212488" y="68957"/>
                </a:lnTo>
                <a:lnTo>
                  <a:pt x="171273" y="92078"/>
                </a:lnTo>
                <a:lnTo>
                  <a:pt x="133719" y="117939"/>
                </a:lnTo>
                <a:lnTo>
                  <a:pt x="100145" y="146322"/>
                </a:lnTo>
                <a:lnTo>
                  <a:pt x="70866" y="177009"/>
                </a:lnTo>
                <a:lnTo>
                  <a:pt x="46199" y="209783"/>
                </a:lnTo>
                <a:lnTo>
                  <a:pt x="26462" y="244425"/>
                </a:lnTo>
                <a:lnTo>
                  <a:pt x="11972" y="280716"/>
                </a:lnTo>
                <a:lnTo>
                  <a:pt x="3045" y="318440"/>
                </a:lnTo>
                <a:lnTo>
                  <a:pt x="0" y="357377"/>
                </a:lnTo>
                <a:lnTo>
                  <a:pt x="3045" y="396315"/>
                </a:lnTo>
                <a:lnTo>
                  <a:pt x="11972" y="434039"/>
                </a:lnTo>
                <a:lnTo>
                  <a:pt x="26462" y="470330"/>
                </a:lnTo>
                <a:lnTo>
                  <a:pt x="46199" y="504972"/>
                </a:lnTo>
                <a:lnTo>
                  <a:pt x="70865" y="537746"/>
                </a:lnTo>
                <a:lnTo>
                  <a:pt x="100145" y="568433"/>
                </a:lnTo>
                <a:lnTo>
                  <a:pt x="133719" y="596816"/>
                </a:lnTo>
                <a:lnTo>
                  <a:pt x="171273" y="622677"/>
                </a:lnTo>
                <a:lnTo>
                  <a:pt x="212488" y="645798"/>
                </a:lnTo>
                <a:lnTo>
                  <a:pt x="257048" y="665959"/>
                </a:lnTo>
                <a:lnTo>
                  <a:pt x="304635" y="682944"/>
                </a:lnTo>
                <a:lnTo>
                  <a:pt x="354933" y="696535"/>
                </a:lnTo>
                <a:lnTo>
                  <a:pt x="407625" y="706512"/>
                </a:lnTo>
                <a:lnTo>
                  <a:pt x="462393" y="712658"/>
                </a:lnTo>
                <a:lnTo>
                  <a:pt x="518922" y="714756"/>
                </a:lnTo>
                <a:lnTo>
                  <a:pt x="575450" y="712658"/>
                </a:lnTo>
                <a:lnTo>
                  <a:pt x="630218" y="706512"/>
                </a:lnTo>
                <a:lnTo>
                  <a:pt x="682910" y="696535"/>
                </a:lnTo>
                <a:lnTo>
                  <a:pt x="733208" y="682944"/>
                </a:lnTo>
                <a:lnTo>
                  <a:pt x="780796" y="665959"/>
                </a:lnTo>
                <a:lnTo>
                  <a:pt x="825355" y="645798"/>
                </a:lnTo>
                <a:lnTo>
                  <a:pt x="866570" y="622677"/>
                </a:lnTo>
                <a:lnTo>
                  <a:pt x="904124" y="596816"/>
                </a:lnTo>
                <a:lnTo>
                  <a:pt x="937698" y="568433"/>
                </a:lnTo>
                <a:lnTo>
                  <a:pt x="966977" y="537746"/>
                </a:lnTo>
                <a:lnTo>
                  <a:pt x="991644" y="504972"/>
                </a:lnTo>
                <a:lnTo>
                  <a:pt x="1011381" y="470330"/>
                </a:lnTo>
                <a:lnTo>
                  <a:pt x="1025871" y="434039"/>
                </a:lnTo>
                <a:lnTo>
                  <a:pt x="1034798" y="396315"/>
                </a:lnTo>
                <a:lnTo>
                  <a:pt x="1037843" y="357377"/>
                </a:lnTo>
                <a:close/>
              </a:path>
            </a:pathLst>
          </a:custGeom>
          <a:solidFill>
            <a:srgbClr val="99CC00"/>
          </a:solidFill>
        </p:spPr>
        <p:txBody>
          <a:bodyPr wrap="square" lIns="0" tIns="0" rIns="0" bIns="0" rtlCol="0"/>
          <a:lstStyle/>
          <a:p>
            <a:endParaRPr sz="1634"/>
          </a:p>
        </p:txBody>
      </p:sp>
      <p:sp>
        <p:nvSpPr>
          <p:cNvPr id="20" name="object 20"/>
          <p:cNvSpPr/>
          <p:nvPr/>
        </p:nvSpPr>
        <p:spPr>
          <a:xfrm>
            <a:off x="4713000" y="4854772"/>
            <a:ext cx="942255" cy="648917"/>
          </a:xfrm>
          <a:custGeom>
            <a:avLst/>
            <a:gdLst/>
            <a:ahLst/>
            <a:cxnLst/>
            <a:rect l="l" t="t" r="r" b="b"/>
            <a:pathLst>
              <a:path w="1038225" h="715010">
                <a:moveTo>
                  <a:pt x="518921" y="0"/>
                </a:moveTo>
                <a:lnTo>
                  <a:pt x="462393" y="2097"/>
                </a:lnTo>
                <a:lnTo>
                  <a:pt x="407625" y="8243"/>
                </a:lnTo>
                <a:lnTo>
                  <a:pt x="354933" y="18220"/>
                </a:lnTo>
                <a:lnTo>
                  <a:pt x="304635" y="31811"/>
                </a:lnTo>
                <a:lnTo>
                  <a:pt x="257048" y="48796"/>
                </a:lnTo>
                <a:lnTo>
                  <a:pt x="212488" y="68957"/>
                </a:lnTo>
                <a:lnTo>
                  <a:pt x="171273" y="92078"/>
                </a:lnTo>
                <a:lnTo>
                  <a:pt x="133719" y="117939"/>
                </a:lnTo>
                <a:lnTo>
                  <a:pt x="100145" y="146322"/>
                </a:lnTo>
                <a:lnTo>
                  <a:pt x="70866" y="177009"/>
                </a:lnTo>
                <a:lnTo>
                  <a:pt x="46199" y="209783"/>
                </a:lnTo>
                <a:lnTo>
                  <a:pt x="26462" y="244425"/>
                </a:lnTo>
                <a:lnTo>
                  <a:pt x="11972" y="280716"/>
                </a:lnTo>
                <a:lnTo>
                  <a:pt x="3045" y="318440"/>
                </a:lnTo>
                <a:lnTo>
                  <a:pt x="0" y="357377"/>
                </a:lnTo>
                <a:lnTo>
                  <a:pt x="3045" y="396315"/>
                </a:lnTo>
                <a:lnTo>
                  <a:pt x="11972" y="434039"/>
                </a:lnTo>
                <a:lnTo>
                  <a:pt x="26462" y="470330"/>
                </a:lnTo>
                <a:lnTo>
                  <a:pt x="46199" y="504972"/>
                </a:lnTo>
                <a:lnTo>
                  <a:pt x="70865" y="537746"/>
                </a:lnTo>
                <a:lnTo>
                  <a:pt x="100145" y="568433"/>
                </a:lnTo>
                <a:lnTo>
                  <a:pt x="133719" y="596816"/>
                </a:lnTo>
                <a:lnTo>
                  <a:pt x="171273" y="622677"/>
                </a:lnTo>
                <a:lnTo>
                  <a:pt x="212488" y="645798"/>
                </a:lnTo>
                <a:lnTo>
                  <a:pt x="257048" y="665959"/>
                </a:lnTo>
                <a:lnTo>
                  <a:pt x="304635" y="682944"/>
                </a:lnTo>
                <a:lnTo>
                  <a:pt x="354933" y="696535"/>
                </a:lnTo>
                <a:lnTo>
                  <a:pt x="407625" y="706512"/>
                </a:lnTo>
                <a:lnTo>
                  <a:pt x="462393" y="712658"/>
                </a:lnTo>
                <a:lnTo>
                  <a:pt x="518922" y="714756"/>
                </a:lnTo>
                <a:lnTo>
                  <a:pt x="575450" y="712658"/>
                </a:lnTo>
                <a:lnTo>
                  <a:pt x="630218" y="706512"/>
                </a:lnTo>
                <a:lnTo>
                  <a:pt x="682910" y="696535"/>
                </a:lnTo>
                <a:lnTo>
                  <a:pt x="733208" y="682944"/>
                </a:lnTo>
                <a:lnTo>
                  <a:pt x="780796" y="665959"/>
                </a:lnTo>
                <a:lnTo>
                  <a:pt x="825355" y="645798"/>
                </a:lnTo>
                <a:lnTo>
                  <a:pt x="866570" y="622677"/>
                </a:lnTo>
                <a:lnTo>
                  <a:pt x="904124" y="596816"/>
                </a:lnTo>
                <a:lnTo>
                  <a:pt x="937698" y="568433"/>
                </a:lnTo>
                <a:lnTo>
                  <a:pt x="966977" y="537746"/>
                </a:lnTo>
                <a:lnTo>
                  <a:pt x="991644" y="504972"/>
                </a:lnTo>
                <a:lnTo>
                  <a:pt x="1011381" y="470330"/>
                </a:lnTo>
                <a:lnTo>
                  <a:pt x="1025871" y="434039"/>
                </a:lnTo>
                <a:lnTo>
                  <a:pt x="1034798" y="396315"/>
                </a:lnTo>
                <a:lnTo>
                  <a:pt x="1037843" y="357377"/>
                </a:lnTo>
                <a:lnTo>
                  <a:pt x="1034798" y="318440"/>
                </a:lnTo>
                <a:lnTo>
                  <a:pt x="1025871" y="280716"/>
                </a:lnTo>
                <a:lnTo>
                  <a:pt x="1011381" y="244425"/>
                </a:lnTo>
                <a:lnTo>
                  <a:pt x="991644" y="209783"/>
                </a:lnTo>
                <a:lnTo>
                  <a:pt x="966977" y="177009"/>
                </a:lnTo>
                <a:lnTo>
                  <a:pt x="937698" y="146322"/>
                </a:lnTo>
                <a:lnTo>
                  <a:pt x="904124" y="117939"/>
                </a:lnTo>
                <a:lnTo>
                  <a:pt x="866570" y="92078"/>
                </a:lnTo>
                <a:lnTo>
                  <a:pt x="825355" y="68957"/>
                </a:lnTo>
                <a:lnTo>
                  <a:pt x="780795" y="48796"/>
                </a:lnTo>
                <a:lnTo>
                  <a:pt x="733208" y="31811"/>
                </a:lnTo>
                <a:lnTo>
                  <a:pt x="682910" y="18220"/>
                </a:lnTo>
                <a:lnTo>
                  <a:pt x="630218" y="8243"/>
                </a:lnTo>
                <a:lnTo>
                  <a:pt x="575450" y="2097"/>
                </a:lnTo>
                <a:lnTo>
                  <a:pt x="518921" y="0"/>
                </a:lnTo>
                <a:close/>
              </a:path>
            </a:pathLst>
          </a:custGeom>
          <a:ln w="28575">
            <a:solidFill>
              <a:srgbClr val="336600"/>
            </a:solidFill>
          </a:ln>
        </p:spPr>
        <p:txBody>
          <a:bodyPr wrap="square" lIns="0" tIns="0" rIns="0" bIns="0" rtlCol="0"/>
          <a:lstStyle/>
          <a:p>
            <a:endParaRPr sz="1634"/>
          </a:p>
        </p:txBody>
      </p:sp>
      <p:sp>
        <p:nvSpPr>
          <p:cNvPr id="21" name="object 21"/>
          <p:cNvSpPr txBox="1"/>
          <p:nvPr/>
        </p:nvSpPr>
        <p:spPr>
          <a:xfrm>
            <a:off x="4883345" y="5055556"/>
            <a:ext cx="670240" cy="223459"/>
          </a:xfrm>
          <a:prstGeom prst="rect">
            <a:avLst/>
          </a:prstGeom>
        </p:spPr>
        <p:txBody>
          <a:bodyPr vert="horz" wrap="square" lIns="0" tIns="0" rIns="0" bIns="0" rtlCol="0">
            <a:spAutoFit/>
          </a:bodyPr>
          <a:lstStyle/>
          <a:p>
            <a:pPr marL="11527"/>
            <a:r>
              <a:rPr sz="1452" b="1" dirty="0">
                <a:solidFill>
                  <a:srgbClr val="FFFFFF"/>
                </a:solidFill>
                <a:latin typeface="Arial"/>
                <a:cs typeface="Arial"/>
              </a:rPr>
              <a:t>Criteria</a:t>
            </a:r>
            <a:endParaRPr sz="1452">
              <a:latin typeface="Arial"/>
              <a:cs typeface="Arial"/>
            </a:endParaRPr>
          </a:p>
        </p:txBody>
      </p:sp>
      <p:sp>
        <p:nvSpPr>
          <p:cNvPr id="22" name="object 22"/>
          <p:cNvSpPr txBox="1"/>
          <p:nvPr/>
        </p:nvSpPr>
        <p:spPr>
          <a:xfrm>
            <a:off x="2764867" y="4270402"/>
            <a:ext cx="2041840" cy="261285"/>
          </a:xfrm>
          <a:prstGeom prst="rect">
            <a:avLst/>
          </a:prstGeom>
          <a:solidFill>
            <a:srgbClr val="BD4A35"/>
          </a:solidFill>
        </p:spPr>
        <p:txBody>
          <a:bodyPr vert="horz" wrap="square" lIns="0" tIns="37460" rIns="0" bIns="0" rtlCol="0">
            <a:spAutoFit/>
          </a:bodyPr>
          <a:lstStyle/>
          <a:p>
            <a:pPr marL="134284">
              <a:spcBef>
                <a:spcPts val="295"/>
              </a:spcBef>
            </a:pPr>
            <a:r>
              <a:rPr sz="1452" spc="-5" dirty="0">
                <a:solidFill>
                  <a:srgbClr val="FFFFFF"/>
                </a:solidFill>
                <a:latin typeface="Arial"/>
                <a:cs typeface="Arial"/>
              </a:rPr>
              <a:t>vegetation</a:t>
            </a:r>
            <a:r>
              <a:rPr sz="1452" spc="-77" dirty="0">
                <a:solidFill>
                  <a:srgbClr val="FFFFFF"/>
                </a:solidFill>
                <a:latin typeface="Arial"/>
                <a:cs typeface="Arial"/>
              </a:rPr>
              <a:t> </a:t>
            </a:r>
            <a:r>
              <a:rPr sz="1452" spc="-5" dirty="0">
                <a:solidFill>
                  <a:srgbClr val="FFFFFF"/>
                </a:solidFill>
                <a:latin typeface="Arial"/>
                <a:cs typeface="Arial"/>
              </a:rPr>
              <a:t>seasonality</a:t>
            </a:r>
            <a:endParaRPr sz="1452">
              <a:latin typeface="Arial"/>
              <a:cs typeface="Arial"/>
            </a:endParaRPr>
          </a:p>
        </p:txBody>
      </p:sp>
      <p:sp>
        <p:nvSpPr>
          <p:cNvPr id="23" name="object 23"/>
          <p:cNvSpPr txBox="1"/>
          <p:nvPr/>
        </p:nvSpPr>
        <p:spPr>
          <a:xfrm>
            <a:off x="3024203" y="5100278"/>
            <a:ext cx="1099585" cy="261285"/>
          </a:xfrm>
          <a:prstGeom prst="rect">
            <a:avLst/>
          </a:prstGeom>
          <a:solidFill>
            <a:srgbClr val="BD4A35"/>
          </a:solidFill>
        </p:spPr>
        <p:txBody>
          <a:bodyPr vert="horz" wrap="square" lIns="0" tIns="37460" rIns="0" bIns="0" rtlCol="0">
            <a:spAutoFit/>
          </a:bodyPr>
          <a:lstStyle/>
          <a:p>
            <a:pPr marL="83567">
              <a:spcBef>
                <a:spcPts val="295"/>
              </a:spcBef>
            </a:pPr>
            <a:r>
              <a:rPr sz="1452" spc="-5" dirty="0">
                <a:solidFill>
                  <a:srgbClr val="FFFFFF"/>
                </a:solidFill>
                <a:latin typeface="Arial"/>
                <a:cs typeface="Arial"/>
              </a:rPr>
              <a:t>snow</a:t>
            </a:r>
            <a:r>
              <a:rPr sz="1452" spc="-64" dirty="0">
                <a:solidFill>
                  <a:srgbClr val="FFFFFF"/>
                </a:solidFill>
                <a:latin typeface="Arial"/>
                <a:cs typeface="Arial"/>
              </a:rPr>
              <a:t> </a:t>
            </a:r>
            <a:r>
              <a:rPr sz="1452" spc="-5" dirty="0">
                <a:solidFill>
                  <a:srgbClr val="FFFFFF"/>
                </a:solidFill>
                <a:latin typeface="Arial"/>
                <a:cs typeface="Arial"/>
              </a:rPr>
              <a:t>cover</a:t>
            </a:r>
            <a:endParaRPr sz="1452">
              <a:latin typeface="Arial"/>
              <a:cs typeface="Arial"/>
            </a:endParaRPr>
          </a:p>
        </p:txBody>
      </p:sp>
      <p:sp>
        <p:nvSpPr>
          <p:cNvPr id="24" name="object 24"/>
          <p:cNvSpPr txBox="1"/>
          <p:nvPr/>
        </p:nvSpPr>
        <p:spPr>
          <a:xfrm>
            <a:off x="3292530" y="5688106"/>
            <a:ext cx="1344514" cy="261285"/>
          </a:xfrm>
          <a:prstGeom prst="rect">
            <a:avLst/>
          </a:prstGeom>
          <a:solidFill>
            <a:srgbClr val="BD4A35"/>
          </a:solidFill>
        </p:spPr>
        <p:txBody>
          <a:bodyPr vert="horz" wrap="square" lIns="0" tIns="37460" rIns="0" bIns="0" rtlCol="0">
            <a:spAutoFit/>
          </a:bodyPr>
          <a:lstStyle/>
          <a:p>
            <a:pPr marL="83567">
              <a:spcBef>
                <a:spcPts val="295"/>
              </a:spcBef>
            </a:pPr>
            <a:r>
              <a:rPr sz="1452" spc="-5" dirty="0">
                <a:solidFill>
                  <a:srgbClr val="FFFFFF"/>
                </a:solidFill>
                <a:latin typeface="Arial"/>
                <a:cs typeface="Arial"/>
              </a:rPr>
              <a:t>burning</a:t>
            </a:r>
            <a:r>
              <a:rPr sz="1452" spc="-82" dirty="0">
                <a:solidFill>
                  <a:srgbClr val="FFFFFF"/>
                </a:solidFill>
                <a:latin typeface="Arial"/>
                <a:cs typeface="Arial"/>
              </a:rPr>
              <a:t> </a:t>
            </a:r>
            <a:r>
              <a:rPr sz="1452" spc="-5" dirty="0">
                <a:solidFill>
                  <a:srgbClr val="FFFFFF"/>
                </a:solidFill>
                <a:latin typeface="Arial"/>
                <a:cs typeface="Arial"/>
              </a:rPr>
              <a:t>period</a:t>
            </a:r>
            <a:endParaRPr sz="1452">
              <a:latin typeface="Arial"/>
              <a:cs typeface="Arial"/>
            </a:endParaRPr>
          </a:p>
        </p:txBody>
      </p:sp>
      <p:sp>
        <p:nvSpPr>
          <p:cNvPr id="25" name="object 25"/>
          <p:cNvSpPr txBox="1"/>
          <p:nvPr/>
        </p:nvSpPr>
        <p:spPr>
          <a:xfrm>
            <a:off x="6073305" y="4987553"/>
            <a:ext cx="1508760" cy="261285"/>
          </a:xfrm>
          <a:prstGeom prst="rect">
            <a:avLst/>
          </a:prstGeom>
          <a:solidFill>
            <a:srgbClr val="BD4A35"/>
          </a:solidFill>
        </p:spPr>
        <p:txBody>
          <a:bodyPr vert="horz" wrap="square" lIns="0" tIns="37460" rIns="0" bIns="0" rtlCol="0">
            <a:spAutoFit/>
          </a:bodyPr>
          <a:lstStyle/>
          <a:p>
            <a:pPr marL="83567">
              <a:spcBef>
                <a:spcPts val="295"/>
              </a:spcBef>
            </a:pPr>
            <a:r>
              <a:rPr sz="1452" spc="-5" dirty="0">
                <a:solidFill>
                  <a:srgbClr val="FFFFFF"/>
                </a:solidFill>
                <a:latin typeface="Arial"/>
                <a:cs typeface="Arial"/>
              </a:rPr>
              <a:t>sun zenith</a:t>
            </a:r>
            <a:r>
              <a:rPr sz="1452" spc="-77" dirty="0">
                <a:solidFill>
                  <a:srgbClr val="FFFFFF"/>
                </a:solidFill>
                <a:latin typeface="Arial"/>
                <a:cs typeface="Arial"/>
              </a:rPr>
              <a:t> </a:t>
            </a:r>
            <a:r>
              <a:rPr sz="1452" spc="-5" dirty="0">
                <a:solidFill>
                  <a:srgbClr val="FFFFFF"/>
                </a:solidFill>
                <a:latin typeface="Arial"/>
                <a:cs typeface="Arial"/>
              </a:rPr>
              <a:t>angle</a:t>
            </a:r>
            <a:endParaRPr sz="1452">
              <a:latin typeface="Arial"/>
              <a:cs typeface="Arial"/>
            </a:endParaRPr>
          </a:p>
        </p:txBody>
      </p:sp>
      <p:sp>
        <p:nvSpPr>
          <p:cNvPr id="26" name="object 26"/>
          <p:cNvSpPr txBox="1"/>
          <p:nvPr/>
        </p:nvSpPr>
        <p:spPr>
          <a:xfrm>
            <a:off x="5984094" y="4374136"/>
            <a:ext cx="1415975" cy="261285"/>
          </a:xfrm>
          <a:prstGeom prst="rect">
            <a:avLst/>
          </a:prstGeom>
          <a:solidFill>
            <a:srgbClr val="BD4A35"/>
          </a:solidFill>
        </p:spPr>
        <p:txBody>
          <a:bodyPr vert="horz" wrap="square" lIns="0" tIns="37460" rIns="0" bIns="0" rtlCol="0">
            <a:spAutoFit/>
          </a:bodyPr>
          <a:lstStyle/>
          <a:p>
            <a:pPr marL="82415">
              <a:spcBef>
                <a:spcPts val="295"/>
              </a:spcBef>
            </a:pPr>
            <a:r>
              <a:rPr sz="1452" spc="-5" dirty="0">
                <a:solidFill>
                  <a:srgbClr val="FFFFFF"/>
                </a:solidFill>
                <a:latin typeface="Arial"/>
                <a:cs typeface="Arial"/>
              </a:rPr>
              <a:t>cloud</a:t>
            </a:r>
            <a:r>
              <a:rPr sz="1452" spc="-82" dirty="0">
                <a:solidFill>
                  <a:srgbClr val="FFFFFF"/>
                </a:solidFill>
                <a:latin typeface="Arial"/>
                <a:cs typeface="Arial"/>
              </a:rPr>
              <a:t> </a:t>
            </a:r>
            <a:r>
              <a:rPr sz="1452" spc="-5" dirty="0">
                <a:solidFill>
                  <a:srgbClr val="FFFFFF"/>
                </a:solidFill>
                <a:latin typeface="Arial"/>
                <a:cs typeface="Arial"/>
              </a:rPr>
              <a:t>coverage</a:t>
            </a:r>
            <a:endParaRPr sz="1452">
              <a:latin typeface="Arial"/>
              <a:cs typeface="Arial"/>
            </a:endParaRPr>
          </a:p>
        </p:txBody>
      </p:sp>
      <p:sp>
        <p:nvSpPr>
          <p:cNvPr id="27" name="object 27"/>
          <p:cNvSpPr txBox="1"/>
          <p:nvPr/>
        </p:nvSpPr>
        <p:spPr>
          <a:xfrm>
            <a:off x="6168049" y="5540803"/>
            <a:ext cx="1425772" cy="261285"/>
          </a:xfrm>
          <a:prstGeom prst="rect">
            <a:avLst/>
          </a:prstGeom>
          <a:solidFill>
            <a:srgbClr val="BD4A35"/>
          </a:solidFill>
        </p:spPr>
        <p:txBody>
          <a:bodyPr vert="horz" wrap="square" lIns="0" tIns="37460" rIns="0" bIns="0" rtlCol="0">
            <a:spAutoFit/>
          </a:bodyPr>
          <a:lstStyle/>
          <a:p>
            <a:pPr marL="83567">
              <a:spcBef>
                <a:spcPts val="295"/>
              </a:spcBef>
            </a:pPr>
            <a:r>
              <a:rPr sz="1452" spc="-5" dirty="0">
                <a:solidFill>
                  <a:srgbClr val="FFFFFF"/>
                </a:solidFill>
                <a:latin typeface="Arial"/>
                <a:cs typeface="Arial"/>
              </a:rPr>
              <a:t>data</a:t>
            </a:r>
            <a:r>
              <a:rPr sz="1452" spc="-82" dirty="0">
                <a:solidFill>
                  <a:srgbClr val="FFFFFF"/>
                </a:solidFill>
                <a:latin typeface="Arial"/>
                <a:cs typeface="Arial"/>
              </a:rPr>
              <a:t> </a:t>
            </a:r>
            <a:r>
              <a:rPr sz="1452" spc="-5" dirty="0">
                <a:solidFill>
                  <a:srgbClr val="FFFFFF"/>
                </a:solidFill>
                <a:latin typeface="Arial"/>
                <a:cs typeface="Arial"/>
              </a:rPr>
              <a:t>availability</a:t>
            </a:r>
            <a:endParaRPr sz="1452">
              <a:latin typeface="Arial"/>
              <a:cs typeface="Arial"/>
            </a:endParaRPr>
          </a:p>
        </p:txBody>
      </p:sp>
      <p:sp>
        <p:nvSpPr>
          <p:cNvPr id="28" name="object 28"/>
          <p:cNvSpPr/>
          <p:nvPr/>
        </p:nvSpPr>
        <p:spPr>
          <a:xfrm>
            <a:off x="5654909" y="5118949"/>
            <a:ext cx="363071" cy="77801"/>
          </a:xfrm>
          <a:custGeom>
            <a:avLst/>
            <a:gdLst/>
            <a:ahLst/>
            <a:cxnLst/>
            <a:rect l="l" t="t" r="r" b="b"/>
            <a:pathLst>
              <a:path w="400050" h="85725">
                <a:moveTo>
                  <a:pt x="329184" y="57150"/>
                </a:moveTo>
                <a:lnTo>
                  <a:pt x="329184" y="28194"/>
                </a:lnTo>
                <a:lnTo>
                  <a:pt x="0" y="28194"/>
                </a:lnTo>
                <a:lnTo>
                  <a:pt x="0" y="57150"/>
                </a:lnTo>
                <a:lnTo>
                  <a:pt x="329184" y="57150"/>
                </a:lnTo>
                <a:close/>
              </a:path>
              <a:path w="400050" h="85725">
                <a:moveTo>
                  <a:pt x="400050" y="42672"/>
                </a:moveTo>
                <a:lnTo>
                  <a:pt x="314706" y="0"/>
                </a:lnTo>
                <a:lnTo>
                  <a:pt x="314706" y="28194"/>
                </a:lnTo>
                <a:lnTo>
                  <a:pt x="329184" y="28194"/>
                </a:lnTo>
                <a:lnTo>
                  <a:pt x="329184" y="78104"/>
                </a:lnTo>
                <a:lnTo>
                  <a:pt x="400050" y="42672"/>
                </a:lnTo>
                <a:close/>
              </a:path>
              <a:path w="400050" h="85725">
                <a:moveTo>
                  <a:pt x="329184" y="78104"/>
                </a:moveTo>
                <a:lnTo>
                  <a:pt x="329184" y="57150"/>
                </a:lnTo>
                <a:lnTo>
                  <a:pt x="314706" y="57150"/>
                </a:lnTo>
                <a:lnTo>
                  <a:pt x="314706" y="85343"/>
                </a:lnTo>
                <a:lnTo>
                  <a:pt x="329184" y="78104"/>
                </a:lnTo>
                <a:close/>
              </a:path>
            </a:pathLst>
          </a:custGeom>
          <a:solidFill>
            <a:srgbClr val="336600"/>
          </a:solidFill>
        </p:spPr>
        <p:txBody>
          <a:bodyPr wrap="square" lIns="0" tIns="0" rIns="0" bIns="0" rtlCol="0"/>
          <a:lstStyle/>
          <a:p>
            <a:endParaRPr sz="1634"/>
          </a:p>
        </p:txBody>
      </p:sp>
      <p:sp>
        <p:nvSpPr>
          <p:cNvPr id="29" name="object 29"/>
          <p:cNvSpPr/>
          <p:nvPr/>
        </p:nvSpPr>
        <p:spPr>
          <a:xfrm>
            <a:off x="4669432" y="5425312"/>
            <a:ext cx="234555" cy="233979"/>
          </a:xfrm>
          <a:custGeom>
            <a:avLst/>
            <a:gdLst/>
            <a:ahLst/>
            <a:cxnLst/>
            <a:rect l="l" t="t" r="r" b="b"/>
            <a:pathLst>
              <a:path w="258445" h="257810">
                <a:moveTo>
                  <a:pt x="50800" y="186944"/>
                </a:moveTo>
                <a:lnTo>
                  <a:pt x="30479" y="166877"/>
                </a:lnTo>
                <a:lnTo>
                  <a:pt x="0" y="257556"/>
                </a:lnTo>
                <a:lnTo>
                  <a:pt x="41148" y="243839"/>
                </a:lnTo>
                <a:lnTo>
                  <a:pt x="41148" y="196596"/>
                </a:lnTo>
                <a:lnTo>
                  <a:pt x="50800" y="186944"/>
                </a:lnTo>
                <a:close/>
              </a:path>
              <a:path w="258445" h="257810">
                <a:moveTo>
                  <a:pt x="71120" y="207010"/>
                </a:moveTo>
                <a:lnTo>
                  <a:pt x="50800" y="186944"/>
                </a:lnTo>
                <a:lnTo>
                  <a:pt x="41148" y="196596"/>
                </a:lnTo>
                <a:lnTo>
                  <a:pt x="60960" y="217170"/>
                </a:lnTo>
                <a:lnTo>
                  <a:pt x="71120" y="207010"/>
                </a:lnTo>
                <a:close/>
              </a:path>
              <a:path w="258445" h="257810">
                <a:moveTo>
                  <a:pt x="91439" y="227075"/>
                </a:moveTo>
                <a:lnTo>
                  <a:pt x="71120" y="207010"/>
                </a:lnTo>
                <a:lnTo>
                  <a:pt x="60960" y="217170"/>
                </a:lnTo>
                <a:lnTo>
                  <a:pt x="41148" y="196596"/>
                </a:lnTo>
                <a:lnTo>
                  <a:pt x="41148" y="243839"/>
                </a:lnTo>
                <a:lnTo>
                  <a:pt x="91439" y="227075"/>
                </a:lnTo>
                <a:close/>
              </a:path>
              <a:path w="258445" h="257810">
                <a:moveTo>
                  <a:pt x="258318" y="19812"/>
                </a:moveTo>
                <a:lnTo>
                  <a:pt x="237744" y="0"/>
                </a:lnTo>
                <a:lnTo>
                  <a:pt x="50800" y="186944"/>
                </a:lnTo>
                <a:lnTo>
                  <a:pt x="71120" y="207010"/>
                </a:lnTo>
                <a:lnTo>
                  <a:pt x="258318" y="19812"/>
                </a:lnTo>
                <a:close/>
              </a:path>
            </a:pathLst>
          </a:custGeom>
          <a:solidFill>
            <a:srgbClr val="336600"/>
          </a:solidFill>
        </p:spPr>
        <p:txBody>
          <a:bodyPr wrap="square" lIns="0" tIns="0" rIns="0" bIns="0" rtlCol="0"/>
          <a:lstStyle/>
          <a:p>
            <a:endParaRPr sz="1634"/>
          </a:p>
        </p:txBody>
      </p:sp>
      <p:sp>
        <p:nvSpPr>
          <p:cNvPr id="30" name="object 30"/>
          <p:cNvSpPr txBox="1"/>
          <p:nvPr/>
        </p:nvSpPr>
        <p:spPr>
          <a:xfrm>
            <a:off x="7966343" y="5885663"/>
            <a:ext cx="2291379" cy="195566"/>
          </a:xfrm>
          <a:prstGeom prst="rect">
            <a:avLst/>
          </a:prstGeom>
        </p:spPr>
        <p:txBody>
          <a:bodyPr vert="horz" wrap="square" lIns="0" tIns="0" rIns="0" bIns="0" rtlCol="0">
            <a:spAutoFit/>
          </a:bodyPr>
          <a:lstStyle/>
          <a:p>
            <a:pPr marL="11527"/>
            <a:r>
              <a:rPr sz="1271" b="1" spc="-9" dirty="0">
                <a:latin typeface="Arial"/>
                <a:cs typeface="Arial"/>
              </a:rPr>
              <a:t>Source: </a:t>
            </a:r>
            <a:r>
              <a:rPr sz="1271" b="1" spc="-5" dirty="0">
                <a:latin typeface="Arial"/>
                <a:cs typeface="Arial"/>
              </a:rPr>
              <a:t>Defourny et al.</a:t>
            </a:r>
            <a:r>
              <a:rPr sz="1271" b="1" spc="-41" dirty="0">
                <a:latin typeface="Arial"/>
                <a:cs typeface="Arial"/>
              </a:rPr>
              <a:t> </a:t>
            </a:r>
            <a:r>
              <a:rPr sz="1271" b="1" spc="-9" dirty="0">
                <a:latin typeface="Arial"/>
                <a:cs typeface="Arial"/>
              </a:rPr>
              <a:t>(2005)</a:t>
            </a:r>
            <a:endParaRPr sz="1271">
              <a:latin typeface="Arial"/>
              <a:cs typeface="Arial"/>
            </a:endParaRPr>
          </a:p>
        </p:txBody>
      </p:sp>
      <p:sp>
        <p:nvSpPr>
          <p:cNvPr id="31" name="object 31"/>
          <p:cNvSpPr txBox="1">
            <a:spLocks noGrp="1"/>
          </p:cNvSpPr>
          <p:nvPr>
            <p:ph type="title"/>
          </p:nvPr>
        </p:nvSpPr>
        <p:spPr>
          <a:xfrm>
            <a:off x="2004252" y="793237"/>
            <a:ext cx="9543570" cy="279307"/>
          </a:xfrm>
          <a:prstGeom prst="rect">
            <a:avLst/>
          </a:prstGeom>
        </p:spPr>
        <p:txBody>
          <a:bodyPr vert="horz" wrap="square" lIns="0" tIns="0" rIns="0" bIns="0" rtlCol="0" anchor="ctr">
            <a:spAutoFit/>
          </a:bodyPr>
          <a:lstStyle/>
          <a:p>
            <a:pPr marL="11527">
              <a:lnSpc>
                <a:spcPct val="100000"/>
              </a:lnSpc>
            </a:pPr>
            <a:r>
              <a:rPr sz="1815" b="1" spc="-5" dirty="0">
                <a:latin typeface="Arial"/>
                <a:cs typeface="Arial"/>
              </a:rPr>
              <a:t>GLOBCOVER</a:t>
            </a:r>
            <a:endParaRPr sz="1815">
              <a:latin typeface="Arial"/>
              <a:cs typeface="Arial"/>
            </a:endParaRPr>
          </a:p>
        </p:txBody>
      </p:sp>
    </p:spTree>
    <p:extLst>
      <p:ext uri="{BB962C8B-B14F-4D97-AF65-F5344CB8AC3E}">
        <p14:creationId xmlns:p14="http://schemas.microsoft.com/office/powerpoint/2010/main" val="42414000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31257" y="2335409"/>
            <a:ext cx="4794606" cy="2469571"/>
          </a:xfrm>
          <a:prstGeom prst="rect">
            <a:avLst/>
          </a:prstGeom>
          <a:blipFill>
            <a:blip r:embed="rId2" cstate="print"/>
            <a:stretch>
              <a:fillRect/>
            </a:stretch>
          </a:blipFill>
        </p:spPr>
        <p:txBody>
          <a:bodyPr wrap="square" lIns="0" tIns="0" rIns="0" bIns="0" rtlCol="0"/>
          <a:lstStyle/>
          <a:p>
            <a:endParaRPr sz="1634"/>
          </a:p>
        </p:txBody>
      </p:sp>
      <p:sp>
        <p:nvSpPr>
          <p:cNvPr id="3" name="object 3"/>
          <p:cNvSpPr/>
          <p:nvPr/>
        </p:nvSpPr>
        <p:spPr>
          <a:xfrm>
            <a:off x="4583678" y="2047718"/>
            <a:ext cx="648340" cy="378631"/>
          </a:xfrm>
          <a:custGeom>
            <a:avLst/>
            <a:gdLst/>
            <a:ahLst/>
            <a:cxnLst/>
            <a:rect l="l" t="t" r="r" b="b"/>
            <a:pathLst>
              <a:path w="714375" h="417194">
                <a:moveTo>
                  <a:pt x="624020" y="344014"/>
                </a:moveTo>
                <a:lnTo>
                  <a:pt x="18287" y="0"/>
                </a:lnTo>
                <a:lnTo>
                  <a:pt x="0" y="33528"/>
                </a:lnTo>
                <a:lnTo>
                  <a:pt x="605077" y="376850"/>
                </a:lnTo>
                <a:lnTo>
                  <a:pt x="624020" y="344014"/>
                </a:lnTo>
                <a:close/>
              </a:path>
              <a:path w="714375" h="417194">
                <a:moveTo>
                  <a:pt x="640841" y="412895"/>
                </a:moveTo>
                <a:lnTo>
                  <a:pt x="640841" y="353568"/>
                </a:lnTo>
                <a:lnTo>
                  <a:pt x="621791" y="386334"/>
                </a:lnTo>
                <a:lnTo>
                  <a:pt x="605077" y="376850"/>
                </a:lnTo>
                <a:lnTo>
                  <a:pt x="585977" y="409956"/>
                </a:lnTo>
                <a:lnTo>
                  <a:pt x="640841" y="412895"/>
                </a:lnTo>
                <a:close/>
              </a:path>
              <a:path w="714375" h="417194">
                <a:moveTo>
                  <a:pt x="640841" y="353568"/>
                </a:moveTo>
                <a:lnTo>
                  <a:pt x="624020" y="344014"/>
                </a:lnTo>
                <a:lnTo>
                  <a:pt x="605077" y="376850"/>
                </a:lnTo>
                <a:lnTo>
                  <a:pt x="621791" y="386334"/>
                </a:lnTo>
                <a:lnTo>
                  <a:pt x="640841" y="353568"/>
                </a:lnTo>
                <a:close/>
              </a:path>
              <a:path w="714375" h="417194">
                <a:moveTo>
                  <a:pt x="713994" y="416813"/>
                </a:moveTo>
                <a:lnTo>
                  <a:pt x="643127" y="310895"/>
                </a:lnTo>
                <a:lnTo>
                  <a:pt x="624020" y="344014"/>
                </a:lnTo>
                <a:lnTo>
                  <a:pt x="640841" y="353568"/>
                </a:lnTo>
                <a:lnTo>
                  <a:pt x="640841" y="412895"/>
                </a:lnTo>
                <a:lnTo>
                  <a:pt x="713994" y="416813"/>
                </a:lnTo>
                <a:close/>
              </a:path>
            </a:pathLst>
          </a:custGeom>
          <a:solidFill>
            <a:srgbClr val="A50021"/>
          </a:solidFill>
        </p:spPr>
        <p:txBody>
          <a:bodyPr wrap="square" lIns="0" tIns="0" rIns="0" bIns="0" rtlCol="0"/>
          <a:lstStyle/>
          <a:p>
            <a:endParaRPr sz="1634"/>
          </a:p>
        </p:txBody>
      </p:sp>
      <p:sp>
        <p:nvSpPr>
          <p:cNvPr id="4" name="object 4"/>
          <p:cNvSpPr txBox="1"/>
          <p:nvPr/>
        </p:nvSpPr>
        <p:spPr>
          <a:xfrm>
            <a:off x="2148684" y="1383126"/>
            <a:ext cx="2513832" cy="708202"/>
          </a:xfrm>
          <a:prstGeom prst="rect">
            <a:avLst/>
          </a:prstGeom>
          <a:solidFill>
            <a:srgbClr val="BD4A35"/>
          </a:solidFill>
          <a:ln w="28575">
            <a:solidFill>
              <a:srgbClr val="A50021"/>
            </a:solidFill>
          </a:ln>
        </p:spPr>
        <p:txBody>
          <a:bodyPr vert="horz" wrap="square" lIns="0" tIns="37460" rIns="0" bIns="0" rtlCol="0">
            <a:spAutoFit/>
          </a:bodyPr>
          <a:lstStyle/>
          <a:p>
            <a:pPr marL="82991">
              <a:spcBef>
                <a:spcPts val="295"/>
              </a:spcBef>
            </a:pPr>
            <a:r>
              <a:rPr sz="1452" spc="-5" dirty="0">
                <a:solidFill>
                  <a:srgbClr val="FFFFFF"/>
                </a:solidFill>
                <a:latin typeface="Arial"/>
                <a:cs typeface="Arial"/>
              </a:rPr>
              <a:t>Step</a:t>
            </a:r>
            <a:r>
              <a:rPr sz="1452" spc="-91" dirty="0">
                <a:solidFill>
                  <a:srgbClr val="FFFFFF"/>
                </a:solidFill>
                <a:latin typeface="Arial"/>
                <a:cs typeface="Arial"/>
              </a:rPr>
              <a:t> </a:t>
            </a:r>
            <a:r>
              <a:rPr sz="1452" dirty="0">
                <a:solidFill>
                  <a:srgbClr val="FFFFFF"/>
                </a:solidFill>
                <a:latin typeface="Arial"/>
                <a:cs typeface="Arial"/>
              </a:rPr>
              <a:t>1</a:t>
            </a:r>
            <a:endParaRPr sz="1452">
              <a:latin typeface="Arial"/>
              <a:cs typeface="Arial"/>
            </a:endParaRPr>
          </a:p>
          <a:p>
            <a:pPr marL="82991" marR="307758">
              <a:spcBef>
                <a:spcPts val="5"/>
              </a:spcBef>
            </a:pPr>
            <a:r>
              <a:rPr sz="1452" spc="-5" dirty="0">
                <a:solidFill>
                  <a:srgbClr val="FFFFFF"/>
                </a:solidFill>
                <a:latin typeface="Arial"/>
                <a:cs typeface="Arial"/>
              </a:rPr>
              <a:t>Definition of homogenous  land cover</a:t>
            </a:r>
            <a:r>
              <a:rPr sz="1452" spc="-68" dirty="0">
                <a:solidFill>
                  <a:srgbClr val="FFFFFF"/>
                </a:solidFill>
                <a:latin typeface="Arial"/>
                <a:cs typeface="Arial"/>
              </a:rPr>
              <a:t> </a:t>
            </a:r>
            <a:r>
              <a:rPr sz="1452" spc="-5" dirty="0">
                <a:solidFill>
                  <a:srgbClr val="FFFFFF"/>
                </a:solidFill>
                <a:latin typeface="Arial"/>
                <a:cs typeface="Arial"/>
              </a:rPr>
              <a:t>objects</a:t>
            </a:r>
            <a:endParaRPr sz="1452">
              <a:latin typeface="Arial"/>
              <a:cs typeface="Arial"/>
            </a:endParaRPr>
          </a:p>
        </p:txBody>
      </p:sp>
      <p:sp>
        <p:nvSpPr>
          <p:cNvPr id="5" name="object 5"/>
          <p:cNvSpPr/>
          <p:nvPr/>
        </p:nvSpPr>
        <p:spPr>
          <a:xfrm>
            <a:off x="8369282" y="2062932"/>
            <a:ext cx="103734" cy="691563"/>
          </a:xfrm>
          <a:custGeom>
            <a:avLst/>
            <a:gdLst/>
            <a:ahLst/>
            <a:cxnLst/>
            <a:rect l="l" t="t" r="r" b="b"/>
            <a:pathLst>
              <a:path w="114300" h="762000">
                <a:moveTo>
                  <a:pt x="114300" y="647700"/>
                </a:moveTo>
                <a:lnTo>
                  <a:pt x="0" y="647700"/>
                </a:lnTo>
                <a:lnTo>
                  <a:pt x="38100" y="723900"/>
                </a:lnTo>
                <a:lnTo>
                  <a:pt x="38100" y="666750"/>
                </a:lnTo>
                <a:lnTo>
                  <a:pt x="76200" y="666750"/>
                </a:lnTo>
                <a:lnTo>
                  <a:pt x="76200" y="723900"/>
                </a:lnTo>
                <a:lnTo>
                  <a:pt x="114300" y="647700"/>
                </a:lnTo>
                <a:close/>
              </a:path>
              <a:path w="114300" h="762000">
                <a:moveTo>
                  <a:pt x="76200" y="647700"/>
                </a:moveTo>
                <a:lnTo>
                  <a:pt x="76200" y="0"/>
                </a:lnTo>
                <a:lnTo>
                  <a:pt x="38100" y="0"/>
                </a:lnTo>
                <a:lnTo>
                  <a:pt x="38100" y="647700"/>
                </a:lnTo>
                <a:lnTo>
                  <a:pt x="76200" y="647700"/>
                </a:lnTo>
                <a:close/>
              </a:path>
              <a:path w="114300" h="762000">
                <a:moveTo>
                  <a:pt x="76200" y="723900"/>
                </a:moveTo>
                <a:lnTo>
                  <a:pt x="76200" y="666750"/>
                </a:lnTo>
                <a:lnTo>
                  <a:pt x="38100" y="666750"/>
                </a:lnTo>
                <a:lnTo>
                  <a:pt x="38100" y="723900"/>
                </a:lnTo>
                <a:lnTo>
                  <a:pt x="57150" y="762000"/>
                </a:lnTo>
                <a:lnTo>
                  <a:pt x="76200" y="723900"/>
                </a:lnTo>
                <a:close/>
              </a:path>
            </a:pathLst>
          </a:custGeom>
          <a:solidFill>
            <a:srgbClr val="A50021"/>
          </a:solidFill>
        </p:spPr>
        <p:txBody>
          <a:bodyPr wrap="square" lIns="0" tIns="0" rIns="0" bIns="0" rtlCol="0"/>
          <a:lstStyle/>
          <a:p>
            <a:endParaRPr sz="1634"/>
          </a:p>
        </p:txBody>
      </p:sp>
      <p:sp>
        <p:nvSpPr>
          <p:cNvPr id="6" name="object 6"/>
          <p:cNvSpPr txBox="1"/>
          <p:nvPr/>
        </p:nvSpPr>
        <p:spPr>
          <a:xfrm>
            <a:off x="7731673" y="1528355"/>
            <a:ext cx="2513832" cy="484743"/>
          </a:xfrm>
          <a:prstGeom prst="rect">
            <a:avLst/>
          </a:prstGeom>
          <a:solidFill>
            <a:srgbClr val="BD4A35"/>
          </a:solidFill>
          <a:ln w="28575">
            <a:solidFill>
              <a:srgbClr val="A50021"/>
            </a:solidFill>
          </a:ln>
        </p:spPr>
        <p:txBody>
          <a:bodyPr vert="horz" wrap="square" lIns="0" tIns="37460" rIns="0" bIns="0" rtlCol="0">
            <a:spAutoFit/>
          </a:bodyPr>
          <a:lstStyle/>
          <a:p>
            <a:pPr marL="82991">
              <a:spcBef>
                <a:spcPts val="295"/>
              </a:spcBef>
            </a:pPr>
            <a:r>
              <a:rPr sz="1452" spc="-5" dirty="0">
                <a:solidFill>
                  <a:srgbClr val="FFFFFF"/>
                </a:solidFill>
                <a:latin typeface="Arial"/>
                <a:cs typeface="Arial"/>
              </a:rPr>
              <a:t>Step</a:t>
            </a:r>
            <a:r>
              <a:rPr sz="1452" spc="-91" dirty="0">
                <a:solidFill>
                  <a:srgbClr val="FFFFFF"/>
                </a:solidFill>
                <a:latin typeface="Arial"/>
                <a:cs typeface="Arial"/>
              </a:rPr>
              <a:t> </a:t>
            </a:r>
            <a:r>
              <a:rPr sz="1452" dirty="0">
                <a:solidFill>
                  <a:srgbClr val="FFFFFF"/>
                </a:solidFill>
                <a:latin typeface="Arial"/>
                <a:cs typeface="Arial"/>
              </a:rPr>
              <a:t>2</a:t>
            </a:r>
            <a:endParaRPr sz="1452">
              <a:latin typeface="Arial"/>
              <a:cs typeface="Arial"/>
            </a:endParaRPr>
          </a:p>
          <a:p>
            <a:pPr marL="82991">
              <a:spcBef>
                <a:spcPts val="5"/>
              </a:spcBef>
            </a:pPr>
            <a:r>
              <a:rPr sz="1452" spc="-5" dirty="0">
                <a:solidFill>
                  <a:srgbClr val="FFFFFF"/>
                </a:solidFill>
                <a:latin typeface="Arial"/>
                <a:cs typeface="Arial"/>
              </a:rPr>
              <a:t>Derivation of</a:t>
            </a:r>
            <a:r>
              <a:rPr sz="1452" spc="-73" dirty="0">
                <a:solidFill>
                  <a:srgbClr val="FFFFFF"/>
                </a:solidFill>
                <a:latin typeface="Arial"/>
                <a:cs typeface="Arial"/>
              </a:rPr>
              <a:t> </a:t>
            </a:r>
            <a:r>
              <a:rPr sz="1452" spc="-5" dirty="0">
                <a:solidFill>
                  <a:srgbClr val="FFFFFF"/>
                </a:solidFill>
                <a:latin typeface="Arial"/>
                <a:cs typeface="Arial"/>
              </a:rPr>
              <a:t>neo-channels</a:t>
            </a:r>
            <a:endParaRPr sz="1452">
              <a:latin typeface="Arial"/>
              <a:cs typeface="Arial"/>
            </a:endParaRPr>
          </a:p>
        </p:txBody>
      </p:sp>
      <p:sp>
        <p:nvSpPr>
          <p:cNvPr id="7" name="object 7"/>
          <p:cNvSpPr/>
          <p:nvPr/>
        </p:nvSpPr>
        <p:spPr>
          <a:xfrm>
            <a:off x="6208160" y="4405257"/>
            <a:ext cx="772822" cy="653527"/>
          </a:xfrm>
          <a:custGeom>
            <a:avLst/>
            <a:gdLst/>
            <a:ahLst/>
            <a:cxnLst/>
            <a:rect l="l" t="t" r="r" b="b"/>
            <a:pathLst>
              <a:path w="851535" h="720089">
                <a:moveTo>
                  <a:pt x="124968" y="30480"/>
                </a:moveTo>
                <a:lnTo>
                  <a:pt x="0" y="0"/>
                </a:lnTo>
                <a:lnTo>
                  <a:pt x="51053" y="117348"/>
                </a:lnTo>
                <a:lnTo>
                  <a:pt x="60960" y="105705"/>
                </a:lnTo>
                <a:lnTo>
                  <a:pt x="60960" y="76200"/>
                </a:lnTo>
                <a:lnTo>
                  <a:pt x="85344" y="47244"/>
                </a:lnTo>
                <a:lnTo>
                  <a:pt x="100134" y="59665"/>
                </a:lnTo>
                <a:lnTo>
                  <a:pt x="124968" y="30480"/>
                </a:lnTo>
                <a:close/>
              </a:path>
              <a:path w="851535" h="720089">
                <a:moveTo>
                  <a:pt x="100134" y="59665"/>
                </a:moveTo>
                <a:lnTo>
                  <a:pt x="85344" y="47244"/>
                </a:lnTo>
                <a:lnTo>
                  <a:pt x="60960" y="76200"/>
                </a:lnTo>
                <a:lnTo>
                  <a:pt x="75589" y="88512"/>
                </a:lnTo>
                <a:lnTo>
                  <a:pt x="100134" y="59665"/>
                </a:lnTo>
                <a:close/>
              </a:path>
              <a:path w="851535" h="720089">
                <a:moveTo>
                  <a:pt x="75589" y="88512"/>
                </a:moveTo>
                <a:lnTo>
                  <a:pt x="60960" y="76200"/>
                </a:lnTo>
                <a:lnTo>
                  <a:pt x="60960" y="105705"/>
                </a:lnTo>
                <a:lnTo>
                  <a:pt x="75589" y="88512"/>
                </a:lnTo>
                <a:close/>
              </a:path>
              <a:path w="851535" h="720089">
                <a:moveTo>
                  <a:pt x="851141" y="690371"/>
                </a:moveTo>
                <a:lnTo>
                  <a:pt x="100134" y="59665"/>
                </a:lnTo>
                <a:lnTo>
                  <a:pt x="75589" y="88512"/>
                </a:lnTo>
                <a:lnTo>
                  <a:pt x="826008" y="720089"/>
                </a:lnTo>
                <a:lnTo>
                  <a:pt x="851141" y="690371"/>
                </a:lnTo>
                <a:close/>
              </a:path>
            </a:pathLst>
          </a:custGeom>
          <a:solidFill>
            <a:srgbClr val="A50021"/>
          </a:solidFill>
        </p:spPr>
        <p:txBody>
          <a:bodyPr wrap="square" lIns="0" tIns="0" rIns="0" bIns="0" rtlCol="0"/>
          <a:lstStyle/>
          <a:p>
            <a:endParaRPr sz="1634"/>
          </a:p>
        </p:txBody>
      </p:sp>
      <p:sp>
        <p:nvSpPr>
          <p:cNvPr id="8" name="object 8"/>
          <p:cNvSpPr txBox="1"/>
          <p:nvPr/>
        </p:nvSpPr>
        <p:spPr>
          <a:xfrm>
            <a:off x="6882433" y="4889351"/>
            <a:ext cx="2514984" cy="1155701"/>
          </a:xfrm>
          <a:prstGeom prst="rect">
            <a:avLst/>
          </a:prstGeom>
          <a:solidFill>
            <a:srgbClr val="BD4A35"/>
          </a:solidFill>
          <a:ln w="28575">
            <a:solidFill>
              <a:srgbClr val="A50021"/>
            </a:solidFill>
          </a:ln>
        </p:spPr>
        <p:txBody>
          <a:bodyPr vert="horz" wrap="square" lIns="0" tIns="38036" rIns="0" bIns="0" rtlCol="0">
            <a:spAutoFit/>
          </a:bodyPr>
          <a:lstStyle/>
          <a:p>
            <a:pPr marL="83567">
              <a:spcBef>
                <a:spcPts val="300"/>
              </a:spcBef>
            </a:pPr>
            <a:r>
              <a:rPr sz="1452" spc="-5" dirty="0">
                <a:solidFill>
                  <a:srgbClr val="FFFFFF"/>
                </a:solidFill>
                <a:latin typeface="Arial"/>
                <a:cs typeface="Arial"/>
              </a:rPr>
              <a:t>Step</a:t>
            </a:r>
            <a:r>
              <a:rPr sz="1452" spc="-91" dirty="0">
                <a:solidFill>
                  <a:srgbClr val="FFFFFF"/>
                </a:solidFill>
                <a:latin typeface="Arial"/>
                <a:cs typeface="Arial"/>
              </a:rPr>
              <a:t> </a:t>
            </a:r>
            <a:r>
              <a:rPr sz="1452" dirty="0">
                <a:solidFill>
                  <a:srgbClr val="FFFFFF"/>
                </a:solidFill>
                <a:latin typeface="Arial"/>
                <a:cs typeface="Arial"/>
              </a:rPr>
              <a:t>3</a:t>
            </a:r>
            <a:endParaRPr sz="1452">
              <a:latin typeface="Arial"/>
              <a:cs typeface="Arial"/>
            </a:endParaRPr>
          </a:p>
          <a:p>
            <a:pPr marL="83567" marR="223038"/>
            <a:r>
              <a:rPr sz="1452" spc="-5" dirty="0">
                <a:solidFill>
                  <a:srgbClr val="FFFFFF"/>
                </a:solidFill>
                <a:latin typeface="Arial"/>
                <a:cs typeface="Arial"/>
              </a:rPr>
              <a:t>LC discrimination through  iterative multidimensional  clustering techniques  </a:t>
            </a:r>
            <a:r>
              <a:rPr sz="1452" dirty="0">
                <a:solidFill>
                  <a:srgbClr val="FFFFFF"/>
                </a:solidFill>
                <a:latin typeface="Arial"/>
                <a:cs typeface="Arial"/>
              </a:rPr>
              <a:t>(spectro-temporal</a:t>
            </a:r>
            <a:r>
              <a:rPr sz="1452" spc="-50" dirty="0">
                <a:solidFill>
                  <a:srgbClr val="FFFFFF"/>
                </a:solidFill>
                <a:latin typeface="Arial"/>
                <a:cs typeface="Arial"/>
              </a:rPr>
              <a:t> </a:t>
            </a:r>
            <a:r>
              <a:rPr sz="1452" spc="-5" dirty="0">
                <a:solidFill>
                  <a:srgbClr val="FFFFFF"/>
                </a:solidFill>
                <a:latin typeface="Arial"/>
                <a:cs typeface="Arial"/>
              </a:rPr>
              <a:t>classes)</a:t>
            </a:r>
            <a:endParaRPr sz="1452">
              <a:latin typeface="Arial"/>
              <a:cs typeface="Arial"/>
            </a:endParaRPr>
          </a:p>
        </p:txBody>
      </p:sp>
      <p:sp>
        <p:nvSpPr>
          <p:cNvPr id="9" name="object 9"/>
          <p:cNvSpPr/>
          <p:nvPr/>
        </p:nvSpPr>
        <p:spPr>
          <a:xfrm>
            <a:off x="2405255" y="4215077"/>
            <a:ext cx="1547372" cy="880013"/>
          </a:xfrm>
          <a:custGeom>
            <a:avLst/>
            <a:gdLst/>
            <a:ahLst/>
            <a:cxnLst/>
            <a:rect l="l" t="t" r="r" b="b"/>
            <a:pathLst>
              <a:path w="1704975" h="969645">
                <a:moveTo>
                  <a:pt x="1614008" y="72613"/>
                </a:moveTo>
                <a:lnTo>
                  <a:pt x="1595444" y="40002"/>
                </a:lnTo>
                <a:lnTo>
                  <a:pt x="0" y="936498"/>
                </a:lnTo>
                <a:lnTo>
                  <a:pt x="18287" y="969263"/>
                </a:lnTo>
                <a:lnTo>
                  <a:pt x="1614008" y="72613"/>
                </a:lnTo>
                <a:close/>
              </a:path>
              <a:path w="1704975" h="969645">
                <a:moveTo>
                  <a:pt x="1704594" y="0"/>
                </a:moveTo>
                <a:lnTo>
                  <a:pt x="1576578" y="6858"/>
                </a:lnTo>
                <a:lnTo>
                  <a:pt x="1595444" y="40002"/>
                </a:lnTo>
                <a:lnTo>
                  <a:pt x="1612392" y="30480"/>
                </a:lnTo>
                <a:lnTo>
                  <a:pt x="1630680" y="63246"/>
                </a:lnTo>
                <a:lnTo>
                  <a:pt x="1630680" y="101902"/>
                </a:lnTo>
                <a:lnTo>
                  <a:pt x="1632966" y="105918"/>
                </a:lnTo>
                <a:lnTo>
                  <a:pt x="1704594" y="0"/>
                </a:lnTo>
                <a:close/>
              </a:path>
              <a:path w="1704975" h="969645">
                <a:moveTo>
                  <a:pt x="1630680" y="63246"/>
                </a:moveTo>
                <a:lnTo>
                  <a:pt x="1612392" y="30480"/>
                </a:lnTo>
                <a:lnTo>
                  <a:pt x="1595444" y="40002"/>
                </a:lnTo>
                <a:lnTo>
                  <a:pt x="1614008" y="72613"/>
                </a:lnTo>
                <a:lnTo>
                  <a:pt x="1630680" y="63246"/>
                </a:lnTo>
                <a:close/>
              </a:path>
              <a:path w="1704975" h="969645">
                <a:moveTo>
                  <a:pt x="1630680" y="101902"/>
                </a:moveTo>
                <a:lnTo>
                  <a:pt x="1630680" y="63246"/>
                </a:lnTo>
                <a:lnTo>
                  <a:pt x="1614008" y="72613"/>
                </a:lnTo>
                <a:lnTo>
                  <a:pt x="1630680" y="101902"/>
                </a:lnTo>
                <a:close/>
              </a:path>
            </a:pathLst>
          </a:custGeom>
          <a:solidFill>
            <a:srgbClr val="A50021"/>
          </a:solidFill>
        </p:spPr>
        <p:txBody>
          <a:bodyPr wrap="square" lIns="0" tIns="0" rIns="0" bIns="0" rtlCol="0"/>
          <a:lstStyle/>
          <a:p>
            <a:endParaRPr sz="1634"/>
          </a:p>
        </p:txBody>
      </p:sp>
      <p:sp>
        <p:nvSpPr>
          <p:cNvPr id="10" name="object 10"/>
          <p:cNvSpPr txBox="1"/>
          <p:nvPr/>
        </p:nvSpPr>
        <p:spPr>
          <a:xfrm>
            <a:off x="2109265" y="5000691"/>
            <a:ext cx="2514984" cy="708202"/>
          </a:xfrm>
          <a:prstGeom prst="rect">
            <a:avLst/>
          </a:prstGeom>
          <a:solidFill>
            <a:srgbClr val="BD4A35"/>
          </a:solidFill>
          <a:ln w="28575">
            <a:solidFill>
              <a:srgbClr val="A50021"/>
            </a:solidFill>
          </a:ln>
        </p:spPr>
        <p:txBody>
          <a:bodyPr vert="horz" wrap="square" lIns="0" tIns="37460" rIns="0" bIns="0" rtlCol="0">
            <a:spAutoFit/>
          </a:bodyPr>
          <a:lstStyle/>
          <a:p>
            <a:pPr marL="83567">
              <a:spcBef>
                <a:spcPts val="295"/>
              </a:spcBef>
            </a:pPr>
            <a:r>
              <a:rPr sz="1452" spc="-5" dirty="0">
                <a:solidFill>
                  <a:srgbClr val="FFFFFF"/>
                </a:solidFill>
                <a:latin typeface="Arial"/>
                <a:cs typeface="Arial"/>
              </a:rPr>
              <a:t>Step</a:t>
            </a:r>
            <a:r>
              <a:rPr sz="1452" spc="-91" dirty="0">
                <a:solidFill>
                  <a:srgbClr val="FFFFFF"/>
                </a:solidFill>
                <a:latin typeface="Arial"/>
                <a:cs typeface="Arial"/>
              </a:rPr>
              <a:t> </a:t>
            </a:r>
            <a:r>
              <a:rPr sz="1452" dirty="0">
                <a:solidFill>
                  <a:srgbClr val="FFFFFF"/>
                </a:solidFill>
                <a:latin typeface="Arial"/>
                <a:cs typeface="Arial"/>
              </a:rPr>
              <a:t>4</a:t>
            </a:r>
            <a:endParaRPr sz="1452">
              <a:latin typeface="Arial"/>
              <a:cs typeface="Arial"/>
            </a:endParaRPr>
          </a:p>
          <a:p>
            <a:pPr marL="83567" marR="546357">
              <a:spcBef>
                <a:spcPts val="5"/>
              </a:spcBef>
            </a:pPr>
            <a:r>
              <a:rPr sz="1452" spc="-5" dirty="0">
                <a:solidFill>
                  <a:srgbClr val="FFFFFF"/>
                </a:solidFill>
                <a:latin typeface="Arial"/>
                <a:cs typeface="Arial"/>
              </a:rPr>
              <a:t>Clusters labeling using  LCCS</a:t>
            </a:r>
            <a:endParaRPr sz="1452">
              <a:latin typeface="Arial"/>
              <a:cs typeface="Arial"/>
            </a:endParaRPr>
          </a:p>
        </p:txBody>
      </p:sp>
      <p:sp>
        <p:nvSpPr>
          <p:cNvPr id="11" name="object 11"/>
          <p:cNvSpPr txBox="1"/>
          <p:nvPr/>
        </p:nvSpPr>
        <p:spPr>
          <a:xfrm>
            <a:off x="2018896" y="5816506"/>
            <a:ext cx="2291379" cy="195566"/>
          </a:xfrm>
          <a:prstGeom prst="rect">
            <a:avLst/>
          </a:prstGeom>
        </p:spPr>
        <p:txBody>
          <a:bodyPr vert="horz" wrap="square" lIns="0" tIns="0" rIns="0" bIns="0" rtlCol="0">
            <a:spAutoFit/>
          </a:bodyPr>
          <a:lstStyle/>
          <a:p>
            <a:pPr marL="11527"/>
            <a:r>
              <a:rPr sz="1271" b="1" spc="-9" dirty="0">
                <a:latin typeface="Arial"/>
                <a:cs typeface="Arial"/>
              </a:rPr>
              <a:t>Source: </a:t>
            </a:r>
            <a:r>
              <a:rPr sz="1271" b="1" spc="-5" dirty="0">
                <a:latin typeface="Arial"/>
                <a:cs typeface="Arial"/>
              </a:rPr>
              <a:t>Defourny et al.</a:t>
            </a:r>
            <a:r>
              <a:rPr sz="1271" b="1" spc="-41" dirty="0">
                <a:latin typeface="Arial"/>
                <a:cs typeface="Arial"/>
              </a:rPr>
              <a:t> </a:t>
            </a:r>
            <a:r>
              <a:rPr sz="1271" b="1" spc="-9" dirty="0">
                <a:latin typeface="Arial"/>
                <a:cs typeface="Arial"/>
              </a:rPr>
              <a:t>(2005)</a:t>
            </a:r>
            <a:endParaRPr sz="1271">
              <a:latin typeface="Arial"/>
              <a:cs typeface="Arial"/>
            </a:endParaRPr>
          </a:p>
        </p:txBody>
      </p:sp>
      <p:sp>
        <p:nvSpPr>
          <p:cNvPr id="12" name="object 12"/>
          <p:cNvSpPr txBox="1">
            <a:spLocks noGrp="1"/>
          </p:cNvSpPr>
          <p:nvPr>
            <p:ph type="title"/>
          </p:nvPr>
        </p:nvSpPr>
        <p:spPr>
          <a:xfrm>
            <a:off x="2004252" y="793237"/>
            <a:ext cx="9543570" cy="279307"/>
          </a:xfrm>
          <a:prstGeom prst="rect">
            <a:avLst/>
          </a:prstGeom>
        </p:spPr>
        <p:txBody>
          <a:bodyPr vert="horz" wrap="square" lIns="0" tIns="0" rIns="0" bIns="0" rtlCol="0" anchor="ctr">
            <a:spAutoFit/>
          </a:bodyPr>
          <a:lstStyle/>
          <a:p>
            <a:pPr marL="11527">
              <a:lnSpc>
                <a:spcPct val="100000"/>
              </a:lnSpc>
            </a:pPr>
            <a:r>
              <a:rPr sz="1815" b="1" spc="-5" dirty="0">
                <a:latin typeface="Arial"/>
                <a:cs typeface="Arial"/>
              </a:rPr>
              <a:t>GLOBCOVER</a:t>
            </a:r>
            <a:endParaRPr sz="1815">
              <a:latin typeface="Arial"/>
              <a:cs typeface="Arial"/>
            </a:endParaRPr>
          </a:p>
        </p:txBody>
      </p:sp>
    </p:spTree>
    <p:extLst>
      <p:ext uri="{BB962C8B-B14F-4D97-AF65-F5344CB8AC3E}">
        <p14:creationId xmlns:p14="http://schemas.microsoft.com/office/powerpoint/2010/main" val="1250780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75565" y="265876"/>
            <a:ext cx="9543570" cy="279307"/>
          </a:xfrm>
          <a:prstGeom prst="rect">
            <a:avLst/>
          </a:prstGeom>
        </p:spPr>
        <p:txBody>
          <a:bodyPr vert="horz" wrap="square" lIns="0" tIns="0" rIns="0" bIns="0" rtlCol="0" anchor="ctr">
            <a:spAutoFit/>
          </a:bodyPr>
          <a:lstStyle/>
          <a:p>
            <a:pPr marL="11527">
              <a:lnSpc>
                <a:spcPct val="100000"/>
              </a:lnSpc>
            </a:pPr>
            <a:r>
              <a:rPr sz="1815" b="1" spc="-5" dirty="0">
                <a:latin typeface="Arial"/>
                <a:cs typeface="Arial"/>
              </a:rPr>
              <a:t>A </a:t>
            </a:r>
            <a:r>
              <a:rPr sz="1815" b="1" spc="-9" dirty="0">
                <a:latin typeface="Arial"/>
                <a:cs typeface="Arial"/>
              </a:rPr>
              <a:t>possible </a:t>
            </a:r>
            <a:r>
              <a:rPr sz="1815" b="1" spc="-5" dirty="0">
                <a:latin typeface="Arial"/>
                <a:cs typeface="Arial"/>
              </a:rPr>
              <a:t>LC</a:t>
            </a:r>
            <a:r>
              <a:rPr sz="1815" b="1" spc="18" dirty="0">
                <a:latin typeface="Arial"/>
                <a:cs typeface="Arial"/>
              </a:rPr>
              <a:t> </a:t>
            </a:r>
            <a:r>
              <a:rPr sz="1815" b="1" spc="-9" dirty="0">
                <a:latin typeface="Arial"/>
                <a:cs typeface="Arial"/>
              </a:rPr>
              <a:t>classification</a:t>
            </a:r>
            <a:endParaRPr sz="1815">
              <a:latin typeface="Arial"/>
              <a:cs typeface="Arial"/>
            </a:endParaRPr>
          </a:p>
        </p:txBody>
      </p:sp>
      <p:sp>
        <p:nvSpPr>
          <p:cNvPr id="3" name="object 3"/>
          <p:cNvSpPr txBox="1">
            <a:spLocks noGrp="1"/>
          </p:cNvSpPr>
          <p:nvPr>
            <p:ph type="body" idx="1"/>
          </p:nvPr>
        </p:nvSpPr>
        <p:spPr>
          <a:xfrm>
            <a:off x="1075565" y="1129509"/>
            <a:ext cx="9543570" cy="5728491"/>
          </a:xfrm>
          <a:prstGeom prst="rect">
            <a:avLst/>
          </a:prstGeom>
        </p:spPr>
        <p:txBody>
          <a:bodyPr vert="horz" wrap="square" lIns="0" tIns="0" rIns="0" bIns="0" rtlCol="0">
            <a:spAutoFit/>
          </a:bodyPr>
          <a:lstStyle/>
          <a:p>
            <a:pPr marL="189611" indent="-115842">
              <a:lnSpc>
                <a:spcPct val="100000"/>
              </a:lnSpc>
              <a:tabLst>
                <a:tab pos="190764" algn="l"/>
              </a:tabLst>
            </a:pPr>
            <a:r>
              <a:rPr spc="-5" dirty="0"/>
              <a:t>Artificial</a:t>
            </a:r>
            <a:r>
              <a:rPr spc="-82" dirty="0"/>
              <a:t> </a:t>
            </a:r>
            <a:r>
              <a:rPr spc="-5" dirty="0"/>
              <a:t>surfaces</a:t>
            </a:r>
          </a:p>
          <a:p>
            <a:pPr marL="903679" lvl="1">
              <a:lnSpc>
                <a:spcPct val="100000"/>
              </a:lnSpc>
              <a:spcBef>
                <a:spcPts val="5"/>
              </a:spcBef>
              <a:buChar char="o"/>
              <a:tabLst>
                <a:tab pos="1058711" algn="l"/>
              </a:tabLst>
            </a:pPr>
            <a:r>
              <a:rPr sz="1452" spc="-5" dirty="0">
                <a:latin typeface="Arial"/>
                <a:cs typeface="Arial"/>
              </a:rPr>
              <a:t>Urban</a:t>
            </a:r>
            <a:r>
              <a:rPr sz="1452" spc="-82" dirty="0">
                <a:latin typeface="Arial"/>
                <a:cs typeface="Arial"/>
              </a:rPr>
              <a:t> </a:t>
            </a:r>
            <a:r>
              <a:rPr sz="1452" spc="-5" dirty="0">
                <a:latin typeface="Arial"/>
                <a:cs typeface="Arial"/>
              </a:rPr>
              <a:t>fabric</a:t>
            </a:r>
            <a:endParaRPr sz="1452">
              <a:latin typeface="Arial"/>
              <a:cs typeface="Arial"/>
            </a:endParaRPr>
          </a:p>
          <a:p>
            <a:pPr marL="903679" marR="3841213" lvl="1">
              <a:lnSpc>
                <a:spcPct val="100000"/>
              </a:lnSpc>
              <a:spcBef>
                <a:spcPts val="5"/>
              </a:spcBef>
              <a:buChar char="o"/>
              <a:tabLst>
                <a:tab pos="1058711" algn="l"/>
              </a:tabLst>
            </a:pPr>
            <a:r>
              <a:rPr sz="1452" spc="-5" dirty="0">
                <a:latin typeface="Arial"/>
                <a:cs typeface="Arial"/>
              </a:rPr>
              <a:t>Industrial, commercial and transport units  </a:t>
            </a:r>
            <a:r>
              <a:rPr sz="1452" dirty="0">
                <a:latin typeface="Arial"/>
                <a:cs typeface="Arial"/>
              </a:rPr>
              <a:t>o </a:t>
            </a:r>
            <a:r>
              <a:rPr sz="1452" spc="-5" dirty="0">
                <a:latin typeface="Arial"/>
                <a:cs typeface="Arial"/>
              </a:rPr>
              <a:t>Mine, dump and construction</a:t>
            </a:r>
            <a:r>
              <a:rPr sz="1452" spc="-36" dirty="0">
                <a:latin typeface="Arial"/>
                <a:cs typeface="Arial"/>
              </a:rPr>
              <a:t> </a:t>
            </a:r>
            <a:r>
              <a:rPr sz="1452" spc="-5" dirty="0">
                <a:latin typeface="Arial"/>
                <a:cs typeface="Arial"/>
              </a:rPr>
              <a:t>sites</a:t>
            </a:r>
            <a:endParaRPr sz="1452">
              <a:latin typeface="Arial"/>
              <a:cs typeface="Arial"/>
            </a:endParaRPr>
          </a:p>
          <a:p>
            <a:pPr marL="1056982" lvl="1" indent="-153303">
              <a:lnSpc>
                <a:spcPct val="100000"/>
              </a:lnSpc>
              <a:spcBef>
                <a:spcPts val="5"/>
              </a:spcBef>
              <a:buChar char="o"/>
              <a:tabLst>
                <a:tab pos="1058135" algn="l"/>
              </a:tabLst>
            </a:pPr>
            <a:r>
              <a:rPr sz="1452" spc="-5" dirty="0">
                <a:latin typeface="Arial"/>
                <a:cs typeface="Arial"/>
              </a:rPr>
              <a:t>Artificial, non-agricultural vegetated</a:t>
            </a:r>
            <a:r>
              <a:rPr sz="1452" spc="-36" dirty="0">
                <a:latin typeface="Arial"/>
                <a:cs typeface="Arial"/>
              </a:rPr>
              <a:t> </a:t>
            </a:r>
            <a:r>
              <a:rPr sz="1452" spc="-5" dirty="0">
                <a:latin typeface="Arial"/>
                <a:cs typeface="Arial"/>
              </a:rPr>
              <a:t>areas</a:t>
            </a:r>
            <a:endParaRPr sz="1452">
              <a:latin typeface="Arial"/>
              <a:cs typeface="Arial"/>
            </a:endParaRPr>
          </a:p>
          <a:p>
            <a:pPr marL="189611" indent="-115842">
              <a:lnSpc>
                <a:spcPct val="100000"/>
              </a:lnSpc>
              <a:spcBef>
                <a:spcPts val="5"/>
              </a:spcBef>
              <a:tabLst>
                <a:tab pos="190764" algn="l"/>
              </a:tabLst>
            </a:pPr>
            <a:r>
              <a:rPr spc="-5" dirty="0"/>
              <a:t>Agricultural</a:t>
            </a:r>
            <a:r>
              <a:rPr spc="-82" dirty="0"/>
              <a:t> </a:t>
            </a:r>
            <a:r>
              <a:rPr spc="-5" dirty="0"/>
              <a:t>areas</a:t>
            </a:r>
          </a:p>
          <a:p>
            <a:pPr marL="903679" lvl="1">
              <a:lnSpc>
                <a:spcPct val="100000"/>
              </a:lnSpc>
              <a:buChar char="o"/>
              <a:tabLst>
                <a:tab pos="1058135" algn="l"/>
              </a:tabLst>
            </a:pPr>
            <a:r>
              <a:rPr sz="1452" spc="-5" dirty="0">
                <a:latin typeface="Arial"/>
                <a:cs typeface="Arial"/>
              </a:rPr>
              <a:t>Arable</a:t>
            </a:r>
            <a:r>
              <a:rPr sz="1452" spc="-86" dirty="0">
                <a:latin typeface="Arial"/>
                <a:cs typeface="Arial"/>
              </a:rPr>
              <a:t> </a:t>
            </a:r>
            <a:r>
              <a:rPr sz="1452" spc="-5" dirty="0">
                <a:latin typeface="Arial"/>
                <a:cs typeface="Arial"/>
              </a:rPr>
              <a:t>land</a:t>
            </a:r>
            <a:endParaRPr sz="1452">
              <a:latin typeface="Arial"/>
              <a:cs typeface="Arial"/>
            </a:endParaRPr>
          </a:p>
          <a:p>
            <a:pPr marL="903679" marR="5809942" lvl="1">
              <a:lnSpc>
                <a:spcPct val="100000"/>
              </a:lnSpc>
              <a:spcBef>
                <a:spcPts val="5"/>
              </a:spcBef>
              <a:buChar char="o"/>
              <a:tabLst>
                <a:tab pos="1058135" algn="l"/>
              </a:tabLst>
            </a:pPr>
            <a:r>
              <a:rPr sz="1452" spc="-5" dirty="0">
                <a:latin typeface="Arial"/>
                <a:cs typeface="Arial"/>
              </a:rPr>
              <a:t>Permanent</a:t>
            </a:r>
            <a:r>
              <a:rPr sz="1452" spc="-68" dirty="0">
                <a:latin typeface="Arial"/>
                <a:cs typeface="Arial"/>
              </a:rPr>
              <a:t> </a:t>
            </a:r>
            <a:r>
              <a:rPr sz="1452" spc="-5" dirty="0">
                <a:latin typeface="Arial"/>
                <a:cs typeface="Arial"/>
              </a:rPr>
              <a:t>crops  </a:t>
            </a:r>
            <a:r>
              <a:rPr sz="1452" dirty="0">
                <a:latin typeface="Arial"/>
                <a:cs typeface="Arial"/>
              </a:rPr>
              <a:t>o</a:t>
            </a:r>
            <a:r>
              <a:rPr sz="1452" spc="-82" dirty="0">
                <a:latin typeface="Arial"/>
                <a:cs typeface="Arial"/>
              </a:rPr>
              <a:t> </a:t>
            </a:r>
            <a:r>
              <a:rPr sz="1452" spc="-5" dirty="0">
                <a:latin typeface="Arial"/>
                <a:cs typeface="Arial"/>
              </a:rPr>
              <a:t>Pastures</a:t>
            </a:r>
            <a:endParaRPr sz="1452">
              <a:latin typeface="Arial"/>
              <a:cs typeface="Arial"/>
            </a:endParaRPr>
          </a:p>
          <a:p>
            <a:pPr marL="1056982" lvl="1" indent="-153303">
              <a:lnSpc>
                <a:spcPct val="100000"/>
              </a:lnSpc>
              <a:spcBef>
                <a:spcPts val="5"/>
              </a:spcBef>
              <a:buChar char="o"/>
              <a:tabLst>
                <a:tab pos="1058135" algn="l"/>
              </a:tabLst>
            </a:pPr>
            <a:r>
              <a:rPr sz="1452" spc="-5" dirty="0">
                <a:latin typeface="Arial"/>
                <a:cs typeface="Arial"/>
              </a:rPr>
              <a:t>Heterogeneous agricultural</a:t>
            </a:r>
            <a:r>
              <a:rPr sz="1452" spc="-68" dirty="0">
                <a:latin typeface="Arial"/>
                <a:cs typeface="Arial"/>
              </a:rPr>
              <a:t> </a:t>
            </a:r>
            <a:r>
              <a:rPr sz="1452" spc="-5" dirty="0">
                <a:latin typeface="Arial"/>
                <a:cs typeface="Arial"/>
              </a:rPr>
              <a:t>areas</a:t>
            </a:r>
            <a:endParaRPr sz="1452">
              <a:latin typeface="Arial"/>
              <a:cs typeface="Arial"/>
            </a:endParaRPr>
          </a:p>
          <a:p>
            <a:pPr marL="189611" indent="-115842">
              <a:lnSpc>
                <a:spcPct val="100000"/>
              </a:lnSpc>
              <a:spcBef>
                <a:spcPts val="5"/>
              </a:spcBef>
              <a:tabLst>
                <a:tab pos="190764" algn="l"/>
              </a:tabLst>
            </a:pPr>
            <a:r>
              <a:rPr dirty="0"/>
              <a:t>Forests</a:t>
            </a:r>
          </a:p>
          <a:p>
            <a:pPr marL="189611" indent="-115842">
              <a:lnSpc>
                <a:spcPct val="100000"/>
              </a:lnSpc>
              <a:spcBef>
                <a:spcPts val="5"/>
              </a:spcBef>
              <a:tabLst>
                <a:tab pos="190764" algn="l"/>
              </a:tabLst>
            </a:pPr>
            <a:r>
              <a:rPr spc="-5" dirty="0"/>
              <a:t>(semi-)natural</a:t>
            </a:r>
            <a:r>
              <a:rPr spc="-54" dirty="0"/>
              <a:t> </a:t>
            </a:r>
            <a:r>
              <a:rPr spc="-5" dirty="0"/>
              <a:t>areas</a:t>
            </a:r>
          </a:p>
          <a:p>
            <a:pPr marL="903679" marR="3178438" lvl="1">
              <a:lnSpc>
                <a:spcPct val="100000"/>
              </a:lnSpc>
              <a:buChar char="o"/>
              <a:tabLst>
                <a:tab pos="1058135" algn="l"/>
              </a:tabLst>
            </a:pPr>
            <a:r>
              <a:rPr sz="1452" spc="-5" dirty="0">
                <a:latin typeface="Arial"/>
                <a:cs typeface="Arial"/>
              </a:rPr>
              <a:t>Scrub and/or herbaceous vegetation associations  </a:t>
            </a:r>
            <a:r>
              <a:rPr sz="1452" dirty="0">
                <a:latin typeface="Arial"/>
                <a:cs typeface="Arial"/>
              </a:rPr>
              <a:t>o </a:t>
            </a:r>
            <a:r>
              <a:rPr sz="1452" spc="-5" dirty="0">
                <a:latin typeface="Arial"/>
                <a:cs typeface="Arial"/>
              </a:rPr>
              <a:t>Open spaces with little or no</a:t>
            </a:r>
            <a:r>
              <a:rPr sz="1452" spc="-32" dirty="0">
                <a:latin typeface="Arial"/>
                <a:cs typeface="Arial"/>
              </a:rPr>
              <a:t> </a:t>
            </a:r>
            <a:r>
              <a:rPr sz="1452" spc="-5" dirty="0">
                <a:latin typeface="Arial"/>
                <a:cs typeface="Arial"/>
              </a:rPr>
              <a:t>vegetation</a:t>
            </a:r>
            <a:endParaRPr sz="1452">
              <a:latin typeface="Arial"/>
              <a:cs typeface="Arial"/>
            </a:endParaRPr>
          </a:p>
          <a:p>
            <a:pPr marL="189611" indent="-115842">
              <a:lnSpc>
                <a:spcPct val="100000"/>
              </a:lnSpc>
              <a:spcBef>
                <a:spcPts val="5"/>
              </a:spcBef>
              <a:tabLst>
                <a:tab pos="190764" algn="l"/>
              </a:tabLst>
            </a:pPr>
            <a:r>
              <a:rPr spc="-5" dirty="0"/>
              <a:t>Wetlands</a:t>
            </a:r>
          </a:p>
          <a:p>
            <a:pPr marL="1057558" lvl="1" indent="-153879">
              <a:lnSpc>
                <a:spcPct val="100000"/>
              </a:lnSpc>
              <a:spcBef>
                <a:spcPts val="5"/>
              </a:spcBef>
              <a:buChar char="o"/>
              <a:tabLst>
                <a:tab pos="1058711" algn="l"/>
              </a:tabLst>
            </a:pPr>
            <a:r>
              <a:rPr sz="1452" spc="-5" dirty="0">
                <a:latin typeface="Arial"/>
                <a:cs typeface="Arial"/>
              </a:rPr>
              <a:t>Inland</a:t>
            </a:r>
            <a:r>
              <a:rPr sz="1452" spc="-77" dirty="0">
                <a:latin typeface="Arial"/>
                <a:cs typeface="Arial"/>
              </a:rPr>
              <a:t> </a:t>
            </a:r>
            <a:r>
              <a:rPr sz="1452" spc="-5" dirty="0">
                <a:latin typeface="Arial"/>
                <a:cs typeface="Arial"/>
              </a:rPr>
              <a:t>wetlands</a:t>
            </a:r>
            <a:endParaRPr sz="1452">
              <a:latin typeface="Arial"/>
              <a:cs typeface="Arial"/>
            </a:endParaRPr>
          </a:p>
          <a:p>
            <a:pPr marL="1057558" lvl="1" indent="-153879">
              <a:lnSpc>
                <a:spcPct val="100000"/>
              </a:lnSpc>
              <a:spcBef>
                <a:spcPts val="5"/>
              </a:spcBef>
              <a:buChar char="o"/>
              <a:tabLst>
                <a:tab pos="1058711" algn="l"/>
              </a:tabLst>
            </a:pPr>
            <a:r>
              <a:rPr sz="1452" spc="-5" dirty="0">
                <a:latin typeface="Arial"/>
                <a:cs typeface="Arial"/>
              </a:rPr>
              <a:t>Maritime</a:t>
            </a:r>
            <a:r>
              <a:rPr sz="1452" spc="-77" dirty="0">
                <a:latin typeface="Arial"/>
                <a:cs typeface="Arial"/>
              </a:rPr>
              <a:t> </a:t>
            </a:r>
            <a:r>
              <a:rPr sz="1452" spc="-5" dirty="0">
                <a:latin typeface="Arial"/>
                <a:cs typeface="Arial"/>
              </a:rPr>
              <a:t>wetlands</a:t>
            </a:r>
            <a:endParaRPr sz="1452">
              <a:latin typeface="Arial"/>
              <a:cs typeface="Arial"/>
            </a:endParaRPr>
          </a:p>
          <a:p>
            <a:pPr marL="189611" indent="-115842">
              <a:lnSpc>
                <a:spcPct val="100000"/>
              </a:lnSpc>
              <a:spcBef>
                <a:spcPts val="5"/>
              </a:spcBef>
              <a:tabLst>
                <a:tab pos="190764" algn="l"/>
              </a:tabLst>
            </a:pPr>
            <a:r>
              <a:rPr spc="-5" dirty="0"/>
              <a:t>Water</a:t>
            </a:r>
            <a:r>
              <a:rPr spc="-64" dirty="0"/>
              <a:t> </a:t>
            </a:r>
            <a:r>
              <a:rPr spc="-5" dirty="0"/>
              <a:t>bodies</a:t>
            </a:r>
          </a:p>
          <a:p>
            <a:pPr marL="903679" marR="6056610" lvl="1">
              <a:lnSpc>
                <a:spcPct val="100000"/>
              </a:lnSpc>
              <a:buChar char="o"/>
              <a:tabLst>
                <a:tab pos="1058711" algn="l"/>
              </a:tabLst>
            </a:pPr>
            <a:r>
              <a:rPr sz="1452" spc="-5" dirty="0">
                <a:latin typeface="Arial"/>
                <a:cs typeface="Arial"/>
              </a:rPr>
              <a:t>Inland waters  </a:t>
            </a:r>
            <a:r>
              <a:rPr sz="1452" dirty="0">
                <a:latin typeface="Arial"/>
                <a:cs typeface="Arial"/>
              </a:rPr>
              <a:t>o </a:t>
            </a:r>
            <a:r>
              <a:rPr sz="1452" spc="-5" dirty="0">
                <a:latin typeface="Arial"/>
                <a:cs typeface="Arial"/>
              </a:rPr>
              <a:t>Marine</a:t>
            </a:r>
            <a:r>
              <a:rPr sz="1452" spc="-77" dirty="0">
                <a:latin typeface="Arial"/>
                <a:cs typeface="Arial"/>
              </a:rPr>
              <a:t> </a:t>
            </a:r>
            <a:r>
              <a:rPr sz="1452" spc="-5" dirty="0">
                <a:latin typeface="Arial"/>
                <a:cs typeface="Arial"/>
              </a:rPr>
              <a:t>waters</a:t>
            </a:r>
            <a:endParaRPr sz="1452">
              <a:latin typeface="Arial"/>
              <a:cs typeface="Arial"/>
            </a:endParaRPr>
          </a:p>
          <a:p>
            <a:pPr marL="3656788">
              <a:lnSpc>
                <a:spcPts val="1148"/>
              </a:lnSpc>
            </a:pPr>
            <a:r>
              <a:rPr sz="1271" b="1" spc="-9" dirty="0">
                <a:latin typeface="Arial"/>
                <a:cs typeface="Arial"/>
              </a:rPr>
              <a:t>Source: </a:t>
            </a:r>
            <a:r>
              <a:rPr sz="1271" b="1" spc="-5" dirty="0">
                <a:latin typeface="Arial"/>
                <a:cs typeface="Arial"/>
              </a:rPr>
              <a:t>INSPIRE </a:t>
            </a:r>
            <a:r>
              <a:rPr sz="1271" b="1" spc="-9" dirty="0">
                <a:latin typeface="Arial"/>
                <a:cs typeface="Arial"/>
              </a:rPr>
              <a:t>Drafting Team </a:t>
            </a:r>
            <a:r>
              <a:rPr sz="1271" b="1" spc="-5" dirty="0">
                <a:latin typeface="Arial"/>
                <a:cs typeface="Arial"/>
              </a:rPr>
              <a:t>"Data </a:t>
            </a:r>
            <a:r>
              <a:rPr sz="1271" b="1" spc="-9" dirty="0">
                <a:latin typeface="Arial"/>
                <a:cs typeface="Arial"/>
              </a:rPr>
              <a:t>Specifications“</a:t>
            </a:r>
            <a:r>
              <a:rPr sz="1271" b="1" spc="109" dirty="0">
                <a:latin typeface="Arial"/>
                <a:cs typeface="Arial"/>
              </a:rPr>
              <a:t> </a:t>
            </a:r>
            <a:r>
              <a:rPr sz="1271" b="1" spc="-9" dirty="0">
                <a:latin typeface="Arial"/>
                <a:cs typeface="Arial"/>
              </a:rPr>
              <a:t>(2007)</a:t>
            </a:r>
            <a:endParaRPr sz="1271">
              <a:latin typeface="Arial"/>
              <a:cs typeface="Arial"/>
            </a:endParaRPr>
          </a:p>
        </p:txBody>
      </p:sp>
    </p:spTree>
    <p:extLst>
      <p:ext uri="{BB962C8B-B14F-4D97-AF65-F5344CB8AC3E}">
        <p14:creationId xmlns:p14="http://schemas.microsoft.com/office/powerpoint/2010/main" val="4215456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45226" y="1419088"/>
            <a:ext cx="5201246" cy="4210235"/>
          </a:xfrm>
          <a:prstGeom prst="rect">
            <a:avLst/>
          </a:prstGeom>
          <a:blipFill>
            <a:blip r:embed="rId2" cstate="print"/>
            <a:stretch>
              <a:fillRect/>
            </a:stretch>
          </a:blipFill>
        </p:spPr>
        <p:txBody>
          <a:bodyPr wrap="square" lIns="0" tIns="0" rIns="0" bIns="0" rtlCol="0"/>
          <a:lstStyle/>
          <a:p>
            <a:endParaRPr sz="1634"/>
          </a:p>
        </p:txBody>
      </p:sp>
      <p:sp>
        <p:nvSpPr>
          <p:cNvPr id="3" name="object 3"/>
          <p:cNvSpPr txBox="1"/>
          <p:nvPr/>
        </p:nvSpPr>
        <p:spPr>
          <a:xfrm>
            <a:off x="5782376" y="3733287"/>
            <a:ext cx="4235824" cy="670376"/>
          </a:xfrm>
          <a:prstGeom prst="rect">
            <a:avLst/>
          </a:prstGeom>
        </p:spPr>
        <p:txBody>
          <a:bodyPr vert="horz" wrap="square" lIns="0" tIns="0" rIns="0" bIns="0" rtlCol="0">
            <a:spAutoFit/>
          </a:bodyPr>
          <a:lstStyle/>
          <a:p>
            <a:pPr marL="11527" marR="4611"/>
            <a:r>
              <a:rPr sz="1452" spc="-5" dirty="0">
                <a:latin typeface="Arial"/>
                <a:cs typeface="Arial"/>
              </a:rPr>
              <a:t>The nomenclature of GLOBCOVER is based on the  Land Cover Classification System (LCCS) from  </a:t>
            </a:r>
            <a:r>
              <a:rPr sz="1452" dirty="0">
                <a:latin typeface="Arial"/>
                <a:cs typeface="Arial"/>
              </a:rPr>
              <a:t>FAO</a:t>
            </a:r>
            <a:endParaRPr sz="1452">
              <a:latin typeface="Arial"/>
              <a:cs typeface="Arial"/>
            </a:endParaRPr>
          </a:p>
        </p:txBody>
      </p:sp>
      <p:sp>
        <p:nvSpPr>
          <p:cNvPr id="4" name="object 4"/>
          <p:cNvSpPr txBox="1"/>
          <p:nvPr/>
        </p:nvSpPr>
        <p:spPr>
          <a:xfrm>
            <a:off x="7467715" y="4318812"/>
            <a:ext cx="2489627" cy="251479"/>
          </a:xfrm>
          <a:prstGeom prst="rect">
            <a:avLst/>
          </a:prstGeom>
        </p:spPr>
        <p:txBody>
          <a:bodyPr vert="horz" wrap="square" lIns="0" tIns="0" rIns="0" bIns="0" rtlCol="0">
            <a:spAutoFit/>
          </a:bodyPr>
          <a:lstStyle/>
          <a:p>
            <a:pPr marL="11527"/>
            <a:r>
              <a:rPr sz="1634" b="1" spc="-5" dirty="0">
                <a:solidFill>
                  <a:srgbClr val="A50021"/>
                </a:solidFill>
                <a:latin typeface="Arial"/>
                <a:cs typeface="Arial"/>
                <a:hlinkClick r:id="rId3"/>
              </a:rPr>
              <a:t>http://www.glcn-lccs.org/</a:t>
            </a:r>
            <a:endParaRPr sz="1634">
              <a:latin typeface="Arial"/>
              <a:cs typeface="Arial"/>
            </a:endParaRPr>
          </a:p>
        </p:txBody>
      </p:sp>
      <p:sp>
        <p:nvSpPr>
          <p:cNvPr id="5" name="object 5"/>
          <p:cNvSpPr txBox="1">
            <a:spLocks noGrp="1"/>
          </p:cNvSpPr>
          <p:nvPr>
            <p:ph type="title"/>
          </p:nvPr>
        </p:nvSpPr>
        <p:spPr>
          <a:xfrm>
            <a:off x="2004252" y="793237"/>
            <a:ext cx="9543570" cy="279307"/>
          </a:xfrm>
          <a:prstGeom prst="rect">
            <a:avLst/>
          </a:prstGeom>
        </p:spPr>
        <p:txBody>
          <a:bodyPr vert="horz" wrap="square" lIns="0" tIns="0" rIns="0" bIns="0" rtlCol="0" anchor="ctr">
            <a:spAutoFit/>
          </a:bodyPr>
          <a:lstStyle/>
          <a:p>
            <a:pPr marL="11527">
              <a:lnSpc>
                <a:spcPct val="100000"/>
              </a:lnSpc>
            </a:pPr>
            <a:r>
              <a:rPr sz="1815" b="1" spc="-5" dirty="0">
                <a:latin typeface="Arial"/>
                <a:cs typeface="Arial"/>
              </a:rPr>
              <a:t>GLOBCOVER</a:t>
            </a:r>
            <a:endParaRPr sz="1815">
              <a:latin typeface="Arial"/>
              <a:cs typeface="Arial"/>
            </a:endParaRPr>
          </a:p>
        </p:txBody>
      </p:sp>
      <p:sp>
        <p:nvSpPr>
          <p:cNvPr id="6" name="object 6"/>
          <p:cNvSpPr txBox="1"/>
          <p:nvPr/>
        </p:nvSpPr>
        <p:spPr>
          <a:xfrm>
            <a:off x="2436606" y="5166897"/>
            <a:ext cx="7776050" cy="932435"/>
          </a:xfrm>
          <a:prstGeom prst="rect">
            <a:avLst/>
          </a:prstGeom>
        </p:spPr>
        <p:txBody>
          <a:bodyPr vert="horz" wrap="square" lIns="0" tIns="0" rIns="0" bIns="0" rtlCol="0">
            <a:spAutoFit/>
          </a:bodyPr>
          <a:lstStyle/>
          <a:p>
            <a:pPr marL="3328283"/>
            <a:r>
              <a:rPr sz="1452" spc="-5" dirty="0">
                <a:latin typeface="Arial"/>
                <a:cs typeface="Arial"/>
              </a:rPr>
              <a:t>Global product </a:t>
            </a:r>
            <a:r>
              <a:rPr sz="1452" dirty="0">
                <a:latin typeface="Arial"/>
                <a:cs typeface="Arial"/>
              </a:rPr>
              <a:t>– </a:t>
            </a:r>
            <a:r>
              <a:rPr sz="1452" spc="-5" dirty="0">
                <a:latin typeface="Arial"/>
                <a:cs typeface="Arial"/>
              </a:rPr>
              <a:t>22 land cover</a:t>
            </a:r>
            <a:r>
              <a:rPr sz="1452" spc="-27" dirty="0">
                <a:latin typeface="Arial"/>
                <a:cs typeface="Arial"/>
              </a:rPr>
              <a:t> </a:t>
            </a:r>
            <a:r>
              <a:rPr sz="1452" spc="-5" dirty="0">
                <a:latin typeface="Arial"/>
                <a:cs typeface="Arial"/>
              </a:rPr>
              <a:t>classes</a:t>
            </a:r>
            <a:endParaRPr sz="1452">
              <a:latin typeface="Arial"/>
              <a:cs typeface="Arial"/>
            </a:endParaRPr>
          </a:p>
          <a:p>
            <a:pPr>
              <a:spcBef>
                <a:spcPts val="27"/>
              </a:spcBef>
            </a:pPr>
            <a:endParaRPr sz="1634">
              <a:latin typeface="Times New Roman"/>
              <a:cs typeface="Times New Roman"/>
            </a:endParaRPr>
          </a:p>
          <a:p>
            <a:pPr marL="11527"/>
            <a:r>
              <a:rPr sz="1452" spc="-5" dirty="0">
                <a:latin typeface="Arial"/>
                <a:cs typeface="Arial"/>
              </a:rPr>
              <a:t>Hierarchical tree from</a:t>
            </a:r>
            <a:r>
              <a:rPr sz="1452" spc="-50" dirty="0">
                <a:latin typeface="Arial"/>
                <a:cs typeface="Arial"/>
              </a:rPr>
              <a:t> </a:t>
            </a:r>
            <a:r>
              <a:rPr sz="1452" spc="-5" dirty="0">
                <a:latin typeface="Arial"/>
                <a:cs typeface="Arial"/>
              </a:rPr>
              <a:t>LCCS</a:t>
            </a:r>
            <a:endParaRPr sz="1452">
              <a:latin typeface="Arial"/>
              <a:cs typeface="Arial"/>
            </a:endParaRPr>
          </a:p>
          <a:p>
            <a:pPr marL="4716652">
              <a:spcBef>
                <a:spcPts val="268"/>
              </a:spcBef>
            </a:pPr>
            <a:r>
              <a:rPr sz="1271" b="1" spc="-9" dirty="0">
                <a:latin typeface="Arial"/>
                <a:cs typeface="Arial"/>
              </a:rPr>
              <a:t>Source: Bartholomé </a:t>
            </a:r>
            <a:r>
              <a:rPr sz="1271" b="1" spc="-5" dirty="0">
                <a:latin typeface="Arial"/>
                <a:cs typeface="Arial"/>
              </a:rPr>
              <a:t>and </a:t>
            </a:r>
            <a:r>
              <a:rPr sz="1271" b="1" spc="-9" dirty="0">
                <a:latin typeface="Arial"/>
                <a:cs typeface="Arial"/>
              </a:rPr>
              <a:t>Belward</a:t>
            </a:r>
            <a:r>
              <a:rPr sz="1271" b="1" spc="27" dirty="0">
                <a:latin typeface="Arial"/>
                <a:cs typeface="Arial"/>
              </a:rPr>
              <a:t> </a:t>
            </a:r>
            <a:r>
              <a:rPr sz="1271" b="1" spc="-9" dirty="0">
                <a:latin typeface="Arial"/>
                <a:cs typeface="Arial"/>
              </a:rPr>
              <a:t>(2005)</a:t>
            </a:r>
            <a:endParaRPr sz="1271">
              <a:latin typeface="Arial"/>
              <a:cs typeface="Arial"/>
            </a:endParaRPr>
          </a:p>
        </p:txBody>
      </p:sp>
    </p:spTree>
    <p:extLst>
      <p:ext uri="{BB962C8B-B14F-4D97-AF65-F5344CB8AC3E}">
        <p14:creationId xmlns:p14="http://schemas.microsoft.com/office/powerpoint/2010/main" val="32221890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569155" y="4673583"/>
            <a:ext cx="2668281" cy="287559"/>
          </a:xfrm>
          <a:prstGeom prst="rect">
            <a:avLst/>
          </a:prstGeom>
          <a:solidFill>
            <a:srgbClr val="A50021"/>
          </a:solidFill>
        </p:spPr>
        <p:txBody>
          <a:bodyPr vert="horz" wrap="square" lIns="0" tIns="35731" rIns="0" bIns="0" rtlCol="0">
            <a:spAutoFit/>
          </a:bodyPr>
          <a:lstStyle/>
          <a:p>
            <a:pPr marL="83567">
              <a:spcBef>
                <a:spcPts val="281"/>
              </a:spcBef>
            </a:pPr>
            <a:r>
              <a:rPr sz="1634" b="1" dirty="0">
                <a:solidFill>
                  <a:srgbClr val="FFFFFF"/>
                </a:solidFill>
                <a:latin typeface="Arial"/>
                <a:cs typeface="Arial"/>
                <a:hlinkClick r:id="rId2"/>
              </a:rPr>
              <a:t>http://ionia1.esrin.esa.int/</a:t>
            </a:r>
            <a:endParaRPr sz="1634">
              <a:latin typeface="Arial"/>
              <a:cs typeface="Arial"/>
            </a:endParaRPr>
          </a:p>
        </p:txBody>
      </p:sp>
      <p:sp>
        <p:nvSpPr>
          <p:cNvPr id="3" name="object 3"/>
          <p:cNvSpPr txBox="1">
            <a:spLocks noGrp="1"/>
          </p:cNvSpPr>
          <p:nvPr>
            <p:ph type="title"/>
          </p:nvPr>
        </p:nvSpPr>
        <p:spPr>
          <a:xfrm>
            <a:off x="2004252" y="793237"/>
            <a:ext cx="9543570" cy="279307"/>
          </a:xfrm>
          <a:prstGeom prst="rect">
            <a:avLst/>
          </a:prstGeom>
        </p:spPr>
        <p:txBody>
          <a:bodyPr vert="horz" wrap="square" lIns="0" tIns="0" rIns="0" bIns="0" rtlCol="0" anchor="ctr">
            <a:spAutoFit/>
          </a:bodyPr>
          <a:lstStyle/>
          <a:p>
            <a:pPr marL="11527">
              <a:lnSpc>
                <a:spcPct val="100000"/>
              </a:lnSpc>
            </a:pPr>
            <a:r>
              <a:rPr sz="1815" b="1" spc="-5" dirty="0">
                <a:latin typeface="Arial"/>
                <a:cs typeface="Arial"/>
              </a:rPr>
              <a:t>GLOBCOVER</a:t>
            </a:r>
            <a:endParaRPr sz="1815">
              <a:latin typeface="Arial"/>
              <a:cs typeface="Arial"/>
            </a:endParaRPr>
          </a:p>
        </p:txBody>
      </p:sp>
      <p:sp>
        <p:nvSpPr>
          <p:cNvPr id="4" name="object 4"/>
          <p:cNvSpPr/>
          <p:nvPr/>
        </p:nvSpPr>
        <p:spPr>
          <a:xfrm>
            <a:off x="2638311" y="2114799"/>
            <a:ext cx="3734809" cy="2491009"/>
          </a:xfrm>
          <a:prstGeom prst="rect">
            <a:avLst/>
          </a:prstGeom>
          <a:blipFill>
            <a:blip r:embed="rId3" cstate="print"/>
            <a:stretch>
              <a:fillRect/>
            </a:stretch>
          </a:blipFill>
        </p:spPr>
        <p:txBody>
          <a:bodyPr wrap="square" lIns="0" tIns="0" rIns="0" bIns="0" rtlCol="0"/>
          <a:lstStyle/>
          <a:p>
            <a:endParaRPr sz="1634"/>
          </a:p>
        </p:txBody>
      </p:sp>
    </p:spTree>
    <p:extLst>
      <p:ext uri="{BB962C8B-B14F-4D97-AF65-F5344CB8AC3E}">
        <p14:creationId xmlns:p14="http://schemas.microsoft.com/office/powerpoint/2010/main" val="304029539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153526" y="5053943"/>
            <a:ext cx="41494" cy="33195"/>
          </a:xfrm>
          <a:prstGeom prst="rect">
            <a:avLst/>
          </a:prstGeom>
          <a:blipFill>
            <a:blip r:embed="rId2" cstate="print"/>
            <a:stretch>
              <a:fillRect/>
            </a:stretch>
          </a:blipFill>
        </p:spPr>
        <p:txBody>
          <a:bodyPr wrap="square" lIns="0" tIns="0" rIns="0" bIns="0" rtlCol="0"/>
          <a:lstStyle/>
          <a:p>
            <a:endParaRPr sz="1634"/>
          </a:p>
        </p:txBody>
      </p:sp>
      <p:sp>
        <p:nvSpPr>
          <p:cNvPr id="3" name="object 3"/>
          <p:cNvSpPr/>
          <p:nvPr/>
        </p:nvSpPr>
        <p:spPr>
          <a:xfrm>
            <a:off x="4788381" y="3634856"/>
            <a:ext cx="4834717" cy="531119"/>
          </a:xfrm>
          <a:prstGeom prst="rect">
            <a:avLst/>
          </a:prstGeom>
          <a:blipFill>
            <a:blip r:embed="rId3" cstate="print"/>
            <a:stretch>
              <a:fillRect/>
            </a:stretch>
          </a:blipFill>
        </p:spPr>
        <p:txBody>
          <a:bodyPr wrap="square" lIns="0" tIns="0" rIns="0" bIns="0" rtlCol="0"/>
          <a:lstStyle/>
          <a:p>
            <a:endParaRPr sz="1634"/>
          </a:p>
        </p:txBody>
      </p:sp>
      <p:sp>
        <p:nvSpPr>
          <p:cNvPr id="4" name="object 4"/>
          <p:cNvSpPr/>
          <p:nvPr/>
        </p:nvSpPr>
        <p:spPr>
          <a:xfrm>
            <a:off x="4788381" y="4165976"/>
            <a:ext cx="4829876" cy="539419"/>
          </a:xfrm>
          <a:prstGeom prst="rect">
            <a:avLst/>
          </a:prstGeom>
          <a:blipFill>
            <a:blip r:embed="rId4" cstate="print"/>
            <a:stretch>
              <a:fillRect/>
            </a:stretch>
          </a:blipFill>
        </p:spPr>
        <p:txBody>
          <a:bodyPr wrap="square" lIns="0" tIns="0" rIns="0" bIns="0" rtlCol="0"/>
          <a:lstStyle/>
          <a:p>
            <a:endParaRPr sz="1634"/>
          </a:p>
        </p:txBody>
      </p:sp>
      <p:sp>
        <p:nvSpPr>
          <p:cNvPr id="5" name="object 5"/>
          <p:cNvSpPr/>
          <p:nvPr/>
        </p:nvSpPr>
        <p:spPr>
          <a:xfrm>
            <a:off x="4788381" y="4954356"/>
            <a:ext cx="298755" cy="282158"/>
          </a:xfrm>
          <a:prstGeom prst="rect">
            <a:avLst/>
          </a:prstGeom>
          <a:blipFill>
            <a:blip r:embed="rId5" cstate="print"/>
            <a:stretch>
              <a:fillRect/>
            </a:stretch>
          </a:blipFill>
        </p:spPr>
        <p:txBody>
          <a:bodyPr wrap="square" lIns="0" tIns="0" rIns="0" bIns="0" rtlCol="0"/>
          <a:lstStyle/>
          <a:p>
            <a:endParaRPr sz="1634"/>
          </a:p>
        </p:txBody>
      </p:sp>
      <p:sp>
        <p:nvSpPr>
          <p:cNvPr id="6" name="object 6"/>
          <p:cNvSpPr/>
          <p:nvPr/>
        </p:nvSpPr>
        <p:spPr>
          <a:xfrm>
            <a:off x="5858920" y="4705394"/>
            <a:ext cx="3764178" cy="531120"/>
          </a:xfrm>
          <a:prstGeom prst="rect">
            <a:avLst/>
          </a:prstGeom>
          <a:blipFill>
            <a:blip r:embed="rId6" cstate="print"/>
            <a:stretch>
              <a:fillRect/>
            </a:stretch>
          </a:blipFill>
        </p:spPr>
        <p:txBody>
          <a:bodyPr wrap="square" lIns="0" tIns="0" rIns="0" bIns="0" rtlCol="0"/>
          <a:lstStyle/>
          <a:p>
            <a:endParaRPr sz="1634"/>
          </a:p>
        </p:txBody>
      </p:sp>
      <p:sp>
        <p:nvSpPr>
          <p:cNvPr id="7" name="object 7"/>
          <p:cNvSpPr/>
          <p:nvPr/>
        </p:nvSpPr>
        <p:spPr>
          <a:xfrm>
            <a:off x="4782157" y="5211620"/>
            <a:ext cx="4840940" cy="836790"/>
          </a:xfrm>
          <a:prstGeom prst="rect">
            <a:avLst/>
          </a:prstGeom>
          <a:blipFill>
            <a:blip r:embed="rId7" cstate="print"/>
            <a:stretch>
              <a:fillRect/>
            </a:stretch>
          </a:blipFill>
        </p:spPr>
        <p:txBody>
          <a:bodyPr wrap="square" lIns="0" tIns="0" rIns="0" bIns="0" rtlCol="0"/>
          <a:lstStyle/>
          <a:p>
            <a:endParaRPr sz="1634"/>
          </a:p>
        </p:txBody>
      </p:sp>
      <p:sp>
        <p:nvSpPr>
          <p:cNvPr id="8" name="object 8"/>
          <p:cNvSpPr/>
          <p:nvPr/>
        </p:nvSpPr>
        <p:spPr>
          <a:xfrm>
            <a:off x="1946749" y="1461965"/>
            <a:ext cx="3803590" cy="2174273"/>
          </a:xfrm>
          <a:prstGeom prst="rect">
            <a:avLst/>
          </a:prstGeom>
          <a:blipFill>
            <a:blip r:embed="rId8" cstate="print"/>
            <a:stretch>
              <a:fillRect/>
            </a:stretch>
          </a:blipFill>
        </p:spPr>
        <p:txBody>
          <a:bodyPr wrap="square" lIns="0" tIns="0" rIns="0" bIns="0" rtlCol="0"/>
          <a:lstStyle/>
          <a:p>
            <a:endParaRPr sz="1634"/>
          </a:p>
        </p:txBody>
      </p:sp>
      <p:sp>
        <p:nvSpPr>
          <p:cNvPr id="9" name="object 9"/>
          <p:cNvSpPr txBox="1"/>
          <p:nvPr/>
        </p:nvSpPr>
        <p:spPr>
          <a:xfrm>
            <a:off x="6681189" y="1914247"/>
            <a:ext cx="2657331" cy="287559"/>
          </a:xfrm>
          <a:prstGeom prst="rect">
            <a:avLst/>
          </a:prstGeom>
          <a:solidFill>
            <a:srgbClr val="A50021"/>
          </a:solidFill>
        </p:spPr>
        <p:txBody>
          <a:bodyPr vert="horz" wrap="square" lIns="0" tIns="35731" rIns="0" bIns="0" rtlCol="0">
            <a:spAutoFit/>
          </a:bodyPr>
          <a:lstStyle/>
          <a:p>
            <a:pPr marL="83567">
              <a:spcBef>
                <a:spcPts val="281"/>
              </a:spcBef>
            </a:pPr>
            <a:r>
              <a:rPr sz="1634" b="1" dirty="0">
                <a:solidFill>
                  <a:srgbClr val="FFFFFF"/>
                </a:solidFill>
                <a:latin typeface="Arial"/>
                <a:cs typeface="Arial"/>
                <a:hlinkClick r:id="rId9"/>
              </a:rPr>
              <a:t>http://ionia.terradue.com/</a:t>
            </a:r>
            <a:endParaRPr sz="1634">
              <a:latin typeface="Arial"/>
              <a:cs typeface="Arial"/>
            </a:endParaRPr>
          </a:p>
        </p:txBody>
      </p:sp>
      <p:sp>
        <p:nvSpPr>
          <p:cNvPr id="10" name="object 10"/>
          <p:cNvSpPr txBox="1"/>
          <p:nvPr/>
        </p:nvSpPr>
        <p:spPr>
          <a:xfrm>
            <a:off x="6781696" y="2555336"/>
            <a:ext cx="2824459" cy="502958"/>
          </a:xfrm>
          <a:prstGeom prst="rect">
            <a:avLst/>
          </a:prstGeom>
        </p:spPr>
        <p:txBody>
          <a:bodyPr vert="horz" wrap="square" lIns="0" tIns="0" rIns="0" bIns="0" rtlCol="0">
            <a:spAutoFit/>
          </a:bodyPr>
          <a:lstStyle/>
          <a:p>
            <a:pPr marL="616669" marR="4611" indent="-605142"/>
            <a:r>
              <a:rPr sz="1634" spc="-5" dirty="0">
                <a:latin typeface="Arial"/>
                <a:cs typeface="Arial"/>
              </a:rPr>
              <a:t>European Space Agency </a:t>
            </a:r>
            <a:r>
              <a:rPr sz="1634" spc="-9" dirty="0">
                <a:latin typeface="Arial"/>
                <a:cs typeface="Arial"/>
              </a:rPr>
              <a:t>Ionia  </a:t>
            </a:r>
            <a:r>
              <a:rPr sz="1634" spc="-5" dirty="0">
                <a:latin typeface="Arial"/>
                <a:cs typeface="Arial"/>
              </a:rPr>
              <a:t>GlobCover</a:t>
            </a:r>
            <a:r>
              <a:rPr sz="1634" spc="-59" dirty="0">
                <a:latin typeface="Arial"/>
                <a:cs typeface="Arial"/>
              </a:rPr>
              <a:t> </a:t>
            </a:r>
            <a:r>
              <a:rPr sz="1634" dirty="0">
                <a:latin typeface="Arial"/>
                <a:cs typeface="Arial"/>
              </a:rPr>
              <a:t>Portal</a:t>
            </a:r>
            <a:endParaRPr sz="1634">
              <a:latin typeface="Arial"/>
              <a:cs typeface="Arial"/>
            </a:endParaRPr>
          </a:p>
        </p:txBody>
      </p:sp>
      <p:sp>
        <p:nvSpPr>
          <p:cNvPr id="11" name="object 11"/>
          <p:cNvSpPr txBox="1"/>
          <p:nvPr/>
        </p:nvSpPr>
        <p:spPr>
          <a:xfrm>
            <a:off x="2182796" y="3942140"/>
            <a:ext cx="2086215" cy="446917"/>
          </a:xfrm>
          <a:prstGeom prst="rect">
            <a:avLst/>
          </a:prstGeom>
        </p:spPr>
        <p:txBody>
          <a:bodyPr vert="horz" wrap="square" lIns="0" tIns="0" rIns="0" bIns="0" rtlCol="0">
            <a:spAutoFit/>
          </a:bodyPr>
          <a:lstStyle/>
          <a:p>
            <a:pPr marL="11527" marR="4611"/>
            <a:r>
              <a:rPr sz="1452" spc="-5" dirty="0">
                <a:latin typeface="Arial"/>
                <a:cs typeface="Arial"/>
              </a:rPr>
              <a:t>GlobCover </a:t>
            </a:r>
            <a:r>
              <a:rPr sz="1452" dirty="0">
                <a:latin typeface="Arial"/>
                <a:cs typeface="Arial"/>
              </a:rPr>
              <a:t>products  </a:t>
            </a:r>
            <a:r>
              <a:rPr sz="1452" spc="-5" dirty="0">
                <a:latin typeface="Arial"/>
                <a:cs typeface="Arial"/>
              </a:rPr>
              <a:t>distributed as torrent</a:t>
            </a:r>
            <a:r>
              <a:rPr sz="1452" spc="-54" dirty="0">
                <a:latin typeface="Arial"/>
                <a:cs typeface="Arial"/>
              </a:rPr>
              <a:t> </a:t>
            </a:r>
            <a:r>
              <a:rPr sz="1452" spc="-5" dirty="0">
                <a:latin typeface="Arial"/>
                <a:cs typeface="Arial"/>
              </a:rPr>
              <a:t>files</a:t>
            </a:r>
            <a:endParaRPr sz="1452">
              <a:latin typeface="Arial"/>
              <a:cs typeface="Arial"/>
            </a:endParaRPr>
          </a:p>
        </p:txBody>
      </p:sp>
      <p:sp>
        <p:nvSpPr>
          <p:cNvPr id="12" name="object 12"/>
          <p:cNvSpPr txBox="1">
            <a:spLocks noGrp="1"/>
          </p:cNvSpPr>
          <p:nvPr>
            <p:ph type="title"/>
          </p:nvPr>
        </p:nvSpPr>
        <p:spPr>
          <a:xfrm>
            <a:off x="2004252" y="793237"/>
            <a:ext cx="9543570" cy="279307"/>
          </a:xfrm>
          <a:prstGeom prst="rect">
            <a:avLst/>
          </a:prstGeom>
        </p:spPr>
        <p:txBody>
          <a:bodyPr vert="horz" wrap="square" lIns="0" tIns="0" rIns="0" bIns="0" rtlCol="0" anchor="ctr">
            <a:spAutoFit/>
          </a:bodyPr>
          <a:lstStyle/>
          <a:p>
            <a:pPr marL="11527">
              <a:lnSpc>
                <a:spcPct val="100000"/>
              </a:lnSpc>
            </a:pPr>
            <a:r>
              <a:rPr sz="1815" b="1" spc="-5" dirty="0">
                <a:latin typeface="Arial"/>
                <a:cs typeface="Arial"/>
              </a:rPr>
              <a:t>GLOBCOVER</a:t>
            </a:r>
            <a:endParaRPr sz="1815">
              <a:latin typeface="Arial"/>
              <a:cs typeface="Arial"/>
            </a:endParaRPr>
          </a:p>
        </p:txBody>
      </p:sp>
    </p:spTree>
    <p:extLst>
      <p:ext uri="{BB962C8B-B14F-4D97-AF65-F5344CB8AC3E}">
        <p14:creationId xmlns:p14="http://schemas.microsoft.com/office/powerpoint/2010/main" val="22820787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04252" y="617378"/>
            <a:ext cx="9543570" cy="631026"/>
          </a:xfrm>
          <a:prstGeom prst="rect">
            <a:avLst/>
          </a:prstGeom>
        </p:spPr>
        <p:txBody>
          <a:bodyPr vert="horz" wrap="square" lIns="0" tIns="348317" rIns="0" bIns="0" rtlCol="0" anchor="ctr">
            <a:spAutoFit/>
          </a:bodyPr>
          <a:lstStyle/>
          <a:p>
            <a:pPr marL="219004">
              <a:lnSpc>
                <a:spcPct val="100000"/>
              </a:lnSpc>
            </a:pPr>
            <a:r>
              <a:rPr sz="1815" b="1" spc="-5" dirty="0">
                <a:latin typeface="Arial"/>
                <a:cs typeface="Arial"/>
              </a:rPr>
              <a:t>Land information</a:t>
            </a:r>
            <a:r>
              <a:rPr sz="1815" b="1" spc="-14" dirty="0">
                <a:latin typeface="Arial"/>
                <a:cs typeface="Arial"/>
              </a:rPr>
              <a:t> </a:t>
            </a:r>
            <a:r>
              <a:rPr sz="1815" b="1" spc="-5" dirty="0">
                <a:latin typeface="Arial"/>
                <a:cs typeface="Arial"/>
              </a:rPr>
              <a:t>services</a:t>
            </a:r>
            <a:endParaRPr sz="1815">
              <a:latin typeface="Arial"/>
              <a:cs typeface="Arial"/>
            </a:endParaRPr>
          </a:p>
        </p:txBody>
      </p:sp>
      <p:sp>
        <p:nvSpPr>
          <p:cNvPr id="3" name="object 3"/>
          <p:cNvSpPr/>
          <p:nvPr/>
        </p:nvSpPr>
        <p:spPr>
          <a:xfrm>
            <a:off x="2292524" y="2737206"/>
            <a:ext cx="1870355" cy="1432226"/>
          </a:xfrm>
          <a:prstGeom prst="rect">
            <a:avLst/>
          </a:prstGeom>
          <a:blipFill>
            <a:blip r:embed="rId2" cstate="print"/>
            <a:stretch>
              <a:fillRect/>
            </a:stretch>
          </a:blipFill>
        </p:spPr>
        <p:txBody>
          <a:bodyPr wrap="square" lIns="0" tIns="0" rIns="0" bIns="0" rtlCol="0"/>
          <a:lstStyle/>
          <a:p>
            <a:endParaRPr sz="1634"/>
          </a:p>
        </p:txBody>
      </p:sp>
      <p:sp>
        <p:nvSpPr>
          <p:cNvPr id="4" name="object 4"/>
          <p:cNvSpPr/>
          <p:nvPr/>
        </p:nvSpPr>
        <p:spPr>
          <a:xfrm>
            <a:off x="4505531" y="4466114"/>
            <a:ext cx="2079403" cy="1522821"/>
          </a:xfrm>
          <a:prstGeom prst="rect">
            <a:avLst/>
          </a:prstGeom>
          <a:blipFill>
            <a:blip r:embed="rId3" cstate="print"/>
            <a:stretch>
              <a:fillRect/>
            </a:stretch>
          </a:blipFill>
        </p:spPr>
        <p:txBody>
          <a:bodyPr wrap="square" lIns="0" tIns="0" rIns="0" bIns="0" rtlCol="0"/>
          <a:lstStyle/>
          <a:p>
            <a:endParaRPr sz="1634"/>
          </a:p>
        </p:txBody>
      </p:sp>
      <p:sp>
        <p:nvSpPr>
          <p:cNvPr id="5" name="object 5"/>
          <p:cNvSpPr txBox="1"/>
          <p:nvPr/>
        </p:nvSpPr>
        <p:spPr>
          <a:xfrm>
            <a:off x="2226365" y="2215537"/>
            <a:ext cx="7547834" cy="2612254"/>
          </a:xfrm>
          <a:prstGeom prst="rect">
            <a:avLst/>
          </a:prstGeom>
        </p:spPr>
        <p:txBody>
          <a:bodyPr vert="horz" wrap="square" lIns="0" tIns="0" rIns="0" bIns="0" rtlCol="0">
            <a:spAutoFit/>
          </a:bodyPr>
          <a:lstStyle/>
          <a:p>
            <a:pPr marL="11527"/>
            <a:r>
              <a:rPr sz="1815" b="1" spc="-9" dirty="0">
                <a:solidFill>
                  <a:srgbClr val="A50021"/>
                </a:solidFill>
                <a:latin typeface="Arial"/>
                <a:cs typeface="Arial"/>
                <a:hlinkClick r:id="rId4"/>
              </a:rPr>
              <a:t>http://www.land.eu/</a:t>
            </a:r>
            <a:endParaRPr sz="1815">
              <a:latin typeface="Arial"/>
              <a:cs typeface="Arial"/>
            </a:endParaRPr>
          </a:p>
          <a:p>
            <a:pPr>
              <a:spcBef>
                <a:spcPts val="18"/>
              </a:spcBef>
            </a:pPr>
            <a:endParaRPr sz="1906">
              <a:latin typeface="Times New Roman"/>
              <a:cs typeface="Times New Roman"/>
            </a:endParaRPr>
          </a:p>
          <a:p>
            <a:pPr marL="2293201" marR="4611"/>
            <a:r>
              <a:rPr sz="1634" spc="-5" dirty="0">
                <a:latin typeface="Arial"/>
                <a:cs typeface="Arial"/>
              </a:rPr>
              <a:t>The Land portal provides a common entry point to GMES  data-sets across a variety of data repositories across  </a:t>
            </a:r>
            <a:r>
              <a:rPr sz="1634" dirty="0">
                <a:latin typeface="Arial"/>
                <a:cs typeface="Arial"/>
              </a:rPr>
              <a:t>Europe. The data-sets </a:t>
            </a:r>
            <a:r>
              <a:rPr sz="1634" spc="-5" dirty="0">
                <a:latin typeface="Arial"/>
                <a:cs typeface="Arial"/>
              </a:rPr>
              <a:t>are contributed by </a:t>
            </a:r>
            <a:r>
              <a:rPr sz="1634" dirty="0">
                <a:latin typeface="Arial"/>
                <a:cs typeface="Arial"/>
              </a:rPr>
              <a:t>EEA, </a:t>
            </a:r>
            <a:r>
              <a:rPr sz="1634" spc="-5" dirty="0">
                <a:latin typeface="Arial"/>
                <a:cs typeface="Arial"/>
              </a:rPr>
              <a:t>JRC and  the GMES projects geoland, Boss4GMES, GSE Forest  Monitoring, GSE Land Information</a:t>
            </a:r>
            <a:r>
              <a:rPr sz="1634" spc="-45" dirty="0">
                <a:latin typeface="Arial"/>
                <a:cs typeface="Arial"/>
              </a:rPr>
              <a:t> </a:t>
            </a:r>
            <a:r>
              <a:rPr sz="1634" spc="-9" dirty="0">
                <a:latin typeface="Arial"/>
                <a:cs typeface="Arial"/>
              </a:rPr>
              <a:t>Services</a:t>
            </a:r>
            <a:endParaRPr sz="1634">
              <a:latin typeface="Arial"/>
              <a:cs typeface="Arial"/>
            </a:endParaRPr>
          </a:p>
          <a:p>
            <a:pPr>
              <a:lnSpc>
                <a:spcPct val="100000"/>
              </a:lnSpc>
            </a:pPr>
            <a:endParaRPr sz="1634">
              <a:latin typeface="Times New Roman"/>
              <a:cs typeface="Times New Roman"/>
            </a:endParaRPr>
          </a:p>
          <a:p>
            <a:pPr>
              <a:spcBef>
                <a:spcPts val="41"/>
              </a:spcBef>
            </a:pPr>
            <a:endParaRPr sz="1634">
              <a:latin typeface="Times New Roman"/>
              <a:cs typeface="Times New Roman"/>
            </a:endParaRPr>
          </a:p>
          <a:p>
            <a:pPr marL="4506293"/>
            <a:r>
              <a:rPr sz="1815" b="1" spc="-9" dirty="0">
                <a:solidFill>
                  <a:srgbClr val="A50021"/>
                </a:solidFill>
                <a:latin typeface="Arial"/>
                <a:cs typeface="Arial"/>
                <a:hlinkClick r:id="rId5"/>
              </a:rPr>
              <a:t>http://www.land.eu/portal</a:t>
            </a:r>
            <a:endParaRPr sz="1815">
              <a:latin typeface="Arial"/>
              <a:cs typeface="Arial"/>
            </a:endParaRPr>
          </a:p>
        </p:txBody>
      </p:sp>
    </p:spTree>
    <p:extLst>
      <p:ext uri="{BB962C8B-B14F-4D97-AF65-F5344CB8AC3E}">
        <p14:creationId xmlns:p14="http://schemas.microsoft.com/office/powerpoint/2010/main" val="282757943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491239" y="1620332"/>
            <a:ext cx="3239973" cy="251479"/>
          </a:xfrm>
          <a:prstGeom prst="rect">
            <a:avLst/>
          </a:prstGeom>
        </p:spPr>
        <p:txBody>
          <a:bodyPr vert="horz" wrap="square" lIns="0" tIns="0" rIns="0" bIns="0" rtlCol="0">
            <a:spAutoFit/>
          </a:bodyPr>
          <a:lstStyle/>
          <a:p>
            <a:pPr marL="11527"/>
            <a:r>
              <a:rPr sz="1634" dirty="0">
                <a:latin typeface="Arial"/>
                <a:cs typeface="Arial"/>
              </a:rPr>
              <a:t>Setting the scene: </a:t>
            </a:r>
            <a:r>
              <a:rPr sz="1634" spc="-5" dirty="0">
                <a:latin typeface="Arial"/>
                <a:cs typeface="Arial"/>
              </a:rPr>
              <a:t>some</a:t>
            </a:r>
            <a:r>
              <a:rPr sz="1634" spc="-45" dirty="0">
                <a:latin typeface="Arial"/>
                <a:cs typeface="Arial"/>
              </a:rPr>
              <a:t> </a:t>
            </a:r>
            <a:r>
              <a:rPr sz="1634" spc="-5" dirty="0">
                <a:latin typeface="Arial"/>
                <a:cs typeface="Arial"/>
              </a:rPr>
              <a:t>definitions</a:t>
            </a:r>
            <a:endParaRPr sz="1634">
              <a:latin typeface="Arial"/>
              <a:cs typeface="Arial"/>
            </a:endParaRPr>
          </a:p>
        </p:txBody>
      </p:sp>
      <p:sp>
        <p:nvSpPr>
          <p:cNvPr id="3" name="object 3"/>
          <p:cNvSpPr txBox="1">
            <a:spLocks noGrp="1"/>
          </p:cNvSpPr>
          <p:nvPr>
            <p:ph type="title"/>
          </p:nvPr>
        </p:nvSpPr>
        <p:spPr>
          <a:xfrm>
            <a:off x="2004252" y="594335"/>
            <a:ext cx="9543570" cy="677108"/>
          </a:xfrm>
          <a:prstGeom prst="rect">
            <a:avLst/>
          </a:prstGeom>
        </p:spPr>
        <p:txBody>
          <a:bodyPr vert="horz" wrap="square" lIns="0" tIns="0" rIns="0" bIns="0" rtlCol="0" anchor="ctr">
            <a:spAutoFit/>
          </a:bodyPr>
          <a:lstStyle/>
          <a:p>
            <a:pPr marL="11527">
              <a:lnSpc>
                <a:spcPct val="100000"/>
              </a:lnSpc>
            </a:pPr>
            <a:r>
              <a:rPr b="1" spc="-5" dirty="0">
                <a:latin typeface="Arial"/>
                <a:cs typeface="Arial"/>
              </a:rPr>
              <a:t>Summary</a:t>
            </a:r>
          </a:p>
        </p:txBody>
      </p:sp>
      <p:sp>
        <p:nvSpPr>
          <p:cNvPr id="4" name="object 4"/>
          <p:cNvSpPr txBox="1"/>
          <p:nvPr/>
        </p:nvSpPr>
        <p:spPr>
          <a:xfrm>
            <a:off x="2491239" y="4378285"/>
            <a:ext cx="1404449" cy="251479"/>
          </a:xfrm>
          <a:prstGeom prst="rect">
            <a:avLst/>
          </a:prstGeom>
        </p:spPr>
        <p:txBody>
          <a:bodyPr vert="horz" wrap="square" lIns="0" tIns="0" rIns="0" bIns="0" rtlCol="0">
            <a:spAutoFit/>
          </a:bodyPr>
          <a:lstStyle/>
          <a:p>
            <a:pPr marL="11527"/>
            <a:r>
              <a:rPr sz="1634" spc="-5" dirty="0">
                <a:latin typeface="Arial"/>
                <a:cs typeface="Arial"/>
              </a:rPr>
              <a:t>LCLU</a:t>
            </a:r>
            <a:r>
              <a:rPr sz="1634" spc="-68" dirty="0">
                <a:latin typeface="Arial"/>
                <a:cs typeface="Arial"/>
              </a:rPr>
              <a:t> </a:t>
            </a:r>
            <a:r>
              <a:rPr sz="1634" spc="-9" dirty="0">
                <a:latin typeface="Arial"/>
                <a:cs typeface="Arial"/>
              </a:rPr>
              <a:t>mapping</a:t>
            </a:r>
            <a:endParaRPr sz="1634">
              <a:latin typeface="Arial"/>
              <a:cs typeface="Arial"/>
            </a:endParaRPr>
          </a:p>
        </p:txBody>
      </p:sp>
      <p:sp>
        <p:nvSpPr>
          <p:cNvPr id="5" name="object 5"/>
          <p:cNvSpPr txBox="1"/>
          <p:nvPr/>
        </p:nvSpPr>
        <p:spPr>
          <a:xfrm>
            <a:off x="2491239" y="2394203"/>
            <a:ext cx="2247580" cy="251479"/>
          </a:xfrm>
          <a:prstGeom prst="rect">
            <a:avLst/>
          </a:prstGeom>
        </p:spPr>
        <p:txBody>
          <a:bodyPr vert="horz" wrap="square" lIns="0" tIns="0" rIns="0" bIns="0" rtlCol="0">
            <a:spAutoFit/>
          </a:bodyPr>
          <a:lstStyle/>
          <a:p>
            <a:pPr marL="11527"/>
            <a:r>
              <a:rPr sz="1634" spc="-5" dirty="0">
                <a:latin typeface="Arial"/>
                <a:cs typeface="Arial"/>
              </a:rPr>
              <a:t>The need for LCLU</a:t>
            </a:r>
            <a:r>
              <a:rPr sz="1634" spc="-64" dirty="0">
                <a:latin typeface="Arial"/>
                <a:cs typeface="Arial"/>
              </a:rPr>
              <a:t> </a:t>
            </a:r>
            <a:r>
              <a:rPr sz="1634" spc="-9" dirty="0">
                <a:latin typeface="Arial"/>
                <a:cs typeface="Arial"/>
              </a:rPr>
              <a:t>data</a:t>
            </a:r>
            <a:endParaRPr sz="1634">
              <a:latin typeface="Arial"/>
              <a:cs typeface="Arial"/>
            </a:endParaRPr>
          </a:p>
        </p:txBody>
      </p:sp>
      <p:sp>
        <p:nvSpPr>
          <p:cNvPr id="6" name="object 6"/>
          <p:cNvSpPr txBox="1"/>
          <p:nvPr/>
        </p:nvSpPr>
        <p:spPr>
          <a:xfrm>
            <a:off x="3903400" y="2826648"/>
            <a:ext cx="6208507" cy="1290225"/>
          </a:xfrm>
          <a:prstGeom prst="rect">
            <a:avLst/>
          </a:prstGeom>
        </p:spPr>
        <p:txBody>
          <a:bodyPr vert="horz" wrap="square" lIns="0" tIns="0" rIns="0" bIns="0" rtlCol="0">
            <a:spAutoFit/>
          </a:bodyPr>
          <a:lstStyle/>
          <a:p>
            <a:pPr marL="11527"/>
            <a:r>
              <a:rPr sz="1452" spc="-5" dirty="0">
                <a:latin typeface="Arial"/>
                <a:cs typeface="Arial"/>
              </a:rPr>
              <a:t>LCLU: </a:t>
            </a:r>
            <a:r>
              <a:rPr sz="1452" dirty="0">
                <a:latin typeface="Arial"/>
                <a:cs typeface="Arial"/>
              </a:rPr>
              <a:t>a </a:t>
            </a:r>
            <a:r>
              <a:rPr sz="1452" spc="-5" dirty="0">
                <a:latin typeface="Arial"/>
                <a:cs typeface="Arial"/>
              </a:rPr>
              <a:t>cross-cutting environmental</a:t>
            </a:r>
            <a:r>
              <a:rPr sz="1452" spc="-59" dirty="0">
                <a:latin typeface="Arial"/>
                <a:cs typeface="Arial"/>
              </a:rPr>
              <a:t> </a:t>
            </a:r>
            <a:r>
              <a:rPr sz="1452" spc="-5" dirty="0">
                <a:latin typeface="Arial"/>
                <a:cs typeface="Arial"/>
              </a:rPr>
              <a:t>variable</a:t>
            </a:r>
            <a:endParaRPr sz="1452">
              <a:latin typeface="Arial"/>
              <a:cs typeface="Arial"/>
            </a:endParaRPr>
          </a:p>
          <a:p>
            <a:pPr marL="11527" marR="4611">
              <a:lnSpc>
                <a:spcPct val="160000"/>
              </a:lnSpc>
              <a:spcBef>
                <a:spcPts val="5"/>
              </a:spcBef>
            </a:pPr>
            <a:r>
              <a:rPr sz="1452" spc="-5" dirty="0">
                <a:latin typeface="Arial"/>
                <a:cs typeface="Arial"/>
              </a:rPr>
              <a:t>Relation between two european iniciatives </a:t>
            </a:r>
            <a:r>
              <a:rPr sz="1452" dirty="0">
                <a:latin typeface="Arial"/>
                <a:cs typeface="Arial"/>
              </a:rPr>
              <a:t>(GMES </a:t>
            </a:r>
            <a:r>
              <a:rPr sz="1452" spc="-5" dirty="0">
                <a:latin typeface="Arial"/>
                <a:cs typeface="Arial"/>
              </a:rPr>
              <a:t>and INSPIRE) and LCLU  LCLU and environmental</a:t>
            </a:r>
            <a:r>
              <a:rPr sz="1452" spc="-64" dirty="0">
                <a:latin typeface="Arial"/>
                <a:cs typeface="Arial"/>
              </a:rPr>
              <a:t> </a:t>
            </a:r>
            <a:r>
              <a:rPr sz="1452" spc="-5" dirty="0">
                <a:latin typeface="Arial"/>
                <a:cs typeface="Arial"/>
              </a:rPr>
              <a:t>legislation</a:t>
            </a:r>
            <a:endParaRPr sz="1452">
              <a:latin typeface="Arial"/>
              <a:cs typeface="Arial"/>
            </a:endParaRPr>
          </a:p>
          <a:p>
            <a:pPr marL="11527">
              <a:spcBef>
                <a:spcPts val="1048"/>
              </a:spcBef>
            </a:pPr>
            <a:r>
              <a:rPr sz="1452" spc="-5" dirty="0">
                <a:latin typeface="Arial"/>
                <a:cs typeface="Arial"/>
              </a:rPr>
              <a:t>LCLU and the DPSIR</a:t>
            </a:r>
            <a:r>
              <a:rPr sz="1452" spc="-59" dirty="0">
                <a:latin typeface="Arial"/>
                <a:cs typeface="Arial"/>
              </a:rPr>
              <a:t> </a:t>
            </a:r>
            <a:r>
              <a:rPr sz="1452" spc="-5" dirty="0">
                <a:latin typeface="Arial"/>
                <a:cs typeface="Arial"/>
              </a:rPr>
              <a:t>framework</a:t>
            </a:r>
            <a:endParaRPr sz="1452">
              <a:latin typeface="Arial"/>
              <a:cs typeface="Arial"/>
            </a:endParaRPr>
          </a:p>
        </p:txBody>
      </p:sp>
      <p:sp>
        <p:nvSpPr>
          <p:cNvPr id="7" name="object 7"/>
          <p:cNvSpPr txBox="1"/>
          <p:nvPr/>
        </p:nvSpPr>
        <p:spPr>
          <a:xfrm>
            <a:off x="3880577" y="4764420"/>
            <a:ext cx="4749309" cy="965329"/>
          </a:xfrm>
          <a:prstGeom prst="rect">
            <a:avLst/>
          </a:prstGeom>
        </p:spPr>
        <p:txBody>
          <a:bodyPr vert="horz" wrap="square" lIns="0" tIns="0" rIns="0" bIns="0" rtlCol="0">
            <a:spAutoFit/>
          </a:bodyPr>
          <a:lstStyle/>
          <a:p>
            <a:pPr marL="11527"/>
            <a:r>
              <a:rPr sz="1452" spc="-5" dirty="0">
                <a:latin typeface="Arial"/>
                <a:cs typeface="Arial"/>
              </a:rPr>
              <a:t>At country level (the case study of the</a:t>
            </a:r>
            <a:r>
              <a:rPr sz="1452" spc="9" dirty="0">
                <a:latin typeface="Arial"/>
                <a:cs typeface="Arial"/>
              </a:rPr>
              <a:t> </a:t>
            </a:r>
            <a:r>
              <a:rPr sz="1452" spc="-5" dirty="0">
                <a:latin typeface="Arial"/>
                <a:cs typeface="Arial"/>
              </a:rPr>
              <a:t>USA)</a:t>
            </a:r>
            <a:endParaRPr sz="1452">
              <a:latin typeface="Arial"/>
              <a:cs typeface="Arial"/>
            </a:endParaRPr>
          </a:p>
          <a:p>
            <a:pPr marL="11527">
              <a:spcBef>
                <a:spcPts val="1175"/>
              </a:spcBef>
            </a:pPr>
            <a:r>
              <a:rPr sz="1452" spc="-5" dirty="0">
                <a:latin typeface="Arial"/>
                <a:cs typeface="Arial"/>
              </a:rPr>
              <a:t>At European level (GSE Land and </a:t>
            </a:r>
            <a:r>
              <a:rPr sz="1452" dirty="0">
                <a:latin typeface="Arial"/>
                <a:cs typeface="Arial"/>
              </a:rPr>
              <a:t>GMES </a:t>
            </a:r>
            <a:r>
              <a:rPr sz="1452" spc="-5" dirty="0">
                <a:latin typeface="Arial"/>
                <a:cs typeface="Arial"/>
              </a:rPr>
              <a:t>FTS</a:t>
            </a:r>
            <a:r>
              <a:rPr sz="1452" spc="-41" dirty="0">
                <a:latin typeface="Arial"/>
                <a:cs typeface="Arial"/>
              </a:rPr>
              <a:t> </a:t>
            </a:r>
            <a:r>
              <a:rPr sz="1452" spc="-5" dirty="0">
                <a:latin typeface="Arial"/>
                <a:cs typeface="Arial"/>
              </a:rPr>
              <a:t>Land)</a:t>
            </a:r>
            <a:endParaRPr sz="1452">
              <a:latin typeface="Arial"/>
              <a:cs typeface="Arial"/>
            </a:endParaRPr>
          </a:p>
          <a:p>
            <a:pPr marL="11527">
              <a:spcBef>
                <a:spcPts val="1085"/>
              </a:spcBef>
            </a:pPr>
            <a:r>
              <a:rPr sz="1452" spc="-5" dirty="0">
                <a:latin typeface="Arial"/>
                <a:cs typeface="Arial"/>
              </a:rPr>
              <a:t>At Global level (GLG2000, MOD12Q1 and</a:t>
            </a:r>
            <a:r>
              <a:rPr sz="1452" spc="5" dirty="0">
                <a:latin typeface="Arial"/>
                <a:cs typeface="Arial"/>
              </a:rPr>
              <a:t> </a:t>
            </a:r>
            <a:r>
              <a:rPr sz="1452" spc="-5" dirty="0">
                <a:latin typeface="Arial"/>
                <a:cs typeface="Arial"/>
              </a:rPr>
              <a:t>GLOBCOVER)</a:t>
            </a:r>
            <a:endParaRPr sz="1452">
              <a:latin typeface="Arial"/>
              <a:cs typeface="Arial"/>
            </a:endParaRPr>
          </a:p>
        </p:txBody>
      </p:sp>
      <p:sp>
        <p:nvSpPr>
          <p:cNvPr id="8" name="object 8"/>
          <p:cNvSpPr txBox="1"/>
          <p:nvPr/>
        </p:nvSpPr>
        <p:spPr>
          <a:xfrm>
            <a:off x="2165507" y="1492162"/>
            <a:ext cx="228216" cy="446917"/>
          </a:xfrm>
          <a:prstGeom prst="rect">
            <a:avLst/>
          </a:prstGeom>
        </p:spPr>
        <p:txBody>
          <a:bodyPr vert="horz" wrap="square" lIns="0" tIns="0" rIns="0" bIns="0" rtlCol="0">
            <a:spAutoFit/>
          </a:bodyPr>
          <a:lstStyle/>
          <a:p>
            <a:pPr marL="11527"/>
            <a:r>
              <a:rPr sz="2904" b="1" spc="-5" dirty="0">
                <a:solidFill>
                  <a:srgbClr val="A50021"/>
                </a:solidFill>
                <a:latin typeface="Arial"/>
                <a:cs typeface="Arial"/>
              </a:rPr>
              <a:t>1</a:t>
            </a:r>
            <a:endParaRPr sz="2904">
              <a:latin typeface="Arial"/>
              <a:cs typeface="Arial"/>
            </a:endParaRPr>
          </a:p>
        </p:txBody>
      </p:sp>
      <p:sp>
        <p:nvSpPr>
          <p:cNvPr id="9" name="object 9"/>
          <p:cNvSpPr txBox="1"/>
          <p:nvPr/>
        </p:nvSpPr>
        <p:spPr>
          <a:xfrm>
            <a:off x="2165507" y="2266010"/>
            <a:ext cx="228216" cy="446917"/>
          </a:xfrm>
          <a:prstGeom prst="rect">
            <a:avLst/>
          </a:prstGeom>
        </p:spPr>
        <p:txBody>
          <a:bodyPr vert="horz" wrap="square" lIns="0" tIns="0" rIns="0" bIns="0" rtlCol="0">
            <a:spAutoFit/>
          </a:bodyPr>
          <a:lstStyle/>
          <a:p>
            <a:pPr marL="11527"/>
            <a:r>
              <a:rPr sz="2904" b="1" spc="-5" dirty="0">
                <a:solidFill>
                  <a:srgbClr val="A50021"/>
                </a:solidFill>
                <a:latin typeface="Arial"/>
                <a:cs typeface="Arial"/>
              </a:rPr>
              <a:t>2</a:t>
            </a:r>
            <a:endParaRPr sz="2904">
              <a:latin typeface="Arial"/>
              <a:cs typeface="Arial"/>
            </a:endParaRPr>
          </a:p>
        </p:txBody>
      </p:sp>
      <p:sp>
        <p:nvSpPr>
          <p:cNvPr id="10" name="object 10"/>
          <p:cNvSpPr txBox="1"/>
          <p:nvPr/>
        </p:nvSpPr>
        <p:spPr>
          <a:xfrm>
            <a:off x="2165507" y="4250093"/>
            <a:ext cx="228216" cy="446917"/>
          </a:xfrm>
          <a:prstGeom prst="rect">
            <a:avLst/>
          </a:prstGeom>
        </p:spPr>
        <p:txBody>
          <a:bodyPr vert="horz" wrap="square" lIns="0" tIns="0" rIns="0" bIns="0" rtlCol="0">
            <a:spAutoFit/>
          </a:bodyPr>
          <a:lstStyle/>
          <a:p>
            <a:pPr marL="11527"/>
            <a:r>
              <a:rPr sz="2904" b="1" spc="-5" dirty="0">
                <a:solidFill>
                  <a:srgbClr val="A50021"/>
                </a:solidFill>
                <a:latin typeface="Arial"/>
                <a:cs typeface="Arial"/>
              </a:rPr>
              <a:t>3</a:t>
            </a:r>
            <a:endParaRPr sz="2904">
              <a:latin typeface="Arial"/>
              <a:cs typeface="Arial"/>
            </a:endParaRPr>
          </a:p>
        </p:txBody>
      </p:sp>
    </p:spTree>
    <p:extLst>
      <p:ext uri="{BB962C8B-B14F-4D97-AF65-F5344CB8AC3E}">
        <p14:creationId xmlns:p14="http://schemas.microsoft.com/office/powerpoint/2010/main" val="358760411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18878" y="2161342"/>
            <a:ext cx="8072269" cy="3596241"/>
          </a:xfrm>
          <a:prstGeom prst="rect">
            <a:avLst/>
          </a:prstGeom>
        </p:spPr>
        <p:txBody>
          <a:bodyPr vert="horz" wrap="square" lIns="0" tIns="0" rIns="0" bIns="0" rtlCol="0">
            <a:spAutoFit/>
          </a:bodyPr>
          <a:lstStyle/>
          <a:p>
            <a:pPr marL="11527" marR="477774"/>
            <a:r>
              <a:rPr sz="1452" spc="-5" dirty="0">
                <a:latin typeface="Arial"/>
                <a:cs typeface="Arial"/>
              </a:rPr>
              <a:t>Bartholomé, E., and Belward, 2005, GLC2000: </a:t>
            </a:r>
            <a:r>
              <a:rPr sz="1452" dirty="0">
                <a:latin typeface="Arial"/>
                <a:cs typeface="Arial"/>
              </a:rPr>
              <a:t>a </a:t>
            </a:r>
            <a:r>
              <a:rPr sz="1452" spc="-5" dirty="0">
                <a:latin typeface="Arial"/>
                <a:cs typeface="Arial"/>
              </a:rPr>
              <a:t>new approach to global land cover mapping  from Earth observation data. International Journal of Remote Sensing, 26(9):</a:t>
            </a:r>
            <a:r>
              <a:rPr sz="1452" spc="64" dirty="0">
                <a:latin typeface="Arial"/>
                <a:cs typeface="Arial"/>
              </a:rPr>
              <a:t> </a:t>
            </a:r>
            <a:r>
              <a:rPr sz="1452" spc="-5" dirty="0">
                <a:latin typeface="Arial"/>
                <a:cs typeface="Arial"/>
              </a:rPr>
              <a:t>1959-1977.</a:t>
            </a:r>
            <a:endParaRPr sz="1452">
              <a:latin typeface="Arial"/>
              <a:cs typeface="Arial"/>
            </a:endParaRPr>
          </a:p>
          <a:p>
            <a:pPr>
              <a:spcBef>
                <a:spcPts val="23"/>
              </a:spcBef>
            </a:pPr>
            <a:endParaRPr sz="1588">
              <a:latin typeface="Times New Roman"/>
              <a:cs typeface="Times New Roman"/>
            </a:endParaRPr>
          </a:p>
          <a:p>
            <a:pPr marL="11527" marR="311792"/>
            <a:r>
              <a:rPr sz="1452" dirty="0">
                <a:latin typeface="Arial"/>
                <a:cs typeface="Arial"/>
              </a:rPr>
              <a:t>Bartholomé, E., Belward, A.S., Achard, F., </a:t>
            </a:r>
            <a:r>
              <a:rPr sz="1452" spc="-5" dirty="0">
                <a:latin typeface="Arial"/>
                <a:cs typeface="Arial"/>
              </a:rPr>
              <a:t>Bartalev, </a:t>
            </a:r>
            <a:r>
              <a:rPr sz="1452" dirty="0">
                <a:latin typeface="Arial"/>
                <a:cs typeface="Arial"/>
              </a:rPr>
              <a:t>S., Carmona-Moreno C., Eva, H., Fritz, S.,  Grégoire, J.-M., Mayaux, P. And Stibig, </a:t>
            </a:r>
            <a:r>
              <a:rPr sz="1452" spc="-5" dirty="0">
                <a:latin typeface="Arial"/>
                <a:cs typeface="Arial"/>
              </a:rPr>
              <a:t>H.-J., 2002, GLC2000—Global Land Cover Mapping  for the Year 2000—project Status November 2002. Publications of the European Commission,  EUR 20524 EN (Luxembourg: Office for Official Publications of the European</a:t>
            </a:r>
            <a:r>
              <a:rPr sz="1452" spc="54" dirty="0">
                <a:latin typeface="Arial"/>
                <a:cs typeface="Arial"/>
              </a:rPr>
              <a:t> </a:t>
            </a:r>
            <a:r>
              <a:rPr sz="1452" spc="-5" dirty="0">
                <a:latin typeface="Arial"/>
                <a:cs typeface="Arial"/>
              </a:rPr>
              <a:t>Communities).</a:t>
            </a:r>
            <a:endParaRPr sz="1452">
              <a:latin typeface="Arial"/>
              <a:cs typeface="Arial"/>
            </a:endParaRPr>
          </a:p>
          <a:p>
            <a:pPr>
              <a:spcBef>
                <a:spcPts val="36"/>
              </a:spcBef>
            </a:pPr>
            <a:endParaRPr sz="1724">
              <a:latin typeface="Times New Roman"/>
              <a:cs typeface="Times New Roman"/>
            </a:endParaRPr>
          </a:p>
          <a:p>
            <a:pPr marL="11527" marR="4611"/>
            <a:r>
              <a:rPr sz="1452" spc="-5" dirty="0">
                <a:latin typeface="Arial"/>
                <a:cs typeface="Arial"/>
              </a:rPr>
              <a:t>Defourny, P., Vancutsem, C., Bicheron, P, Brockmann, C., </a:t>
            </a:r>
            <a:r>
              <a:rPr sz="1452" dirty="0">
                <a:latin typeface="Arial"/>
                <a:cs typeface="Arial"/>
              </a:rPr>
              <a:t>Nino, F., </a:t>
            </a:r>
            <a:r>
              <a:rPr sz="1452" spc="-5" dirty="0">
                <a:latin typeface="Arial"/>
                <a:cs typeface="Arial"/>
              </a:rPr>
              <a:t>Schouten, </a:t>
            </a:r>
            <a:r>
              <a:rPr sz="1452" dirty="0">
                <a:latin typeface="Arial"/>
                <a:cs typeface="Arial"/>
              </a:rPr>
              <a:t>L., Leroy, M., 2006,  </a:t>
            </a:r>
            <a:r>
              <a:rPr sz="1452" spc="-5" dirty="0">
                <a:latin typeface="Arial"/>
                <a:cs typeface="Arial"/>
              </a:rPr>
              <a:t>GLOBCPVER: </a:t>
            </a:r>
            <a:r>
              <a:rPr sz="1452" dirty="0">
                <a:latin typeface="Arial"/>
                <a:cs typeface="Arial"/>
              </a:rPr>
              <a:t>a </a:t>
            </a:r>
            <a:r>
              <a:rPr sz="1452" spc="-5" dirty="0">
                <a:latin typeface="Arial"/>
                <a:cs typeface="Arial"/>
              </a:rPr>
              <a:t>300m global land cover product for 2005 using ENVISAT MERIS Time Series,  Proceedings of ISPRS Commission VII Mid-Term Symposium: Remote Sensing: from Pixels to  Processes, Enschede (NL), 8-11 May,</a:t>
            </a:r>
            <a:r>
              <a:rPr sz="1452" spc="-18" dirty="0">
                <a:latin typeface="Arial"/>
                <a:cs typeface="Arial"/>
              </a:rPr>
              <a:t> </a:t>
            </a:r>
            <a:r>
              <a:rPr sz="1452" spc="-5" dirty="0">
                <a:latin typeface="Arial"/>
                <a:cs typeface="Arial"/>
              </a:rPr>
              <a:t>2006.</a:t>
            </a:r>
            <a:endParaRPr sz="1452">
              <a:latin typeface="Arial"/>
              <a:cs typeface="Arial"/>
            </a:endParaRPr>
          </a:p>
          <a:p>
            <a:pPr>
              <a:lnSpc>
                <a:spcPct val="100000"/>
              </a:lnSpc>
            </a:pPr>
            <a:endParaRPr sz="1452">
              <a:latin typeface="Times New Roman"/>
              <a:cs typeface="Times New Roman"/>
            </a:endParaRPr>
          </a:p>
          <a:p>
            <a:pPr>
              <a:spcBef>
                <a:spcPts val="5"/>
              </a:spcBef>
            </a:pPr>
            <a:endParaRPr sz="1180">
              <a:latin typeface="Times New Roman"/>
              <a:cs typeface="Times New Roman"/>
            </a:endParaRPr>
          </a:p>
          <a:p>
            <a:pPr marL="11527" marR="230530"/>
            <a:r>
              <a:rPr sz="1452" spc="-5" dirty="0">
                <a:latin typeface="Arial"/>
                <a:cs typeface="Arial"/>
              </a:rPr>
              <a:t>DeFries, R. S., </a:t>
            </a:r>
            <a:r>
              <a:rPr sz="1452" dirty="0">
                <a:latin typeface="Arial"/>
                <a:cs typeface="Arial"/>
              </a:rPr>
              <a:t>&amp; </a:t>
            </a:r>
            <a:r>
              <a:rPr sz="1452" spc="-5" dirty="0">
                <a:latin typeface="Arial"/>
                <a:cs typeface="Arial"/>
              </a:rPr>
              <a:t>Townshend, </a:t>
            </a:r>
            <a:r>
              <a:rPr sz="1452" dirty="0">
                <a:latin typeface="Arial"/>
                <a:cs typeface="Arial"/>
              </a:rPr>
              <a:t>J. G. R., 1994, NDVI </a:t>
            </a:r>
            <a:r>
              <a:rPr sz="1452" spc="-5" dirty="0">
                <a:latin typeface="Arial"/>
                <a:cs typeface="Arial"/>
              </a:rPr>
              <a:t>derived land cover classifications at </a:t>
            </a:r>
            <a:r>
              <a:rPr sz="1452" dirty="0">
                <a:latin typeface="Arial"/>
                <a:cs typeface="Arial"/>
              </a:rPr>
              <a:t>a </a:t>
            </a:r>
            <a:r>
              <a:rPr sz="1452" spc="-5" dirty="0">
                <a:latin typeface="Arial"/>
                <a:cs typeface="Arial"/>
              </a:rPr>
              <a:t>global  scale. International Journal of Remote Sensing, 5: 3567–</a:t>
            </a:r>
            <a:r>
              <a:rPr sz="1452" spc="14" dirty="0">
                <a:latin typeface="Arial"/>
                <a:cs typeface="Arial"/>
              </a:rPr>
              <a:t> </a:t>
            </a:r>
            <a:r>
              <a:rPr sz="1452" spc="-5" dirty="0">
                <a:latin typeface="Arial"/>
                <a:cs typeface="Arial"/>
              </a:rPr>
              <a:t>3586.</a:t>
            </a:r>
            <a:endParaRPr sz="1452">
              <a:latin typeface="Arial"/>
              <a:cs typeface="Arial"/>
            </a:endParaRPr>
          </a:p>
        </p:txBody>
      </p:sp>
      <p:sp>
        <p:nvSpPr>
          <p:cNvPr id="3" name="object 3"/>
          <p:cNvSpPr txBox="1">
            <a:spLocks noGrp="1"/>
          </p:cNvSpPr>
          <p:nvPr>
            <p:ph type="title"/>
          </p:nvPr>
        </p:nvSpPr>
        <p:spPr>
          <a:xfrm>
            <a:off x="2004252" y="370876"/>
            <a:ext cx="9543570" cy="1124026"/>
          </a:xfrm>
          <a:prstGeom prst="rect">
            <a:avLst/>
          </a:prstGeom>
        </p:spPr>
        <p:txBody>
          <a:bodyPr vert="horz" wrap="square" lIns="0" tIns="0" rIns="0" bIns="0" rtlCol="0" anchor="ctr">
            <a:spAutoFit/>
          </a:bodyPr>
          <a:lstStyle/>
          <a:p>
            <a:pPr marL="11527">
              <a:lnSpc>
                <a:spcPct val="100000"/>
              </a:lnSpc>
            </a:pPr>
            <a:r>
              <a:rPr spc="-5" dirty="0"/>
              <a:t>References</a:t>
            </a:r>
          </a:p>
          <a:p>
            <a:pPr marL="11527" marR="4611">
              <a:lnSpc>
                <a:spcPct val="100000"/>
              </a:lnSpc>
              <a:spcBef>
                <a:spcPts val="45"/>
              </a:spcBef>
            </a:pPr>
            <a:r>
              <a:rPr sz="1452" spc="-5" dirty="0"/>
              <a:t>Arino, </a:t>
            </a:r>
            <a:r>
              <a:rPr sz="1452" dirty="0"/>
              <a:t>O. </a:t>
            </a:r>
            <a:r>
              <a:rPr sz="1452" spc="-5" dirty="0"/>
              <a:t>et al., 2007, GlobCover: ESA service for Global Land Cover from MERIS. Proceedings of  IGARSS’2007, Barcelona (Spain), 23-27 July,</a:t>
            </a:r>
            <a:r>
              <a:rPr sz="1452" spc="-32" dirty="0"/>
              <a:t> </a:t>
            </a:r>
            <a:r>
              <a:rPr sz="1452" spc="-5" dirty="0"/>
              <a:t>2007.</a:t>
            </a:r>
            <a:endParaRPr sz="1452"/>
          </a:p>
        </p:txBody>
      </p:sp>
    </p:spTree>
    <p:extLst>
      <p:ext uri="{BB962C8B-B14F-4D97-AF65-F5344CB8AC3E}">
        <p14:creationId xmlns:p14="http://schemas.microsoft.com/office/powerpoint/2010/main" val="112018013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18896" y="1253307"/>
            <a:ext cx="8153528" cy="4774256"/>
          </a:xfrm>
          <a:prstGeom prst="rect">
            <a:avLst/>
          </a:prstGeom>
        </p:spPr>
        <p:txBody>
          <a:bodyPr vert="horz" wrap="square" lIns="0" tIns="0" rIns="0" bIns="0" rtlCol="0">
            <a:spAutoFit/>
          </a:bodyPr>
          <a:lstStyle/>
          <a:p>
            <a:pPr marL="11527" marR="96246"/>
            <a:r>
              <a:rPr sz="1452" dirty="0">
                <a:latin typeface="Arial"/>
                <a:cs typeface="Arial"/>
              </a:rPr>
              <a:t>DeFries, R., Hansen, M., </a:t>
            </a:r>
            <a:r>
              <a:rPr sz="1452" spc="-5" dirty="0">
                <a:latin typeface="Arial"/>
                <a:cs typeface="Arial"/>
              </a:rPr>
              <a:t>Townsend, J. </a:t>
            </a:r>
            <a:r>
              <a:rPr sz="1452" dirty="0">
                <a:latin typeface="Arial"/>
                <a:cs typeface="Arial"/>
              </a:rPr>
              <a:t>G. </a:t>
            </a:r>
            <a:r>
              <a:rPr sz="1452" spc="-5" dirty="0">
                <a:latin typeface="Arial"/>
                <a:cs typeface="Arial"/>
              </a:rPr>
              <a:t>R., and Sohlberg, R., 1998, Global land cover  classifications </a:t>
            </a:r>
            <a:r>
              <a:rPr sz="1452" dirty="0">
                <a:latin typeface="Arial"/>
                <a:cs typeface="Arial"/>
              </a:rPr>
              <a:t>at 8 km </a:t>
            </a:r>
            <a:r>
              <a:rPr sz="1452" spc="-5" dirty="0">
                <a:latin typeface="Arial"/>
                <a:cs typeface="Arial"/>
              </a:rPr>
              <a:t>resolution: the use of training data derived from Landsat imagery in decision  tree classifiers. International Journal of Remote Sensing, 19: 3141–</a:t>
            </a:r>
            <a:r>
              <a:rPr sz="1452" spc="23" dirty="0">
                <a:latin typeface="Arial"/>
                <a:cs typeface="Arial"/>
              </a:rPr>
              <a:t> </a:t>
            </a:r>
            <a:r>
              <a:rPr sz="1452" spc="-5" dirty="0">
                <a:latin typeface="Arial"/>
                <a:cs typeface="Arial"/>
              </a:rPr>
              <a:t>3168.</a:t>
            </a:r>
            <a:endParaRPr sz="1452">
              <a:latin typeface="Arial"/>
              <a:cs typeface="Arial"/>
            </a:endParaRPr>
          </a:p>
          <a:p>
            <a:pPr>
              <a:spcBef>
                <a:spcPts val="41"/>
              </a:spcBef>
            </a:pPr>
            <a:endParaRPr sz="2087">
              <a:latin typeface="Times New Roman"/>
              <a:cs typeface="Times New Roman"/>
            </a:endParaRPr>
          </a:p>
          <a:p>
            <a:pPr marL="11527">
              <a:spcBef>
                <a:spcPts val="5"/>
              </a:spcBef>
            </a:pPr>
            <a:r>
              <a:rPr sz="1452" spc="-5" dirty="0">
                <a:latin typeface="Arial"/>
                <a:cs typeface="Arial"/>
              </a:rPr>
              <a:t>Duhamel, C., 1998, First approximation of </a:t>
            </a:r>
            <a:r>
              <a:rPr sz="1452" dirty="0">
                <a:latin typeface="Arial"/>
                <a:cs typeface="Arial"/>
              </a:rPr>
              <a:t>a </a:t>
            </a:r>
            <a:r>
              <a:rPr sz="1452" spc="-5" dirty="0">
                <a:latin typeface="Arial"/>
                <a:cs typeface="Arial"/>
              </a:rPr>
              <a:t>reference land use classification, Report to the</a:t>
            </a:r>
            <a:r>
              <a:rPr sz="1452" spc="103" dirty="0">
                <a:latin typeface="Arial"/>
                <a:cs typeface="Arial"/>
              </a:rPr>
              <a:t> </a:t>
            </a:r>
            <a:r>
              <a:rPr sz="1452" spc="-5" dirty="0">
                <a:latin typeface="Arial"/>
                <a:cs typeface="Arial"/>
              </a:rPr>
              <a:t>FAO.</a:t>
            </a:r>
            <a:endParaRPr sz="1452">
              <a:latin typeface="Arial"/>
              <a:cs typeface="Arial"/>
            </a:endParaRPr>
          </a:p>
          <a:p>
            <a:pPr>
              <a:lnSpc>
                <a:spcPct val="100000"/>
              </a:lnSpc>
            </a:pPr>
            <a:endParaRPr sz="1452">
              <a:latin typeface="Times New Roman"/>
              <a:cs typeface="Times New Roman"/>
            </a:endParaRPr>
          </a:p>
          <a:p>
            <a:pPr marL="11527" marR="303147" indent="-576">
              <a:spcBef>
                <a:spcPts val="840"/>
              </a:spcBef>
            </a:pPr>
            <a:r>
              <a:rPr sz="1452" spc="-5" dirty="0">
                <a:latin typeface="Arial"/>
                <a:cs typeface="Arial"/>
              </a:rPr>
              <a:t>EC, 2004, Building </a:t>
            </a:r>
            <a:r>
              <a:rPr sz="1452" dirty="0">
                <a:latin typeface="Arial"/>
                <a:cs typeface="Arial"/>
              </a:rPr>
              <a:t>a </a:t>
            </a:r>
            <a:r>
              <a:rPr sz="1452" spc="-5" dirty="0">
                <a:latin typeface="Arial"/>
                <a:cs typeface="Arial"/>
              </a:rPr>
              <a:t>European information capacity for environment and security. </a:t>
            </a:r>
            <a:r>
              <a:rPr sz="1452" dirty="0">
                <a:latin typeface="Arial"/>
                <a:cs typeface="Arial"/>
              </a:rPr>
              <a:t>A </a:t>
            </a:r>
            <a:r>
              <a:rPr sz="1452" spc="-5" dirty="0">
                <a:latin typeface="Arial"/>
                <a:cs typeface="Arial"/>
              </a:rPr>
              <a:t>contribution  to the initial period of </a:t>
            </a:r>
            <a:r>
              <a:rPr sz="1452" spc="-9" dirty="0">
                <a:latin typeface="Arial"/>
                <a:cs typeface="Arial"/>
              </a:rPr>
              <a:t>the </a:t>
            </a:r>
            <a:r>
              <a:rPr sz="1452" spc="-5" dirty="0">
                <a:latin typeface="Arial"/>
                <a:cs typeface="Arial"/>
              </a:rPr>
              <a:t>GMES Action Plan</a:t>
            </a:r>
            <a:r>
              <a:rPr sz="1452" spc="45" dirty="0">
                <a:latin typeface="Arial"/>
                <a:cs typeface="Arial"/>
              </a:rPr>
              <a:t> </a:t>
            </a:r>
            <a:r>
              <a:rPr sz="1452" spc="-5" dirty="0">
                <a:latin typeface="Arial"/>
                <a:cs typeface="Arial"/>
              </a:rPr>
              <a:t>(2002-2003).</a:t>
            </a:r>
            <a:endParaRPr sz="1452">
              <a:latin typeface="Arial"/>
              <a:cs typeface="Arial"/>
            </a:endParaRPr>
          </a:p>
          <a:p>
            <a:pPr>
              <a:spcBef>
                <a:spcPts val="23"/>
              </a:spcBef>
            </a:pPr>
            <a:endParaRPr sz="1770">
              <a:latin typeface="Times New Roman"/>
              <a:cs typeface="Times New Roman"/>
            </a:endParaRPr>
          </a:p>
          <a:p>
            <a:pPr marL="11527" marR="170592"/>
            <a:r>
              <a:rPr sz="1452" dirty="0">
                <a:latin typeface="Arial"/>
                <a:cs typeface="Arial"/>
              </a:rPr>
              <a:t>Friedl, M.A., Mciver, D.K., Hodges, J.C.F., Zhang, X.Y., Muchoney, D., Strahler A.H., Woodcock,  C.E., Gopal, S., Schneider, A., </a:t>
            </a:r>
            <a:r>
              <a:rPr sz="1452" spc="-5" dirty="0">
                <a:latin typeface="Arial"/>
                <a:cs typeface="Arial"/>
              </a:rPr>
              <a:t>Cooper, </a:t>
            </a:r>
            <a:r>
              <a:rPr sz="1452" dirty="0">
                <a:latin typeface="Arial"/>
                <a:cs typeface="Arial"/>
              </a:rPr>
              <a:t>A., Baccini, A., Gao, F. </a:t>
            </a:r>
            <a:r>
              <a:rPr sz="1452" spc="-5" dirty="0">
                <a:latin typeface="Arial"/>
                <a:cs typeface="Arial"/>
              </a:rPr>
              <a:t>And Schaaf, C., 2002, Global land  cover mapping from MODIS: algorithms and early results. Remote Sensing of Environment, 83:  287–302.</a:t>
            </a:r>
            <a:endParaRPr sz="1452">
              <a:latin typeface="Arial"/>
              <a:cs typeface="Arial"/>
            </a:endParaRPr>
          </a:p>
          <a:p>
            <a:pPr>
              <a:spcBef>
                <a:spcPts val="18"/>
              </a:spcBef>
            </a:pPr>
            <a:endParaRPr sz="1588">
              <a:latin typeface="Times New Roman"/>
              <a:cs typeface="Times New Roman"/>
            </a:endParaRPr>
          </a:p>
          <a:p>
            <a:pPr marL="11527"/>
            <a:r>
              <a:rPr sz="1452" spc="-5" dirty="0">
                <a:latin typeface="Arial"/>
                <a:cs typeface="Arial"/>
              </a:rPr>
              <a:t>GSE Land Team, 2006, GSE Land Service Prospectus;</a:t>
            </a:r>
            <a:r>
              <a:rPr sz="1452" spc="9" dirty="0">
                <a:latin typeface="Arial"/>
                <a:cs typeface="Arial"/>
              </a:rPr>
              <a:t> </a:t>
            </a:r>
            <a:r>
              <a:rPr sz="1452" spc="-5" dirty="0">
                <a:latin typeface="Arial"/>
                <a:cs typeface="Arial"/>
              </a:rPr>
              <a:t>ITD-0421-RP-0013-S3.</a:t>
            </a:r>
            <a:endParaRPr sz="1452">
              <a:latin typeface="Arial"/>
              <a:cs typeface="Arial"/>
            </a:endParaRPr>
          </a:p>
          <a:p>
            <a:pPr>
              <a:lnSpc>
                <a:spcPct val="100000"/>
              </a:lnSpc>
            </a:pPr>
            <a:endParaRPr sz="1452">
              <a:latin typeface="Times New Roman"/>
              <a:cs typeface="Times New Roman"/>
            </a:endParaRPr>
          </a:p>
          <a:p>
            <a:pPr marL="11527"/>
            <a:r>
              <a:rPr sz="1452" spc="-5" dirty="0">
                <a:latin typeface="Arial"/>
                <a:cs typeface="Arial"/>
              </a:rPr>
              <a:t>GMES Global Land Working Group, 2008, Global component of the </a:t>
            </a:r>
            <a:r>
              <a:rPr sz="1452" dirty="0">
                <a:latin typeface="Arial"/>
                <a:cs typeface="Arial"/>
              </a:rPr>
              <a:t>GMES </a:t>
            </a:r>
            <a:r>
              <a:rPr sz="1452" spc="-5" dirty="0">
                <a:latin typeface="Arial"/>
                <a:cs typeface="Arial"/>
              </a:rPr>
              <a:t>Monitoring Core</a:t>
            </a:r>
            <a:r>
              <a:rPr sz="1452" spc="50" dirty="0">
                <a:latin typeface="Arial"/>
                <a:cs typeface="Arial"/>
              </a:rPr>
              <a:t> </a:t>
            </a:r>
            <a:r>
              <a:rPr sz="1452" spc="-5" dirty="0">
                <a:latin typeface="Arial"/>
                <a:cs typeface="Arial"/>
              </a:rPr>
              <a:t>Service</a:t>
            </a:r>
            <a:endParaRPr sz="1452">
              <a:latin typeface="Arial"/>
              <a:cs typeface="Arial"/>
            </a:endParaRPr>
          </a:p>
          <a:p>
            <a:pPr>
              <a:spcBef>
                <a:spcPts val="23"/>
              </a:spcBef>
            </a:pPr>
            <a:endParaRPr sz="1679">
              <a:latin typeface="Times New Roman"/>
              <a:cs typeface="Times New Roman"/>
            </a:endParaRPr>
          </a:p>
          <a:p>
            <a:pPr marL="11527" marR="158490"/>
            <a:r>
              <a:rPr sz="1452" spc="-5" dirty="0">
                <a:latin typeface="Arial"/>
                <a:cs typeface="Arial"/>
              </a:rPr>
              <a:t>Homer et al., 2007, Completion of the 2001 National Land Cover Database for the Counterminous  United States. Photogrammetric Engineering and Remote Sensing, 73(4)</a:t>
            </a:r>
            <a:r>
              <a:rPr sz="1452" spc="9" dirty="0">
                <a:latin typeface="Arial"/>
                <a:cs typeface="Arial"/>
              </a:rPr>
              <a:t> </a:t>
            </a:r>
            <a:r>
              <a:rPr sz="1452" spc="-5" dirty="0">
                <a:latin typeface="Arial"/>
                <a:cs typeface="Arial"/>
              </a:rPr>
              <a:t>337-341.</a:t>
            </a:r>
            <a:endParaRPr sz="1452">
              <a:latin typeface="Arial"/>
              <a:cs typeface="Arial"/>
            </a:endParaRPr>
          </a:p>
        </p:txBody>
      </p:sp>
    </p:spTree>
    <p:extLst>
      <p:ext uri="{BB962C8B-B14F-4D97-AF65-F5344CB8AC3E}">
        <p14:creationId xmlns:p14="http://schemas.microsoft.com/office/powerpoint/2010/main" val="352152880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18896" y="1455267"/>
            <a:ext cx="8080914" cy="4706545"/>
          </a:xfrm>
          <a:prstGeom prst="rect">
            <a:avLst/>
          </a:prstGeom>
        </p:spPr>
        <p:txBody>
          <a:bodyPr vert="horz" wrap="square" lIns="0" tIns="0" rIns="0" bIns="0" rtlCol="0">
            <a:spAutoFit/>
          </a:bodyPr>
          <a:lstStyle/>
          <a:p>
            <a:pPr marL="11527" marR="4611" indent="-576"/>
            <a:r>
              <a:rPr sz="1452" spc="-5" dirty="0">
                <a:latin typeface="Arial"/>
                <a:cs typeface="Arial"/>
              </a:rPr>
              <a:t>Homer, C. C. Huang, L. Yang, B. Wylie and M. Coan. 2004. Development of </a:t>
            </a:r>
            <a:r>
              <a:rPr sz="1452" dirty="0">
                <a:latin typeface="Arial"/>
                <a:cs typeface="Arial"/>
              </a:rPr>
              <a:t>a </a:t>
            </a:r>
            <a:r>
              <a:rPr sz="1452" spc="-5" dirty="0">
                <a:latin typeface="Arial"/>
                <a:cs typeface="Arial"/>
              </a:rPr>
              <a:t>2001 National  Landcover Database for the United States. Photogrammetric Engineering and Remote Sensing, 70  (7):</a:t>
            </a:r>
            <a:r>
              <a:rPr sz="1452" spc="-64" dirty="0">
                <a:latin typeface="Arial"/>
                <a:cs typeface="Arial"/>
              </a:rPr>
              <a:t> </a:t>
            </a:r>
            <a:r>
              <a:rPr sz="1452" spc="-5" dirty="0">
                <a:latin typeface="Arial"/>
                <a:cs typeface="Arial"/>
              </a:rPr>
              <a:t>829-840</a:t>
            </a:r>
            <a:endParaRPr sz="1452">
              <a:latin typeface="Arial"/>
              <a:cs typeface="Arial"/>
            </a:endParaRPr>
          </a:p>
          <a:p>
            <a:pPr>
              <a:spcBef>
                <a:spcPts val="5"/>
              </a:spcBef>
            </a:pPr>
            <a:endParaRPr sz="1770">
              <a:latin typeface="Times New Roman"/>
              <a:cs typeface="Times New Roman"/>
            </a:endParaRPr>
          </a:p>
          <a:p>
            <a:pPr marL="11527"/>
            <a:r>
              <a:rPr sz="1452" spc="-5" dirty="0">
                <a:latin typeface="Arial"/>
                <a:cs typeface="Arial"/>
              </a:rPr>
              <a:t>INSPIRE Drafting Team "Data Specifications“, 2007, Definition of Annex Themes and</a:t>
            </a:r>
            <a:r>
              <a:rPr sz="1452" spc="50" dirty="0">
                <a:latin typeface="Arial"/>
                <a:cs typeface="Arial"/>
              </a:rPr>
              <a:t> </a:t>
            </a:r>
            <a:r>
              <a:rPr sz="1452" spc="-5" dirty="0">
                <a:latin typeface="Arial"/>
                <a:cs typeface="Arial"/>
              </a:rPr>
              <a:t>Scope.</a:t>
            </a:r>
            <a:endParaRPr sz="1452">
              <a:latin typeface="Arial"/>
              <a:cs typeface="Arial"/>
            </a:endParaRPr>
          </a:p>
          <a:p>
            <a:pPr>
              <a:spcBef>
                <a:spcPts val="41"/>
              </a:spcBef>
            </a:pPr>
            <a:endParaRPr sz="1361">
              <a:latin typeface="Times New Roman"/>
              <a:cs typeface="Times New Roman"/>
            </a:endParaRPr>
          </a:p>
          <a:p>
            <a:pPr marL="11527" marR="521575"/>
            <a:r>
              <a:rPr sz="1452" spc="-5" dirty="0">
                <a:latin typeface="Arial"/>
                <a:cs typeface="Arial"/>
              </a:rPr>
              <a:t>IG-LMCS (Implementation </a:t>
            </a:r>
            <a:r>
              <a:rPr sz="1452" dirty="0">
                <a:latin typeface="Arial"/>
                <a:cs typeface="Arial"/>
              </a:rPr>
              <a:t>Group </a:t>
            </a:r>
            <a:r>
              <a:rPr sz="1452" spc="-5" dirty="0">
                <a:latin typeface="Arial"/>
                <a:cs typeface="Arial"/>
              </a:rPr>
              <a:t>on </a:t>
            </a:r>
            <a:r>
              <a:rPr sz="1452" dirty="0">
                <a:latin typeface="Arial"/>
                <a:cs typeface="Arial"/>
              </a:rPr>
              <a:t>GMES </a:t>
            </a:r>
            <a:r>
              <a:rPr sz="1452" spc="-5" dirty="0">
                <a:latin typeface="Arial"/>
                <a:cs typeface="Arial"/>
              </a:rPr>
              <a:t>Land Monitoring), 2007, </a:t>
            </a:r>
            <a:r>
              <a:rPr sz="1452" dirty="0">
                <a:latin typeface="Arial"/>
                <a:cs typeface="Arial"/>
              </a:rPr>
              <a:t>GMES </a:t>
            </a:r>
            <a:r>
              <a:rPr sz="1452" spc="-5" dirty="0">
                <a:latin typeface="Arial"/>
                <a:cs typeface="Arial"/>
              </a:rPr>
              <a:t>Fast Track Land  Monitoring Core Service Strategic Implementation</a:t>
            </a:r>
            <a:r>
              <a:rPr sz="1452" spc="-36" dirty="0">
                <a:latin typeface="Arial"/>
                <a:cs typeface="Arial"/>
              </a:rPr>
              <a:t> </a:t>
            </a:r>
            <a:r>
              <a:rPr sz="1452" spc="-5" dirty="0">
                <a:latin typeface="Arial"/>
                <a:cs typeface="Arial"/>
              </a:rPr>
              <a:t>Plan.</a:t>
            </a:r>
            <a:endParaRPr sz="1452">
              <a:latin typeface="Arial"/>
              <a:cs typeface="Arial"/>
            </a:endParaRPr>
          </a:p>
          <a:p>
            <a:pPr>
              <a:spcBef>
                <a:spcPts val="32"/>
              </a:spcBef>
            </a:pPr>
            <a:endParaRPr sz="2087">
              <a:latin typeface="Times New Roman"/>
              <a:cs typeface="Times New Roman"/>
            </a:endParaRPr>
          </a:p>
          <a:p>
            <a:pPr marL="11527" marR="572292" algn="just"/>
            <a:r>
              <a:rPr sz="1452" dirty="0">
                <a:latin typeface="Arial"/>
                <a:cs typeface="Arial"/>
              </a:rPr>
              <a:t>Loveland, T. R., Reed, B. C., Brown, J. F., </a:t>
            </a:r>
            <a:r>
              <a:rPr sz="1452" spc="-5" dirty="0">
                <a:latin typeface="Arial"/>
                <a:cs typeface="Arial"/>
              </a:rPr>
              <a:t>Ohlen, </a:t>
            </a:r>
            <a:r>
              <a:rPr sz="1452" dirty="0">
                <a:latin typeface="Arial"/>
                <a:cs typeface="Arial"/>
              </a:rPr>
              <a:t>D. O., Zhu, Z., Yang, L., and Merchant, J.  </a:t>
            </a:r>
            <a:r>
              <a:rPr sz="1452" spc="-5" dirty="0">
                <a:latin typeface="Arial"/>
                <a:cs typeface="Arial"/>
              </a:rPr>
              <a:t>W., 2000, Development of </a:t>
            </a:r>
            <a:r>
              <a:rPr sz="1452" dirty="0">
                <a:latin typeface="Arial"/>
                <a:cs typeface="Arial"/>
              </a:rPr>
              <a:t>a </a:t>
            </a:r>
            <a:r>
              <a:rPr sz="1452" spc="-5" dirty="0">
                <a:latin typeface="Arial"/>
                <a:cs typeface="Arial"/>
              </a:rPr>
              <a:t>global land </a:t>
            </a:r>
            <a:r>
              <a:rPr sz="1452" spc="-9" dirty="0">
                <a:latin typeface="Arial"/>
                <a:cs typeface="Arial"/>
              </a:rPr>
              <a:t>cover </a:t>
            </a:r>
            <a:r>
              <a:rPr sz="1452" spc="-5" dirty="0">
                <a:latin typeface="Arial"/>
                <a:cs typeface="Arial"/>
              </a:rPr>
              <a:t>characteristics database and IGBP DISCover  from </a:t>
            </a:r>
            <a:r>
              <a:rPr sz="1452" dirty="0">
                <a:latin typeface="Arial"/>
                <a:cs typeface="Arial"/>
              </a:rPr>
              <a:t>1 km </a:t>
            </a:r>
            <a:r>
              <a:rPr sz="1452" spc="-5" dirty="0">
                <a:latin typeface="Arial"/>
                <a:cs typeface="Arial"/>
              </a:rPr>
              <a:t>AVHRR data. International Journal of Remote Sensing, 21(6–7): 1303–</a:t>
            </a:r>
            <a:r>
              <a:rPr sz="1452" spc="45" dirty="0">
                <a:latin typeface="Arial"/>
                <a:cs typeface="Arial"/>
              </a:rPr>
              <a:t> </a:t>
            </a:r>
            <a:r>
              <a:rPr sz="1452" spc="-5" dirty="0">
                <a:latin typeface="Arial"/>
                <a:cs typeface="Arial"/>
              </a:rPr>
              <a:t>1365.</a:t>
            </a:r>
            <a:endParaRPr sz="1452">
              <a:latin typeface="Arial"/>
              <a:cs typeface="Arial"/>
            </a:endParaRPr>
          </a:p>
          <a:p>
            <a:pPr>
              <a:lnSpc>
                <a:spcPct val="100000"/>
              </a:lnSpc>
            </a:pPr>
            <a:endParaRPr sz="1452">
              <a:latin typeface="Times New Roman"/>
              <a:cs typeface="Times New Roman"/>
            </a:endParaRPr>
          </a:p>
          <a:p>
            <a:pPr marL="11527" marR="1831564"/>
            <a:r>
              <a:rPr sz="1452" spc="-5" dirty="0">
                <a:latin typeface="Arial"/>
                <a:cs typeface="Arial"/>
              </a:rPr>
              <a:t>United Nations, International Standard Industrial Classification (ISIC), Rev. </a:t>
            </a:r>
            <a:r>
              <a:rPr sz="1452" dirty="0">
                <a:latin typeface="Arial"/>
                <a:cs typeface="Arial"/>
              </a:rPr>
              <a:t>3  </a:t>
            </a:r>
            <a:r>
              <a:rPr sz="1452" dirty="0">
                <a:latin typeface="Arial"/>
                <a:cs typeface="Arial"/>
                <a:hlinkClick r:id="rId2"/>
              </a:rPr>
              <a:t>http://unstats.un.org/unsd/cr/registry/regcst.asp?Cl=2</a:t>
            </a:r>
            <a:endParaRPr sz="1452">
              <a:latin typeface="Arial"/>
              <a:cs typeface="Arial"/>
            </a:endParaRPr>
          </a:p>
          <a:p>
            <a:pPr>
              <a:lnSpc>
                <a:spcPct val="100000"/>
              </a:lnSpc>
            </a:pPr>
            <a:endParaRPr sz="2133">
              <a:latin typeface="Times New Roman"/>
              <a:cs typeface="Times New Roman"/>
            </a:endParaRPr>
          </a:p>
          <a:p>
            <a:pPr marL="11527" marR="314674">
              <a:spcBef>
                <a:spcPts val="5"/>
              </a:spcBef>
            </a:pPr>
            <a:r>
              <a:rPr sz="1452" spc="-5" dirty="0">
                <a:latin typeface="Arial"/>
                <a:cs typeface="Arial"/>
              </a:rPr>
              <a:t>Vogelmann JE, Howard SM, Yang L, Larson CR, Wylie BK and Van Driel N., 2001, Completion  of the 1990s National Land </a:t>
            </a:r>
            <a:r>
              <a:rPr sz="1452" spc="-9" dirty="0">
                <a:latin typeface="Arial"/>
                <a:cs typeface="Arial"/>
              </a:rPr>
              <a:t>Cover </a:t>
            </a:r>
            <a:r>
              <a:rPr sz="1452" spc="-5" dirty="0">
                <a:latin typeface="Arial"/>
                <a:cs typeface="Arial"/>
              </a:rPr>
              <a:t>Data Set for the Conterminous United States from Landsat  Thematic Mapper Data and Ancillary Data Sources. Photogrammetric Engineering and Remote  Sensing,</a:t>
            </a:r>
            <a:r>
              <a:rPr sz="1452" spc="-77" dirty="0">
                <a:latin typeface="Arial"/>
                <a:cs typeface="Arial"/>
              </a:rPr>
              <a:t> </a:t>
            </a:r>
            <a:r>
              <a:rPr sz="1452" spc="-5" dirty="0">
                <a:latin typeface="Arial"/>
                <a:cs typeface="Arial"/>
              </a:rPr>
              <a:t>67:650-662</a:t>
            </a:r>
            <a:endParaRPr sz="1452">
              <a:latin typeface="Arial"/>
              <a:cs typeface="Arial"/>
            </a:endParaRPr>
          </a:p>
        </p:txBody>
      </p:sp>
    </p:spTree>
    <p:extLst>
      <p:ext uri="{BB962C8B-B14F-4D97-AF65-F5344CB8AC3E}">
        <p14:creationId xmlns:p14="http://schemas.microsoft.com/office/powerpoint/2010/main" val="441339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18896" y="2387482"/>
            <a:ext cx="2772015" cy="893834"/>
          </a:xfrm>
          <a:prstGeom prst="rect">
            <a:avLst/>
          </a:prstGeom>
        </p:spPr>
        <p:txBody>
          <a:bodyPr vert="horz" wrap="square" lIns="0" tIns="0" rIns="0" bIns="0" rtlCol="0">
            <a:spAutoFit/>
          </a:bodyPr>
          <a:lstStyle/>
          <a:p>
            <a:pPr marL="11527" marR="989552"/>
            <a:r>
              <a:rPr sz="1452" spc="-5" dirty="0">
                <a:latin typeface="Arial"/>
                <a:cs typeface="Arial"/>
              </a:rPr>
              <a:t>Mining and Quarrying  Manufacturing</a:t>
            </a:r>
            <a:endParaRPr sz="1452">
              <a:latin typeface="Arial"/>
              <a:cs typeface="Arial"/>
            </a:endParaRPr>
          </a:p>
          <a:p>
            <a:pPr marL="11527" marR="4611">
              <a:spcBef>
                <a:spcPts val="5"/>
              </a:spcBef>
            </a:pPr>
            <a:r>
              <a:rPr sz="1452" spc="-5" dirty="0">
                <a:latin typeface="Arial"/>
                <a:cs typeface="Arial"/>
              </a:rPr>
              <a:t>Electricity, Gas and Water Supply  Construction</a:t>
            </a:r>
            <a:endParaRPr sz="1452">
              <a:latin typeface="Arial"/>
              <a:cs typeface="Arial"/>
            </a:endParaRPr>
          </a:p>
        </p:txBody>
      </p:sp>
      <p:sp>
        <p:nvSpPr>
          <p:cNvPr id="3" name="object 3"/>
          <p:cNvSpPr txBox="1"/>
          <p:nvPr/>
        </p:nvSpPr>
        <p:spPr>
          <a:xfrm>
            <a:off x="2018896" y="1391540"/>
            <a:ext cx="4730291" cy="1009251"/>
          </a:xfrm>
          <a:prstGeom prst="rect">
            <a:avLst/>
          </a:prstGeom>
        </p:spPr>
        <p:txBody>
          <a:bodyPr vert="horz" wrap="square" lIns="0" tIns="0" rIns="0" bIns="0" rtlCol="0">
            <a:spAutoFit/>
          </a:bodyPr>
          <a:lstStyle/>
          <a:p>
            <a:pPr marL="11527"/>
            <a:r>
              <a:rPr sz="1452" b="1" spc="-5" dirty="0">
                <a:latin typeface="Arial"/>
                <a:cs typeface="Arial"/>
              </a:rPr>
              <a:t>The ISIC system for LU</a:t>
            </a:r>
            <a:r>
              <a:rPr sz="1452" b="1" spc="-18" dirty="0">
                <a:latin typeface="Arial"/>
                <a:cs typeface="Arial"/>
              </a:rPr>
              <a:t> </a:t>
            </a:r>
            <a:r>
              <a:rPr sz="1452" b="1" spc="-5" dirty="0">
                <a:latin typeface="Arial"/>
                <a:cs typeface="Arial"/>
              </a:rPr>
              <a:t>classification</a:t>
            </a:r>
            <a:endParaRPr sz="1452">
              <a:latin typeface="Arial"/>
              <a:cs typeface="Arial"/>
            </a:endParaRPr>
          </a:p>
          <a:p>
            <a:pPr marL="11527">
              <a:spcBef>
                <a:spcPts val="5"/>
              </a:spcBef>
            </a:pPr>
            <a:r>
              <a:rPr sz="1452" b="1" spc="-5" dirty="0">
                <a:latin typeface="Arial"/>
                <a:cs typeface="Arial"/>
              </a:rPr>
              <a:t>17 sections, 60 divisions, 159 groups and 292</a:t>
            </a:r>
            <a:r>
              <a:rPr sz="1452" b="1" spc="27" dirty="0">
                <a:latin typeface="Arial"/>
                <a:cs typeface="Arial"/>
              </a:rPr>
              <a:t> </a:t>
            </a:r>
            <a:r>
              <a:rPr sz="1452" b="1" spc="-5" dirty="0">
                <a:latin typeface="Arial"/>
                <a:cs typeface="Arial"/>
              </a:rPr>
              <a:t>classes</a:t>
            </a:r>
            <a:endParaRPr sz="1452">
              <a:latin typeface="Arial"/>
              <a:cs typeface="Arial"/>
            </a:endParaRPr>
          </a:p>
          <a:p>
            <a:pPr marL="11527" marR="2005614">
              <a:spcBef>
                <a:spcPts val="853"/>
              </a:spcBef>
            </a:pPr>
            <a:r>
              <a:rPr sz="1452" spc="-5" dirty="0">
                <a:latin typeface="Arial"/>
                <a:cs typeface="Arial"/>
              </a:rPr>
              <a:t>Agriculture, Hunting and Forestry  Fishing</a:t>
            </a:r>
            <a:endParaRPr sz="1452">
              <a:latin typeface="Arial"/>
              <a:cs typeface="Arial"/>
            </a:endParaRPr>
          </a:p>
        </p:txBody>
      </p:sp>
      <p:sp>
        <p:nvSpPr>
          <p:cNvPr id="4" name="object 4"/>
          <p:cNvSpPr txBox="1">
            <a:spLocks noGrp="1"/>
          </p:cNvSpPr>
          <p:nvPr>
            <p:ph type="body" idx="1"/>
          </p:nvPr>
        </p:nvSpPr>
        <p:spPr>
          <a:xfrm>
            <a:off x="2004252" y="1656870"/>
            <a:ext cx="9543570" cy="4016446"/>
          </a:xfrm>
          <a:prstGeom prst="rect">
            <a:avLst/>
          </a:prstGeom>
        </p:spPr>
        <p:txBody>
          <a:bodyPr vert="horz" wrap="square" lIns="0" tIns="1777962" rIns="0" bIns="0" rtlCol="0">
            <a:spAutoFit/>
          </a:bodyPr>
          <a:lstStyle/>
          <a:p>
            <a:pPr marL="73770" marR="324472">
              <a:lnSpc>
                <a:spcPct val="100000"/>
              </a:lnSpc>
            </a:pPr>
            <a:r>
              <a:rPr sz="1200" spc="-5" dirty="0"/>
              <a:t>Wholesale and Retail Trade, Repair of motor vehicles, motorcycles and Personal and household  goods</a:t>
            </a:r>
          </a:p>
          <a:p>
            <a:pPr marL="73770">
              <a:lnSpc>
                <a:spcPct val="100000"/>
              </a:lnSpc>
              <a:spcBef>
                <a:spcPts val="5"/>
              </a:spcBef>
            </a:pPr>
            <a:r>
              <a:rPr sz="1200" spc="-5" dirty="0"/>
              <a:t>Hotels and</a:t>
            </a:r>
            <a:r>
              <a:rPr sz="1200" spc="-73" dirty="0"/>
              <a:t> </a:t>
            </a:r>
            <a:r>
              <a:rPr sz="1200" spc="-5" dirty="0"/>
              <a:t>Restaurants</a:t>
            </a:r>
          </a:p>
          <a:p>
            <a:pPr marL="73770" marR="4941419">
              <a:lnSpc>
                <a:spcPct val="100000"/>
              </a:lnSpc>
              <a:spcBef>
                <a:spcPts val="5"/>
              </a:spcBef>
            </a:pPr>
            <a:r>
              <a:rPr sz="1200" spc="-5" dirty="0"/>
              <a:t>Transport, Storage and Communication  Financial</a:t>
            </a:r>
            <a:r>
              <a:rPr sz="1200" spc="-77" dirty="0"/>
              <a:t> </a:t>
            </a:r>
            <a:r>
              <a:rPr sz="1200" spc="-5" dirty="0"/>
              <a:t>intermediation</a:t>
            </a:r>
          </a:p>
          <a:p>
            <a:pPr marL="73770">
              <a:lnSpc>
                <a:spcPct val="100000"/>
              </a:lnSpc>
            </a:pPr>
            <a:r>
              <a:rPr sz="1200" spc="-5" dirty="0"/>
              <a:t>Real estate, Renting and Business</a:t>
            </a:r>
            <a:r>
              <a:rPr sz="1200" spc="-36" dirty="0"/>
              <a:t> </a:t>
            </a:r>
            <a:r>
              <a:rPr sz="1200" spc="-5" dirty="0"/>
              <a:t>activities</a:t>
            </a:r>
          </a:p>
          <a:p>
            <a:pPr marL="73770" marR="3062019">
              <a:lnSpc>
                <a:spcPct val="100000"/>
              </a:lnSpc>
              <a:spcBef>
                <a:spcPts val="5"/>
              </a:spcBef>
            </a:pPr>
            <a:r>
              <a:rPr sz="1200" spc="-5" dirty="0"/>
              <a:t>Public Administration and Defense, Compulsory social security  Education</a:t>
            </a:r>
          </a:p>
          <a:p>
            <a:pPr marL="73770">
              <a:lnSpc>
                <a:spcPct val="100000"/>
              </a:lnSpc>
              <a:spcBef>
                <a:spcPts val="5"/>
              </a:spcBef>
            </a:pPr>
            <a:r>
              <a:rPr sz="1200" spc="-5" dirty="0"/>
              <a:t>Health and Social</a:t>
            </a:r>
            <a:r>
              <a:rPr sz="1200" spc="-68" dirty="0"/>
              <a:t> </a:t>
            </a:r>
            <a:r>
              <a:rPr sz="1200" spc="-5" dirty="0"/>
              <a:t>work</a:t>
            </a:r>
          </a:p>
          <a:p>
            <a:pPr marL="73770" marR="3541523">
              <a:lnSpc>
                <a:spcPct val="100000"/>
              </a:lnSpc>
              <a:spcBef>
                <a:spcPts val="5"/>
              </a:spcBef>
            </a:pPr>
            <a:r>
              <a:rPr sz="1200" spc="-5" dirty="0"/>
              <a:t>Other Community, Social and Personal Service Activities  Private Households with Employed</a:t>
            </a:r>
            <a:r>
              <a:rPr sz="1200" spc="-45" dirty="0"/>
              <a:t> </a:t>
            </a:r>
            <a:r>
              <a:rPr sz="1200" spc="-5" dirty="0"/>
              <a:t>Persons</a:t>
            </a:r>
          </a:p>
          <a:p>
            <a:pPr marL="73770">
              <a:lnSpc>
                <a:spcPts val="1543"/>
              </a:lnSpc>
            </a:pPr>
            <a:r>
              <a:rPr sz="1200" spc="-5" dirty="0"/>
              <a:t>Extra-territorial Organizations and</a:t>
            </a:r>
            <a:r>
              <a:rPr sz="1200" spc="-32" dirty="0"/>
              <a:t> </a:t>
            </a:r>
            <a:r>
              <a:rPr sz="1200" spc="-5" dirty="0"/>
              <a:t>Bodies</a:t>
            </a:r>
          </a:p>
          <a:p>
            <a:pPr marL="2351410">
              <a:lnSpc>
                <a:spcPts val="1325"/>
              </a:lnSpc>
            </a:pPr>
            <a:r>
              <a:rPr sz="1200" b="1" spc="-9" dirty="0">
                <a:latin typeface="Arial"/>
                <a:cs typeface="Arial"/>
              </a:rPr>
              <a:t>Source: </a:t>
            </a:r>
            <a:r>
              <a:rPr sz="1200" b="1" spc="-5" dirty="0">
                <a:latin typeface="Arial"/>
                <a:cs typeface="Arial"/>
              </a:rPr>
              <a:t>ISIC - </a:t>
            </a:r>
            <a:r>
              <a:rPr sz="1200" b="1" spc="-9" dirty="0">
                <a:latin typeface="Arial"/>
                <a:cs typeface="Arial"/>
              </a:rPr>
              <a:t>International Standard Classification </a:t>
            </a:r>
            <a:r>
              <a:rPr sz="1200" b="1" spc="-5" dirty="0">
                <a:latin typeface="Arial"/>
                <a:cs typeface="Arial"/>
              </a:rPr>
              <a:t>of all </a:t>
            </a:r>
            <a:r>
              <a:rPr sz="1200" b="1" spc="-9" dirty="0">
                <a:latin typeface="Arial"/>
                <a:cs typeface="Arial"/>
              </a:rPr>
              <a:t>Economic</a:t>
            </a:r>
            <a:r>
              <a:rPr sz="1200" b="1" spc="177" dirty="0">
                <a:latin typeface="Arial"/>
                <a:cs typeface="Arial"/>
              </a:rPr>
              <a:t> </a:t>
            </a:r>
            <a:r>
              <a:rPr sz="1200" b="1" spc="-9" dirty="0">
                <a:latin typeface="Arial"/>
                <a:cs typeface="Arial"/>
              </a:rPr>
              <a:t>Activities</a:t>
            </a:r>
            <a:endParaRPr sz="1200" dirty="0">
              <a:latin typeface="Arial"/>
              <a:cs typeface="Arial"/>
            </a:endParaRPr>
          </a:p>
        </p:txBody>
      </p:sp>
      <p:sp>
        <p:nvSpPr>
          <p:cNvPr id="5" name="object 5"/>
          <p:cNvSpPr txBox="1"/>
          <p:nvPr/>
        </p:nvSpPr>
        <p:spPr>
          <a:xfrm>
            <a:off x="6370216" y="2365606"/>
            <a:ext cx="2955278" cy="391133"/>
          </a:xfrm>
          <a:prstGeom prst="rect">
            <a:avLst/>
          </a:prstGeom>
        </p:spPr>
        <p:txBody>
          <a:bodyPr vert="horz" wrap="square" lIns="0" tIns="0" rIns="0" bIns="0" rtlCol="0">
            <a:spAutoFit/>
          </a:bodyPr>
          <a:lstStyle/>
          <a:p>
            <a:pPr marL="11527" marR="4611"/>
            <a:r>
              <a:rPr sz="1271" b="1" spc="-5" dirty="0">
                <a:latin typeface="Arial"/>
                <a:cs typeface="Arial"/>
              </a:rPr>
              <a:t>The 17 </a:t>
            </a:r>
            <a:r>
              <a:rPr sz="1271" b="1" spc="-9" dirty="0">
                <a:latin typeface="Arial"/>
                <a:cs typeface="Arial"/>
              </a:rPr>
              <a:t>sections </a:t>
            </a:r>
            <a:r>
              <a:rPr sz="1271" b="1" spc="-5" dirty="0">
                <a:latin typeface="Arial"/>
                <a:cs typeface="Arial"/>
              </a:rPr>
              <a:t>of the first </a:t>
            </a:r>
            <a:r>
              <a:rPr sz="1271" b="1" spc="-9" dirty="0">
                <a:latin typeface="Arial"/>
                <a:cs typeface="Arial"/>
              </a:rPr>
              <a:t>level  characterize </a:t>
            </a:r>
            <a:r>
              <a:rPr sz="1271" b="1" spc="-5" dirty="0">
                <a:latin typeface="Arial"/>
                <a:cs typeface="Arial"/>
              </a:rPr>
              <a:t>main </a:t>
            </a:r>
            <a:r>
              <a:rPr sz="1271" b="1" spc="-9" dirty="0">
                <a:latin typeface="Arial"/>
                <a:cs typeface="Arial"/>
              </a:rPr>
              <a:t>economic</a:t>
            </a:r>
            <a:r>
              <a:rPr sz="1271" b="1" spc="32" dirty="0">
                <a:latin typeface="Arial"/>
                <a:cs typeface="Arial"/>
              </a:rPr>
              <a:t> </a:t>
            </a:r>
            <a:r>
              <a:rPr sz="1271" b="1" spc="-9" dirty="0">
                <a:latin typeface="Arial"/>
                <a:cs typeface="Arial"/>
              </a:rPr>
              <a:t>activities.</a:t>
            </a:r>
            <a:endParaRPr sz="1271">
              <a:latin typeface="Arial"/>
              <a:cs typeface="Arial"/>
            </a:endParaRPr>
          </a:p>
        </p:txBody>
      </p:sp>
      <p:sp>
        <p:nvSpPr>
          <p:cNvPr id="6" name="object 6"/>
          <p:cNvSpPr txBox="1">
            <a:spLocks noGrp="1"/>
          </p:cNvSpPr>
          <p:nvPr>
            <p:ph type="title"/>
          </p:nvPr>
        </p:nvSpPr>
        <p:spPr>
          <a:xfrm>
            <a:off x="2004252" y="793237"/>
            <a:ext cx="9543570" cy="279307"/>
          </a:xfrm>
          <a:prstGeom prst="rect">
            <a:avLst/>
          </a:prstGeom>
        </p:spPr>
        <p:txBody>
          <a:bodyPr vert="horz" wrap="square" lIns="0" tIns="0" rIns="0" bIns="0" rtlCol="0" anchor="ctr">
            <a:spAutoFit/>
          </a:bodyPr>
          <a:lstStyle/>
          <a:p>
            <a:pPr marL="11527">
              <a:lnSpc>
                <a:spcPct val="100000"/>
              </a:lnSpc>
            </a:pPr>
            <a:r>
              <a:rPr sz="1815" b="1" spc="-5" dirty="0">
                <a:latin typeface="Arial"/>
                <a:cs typeface="Arial"/>
              </a:rPr>
              <a:t>A </a:t>
            </a:r>
            <a:r>
              <a:rPr sz="1815" b="1" spc="-9" dirty="0">
                <a:latin typeface="Arial"/>
                <a:cs typeface="Arial"/>
              </a:rPr>
              <a:t>possible </a:t>
            </a:r>
            <a:r>
              <a:rPr sz="1815" b="1" spc="-5" dirty="0">
                <a:latin typeface="Arial"/>
                <a:cs typeface="Arial"/>
              </a:rPr>
              <a:t>LU</a:t>
            </a:r>
            <a:r>
              <a:rPr sz="1815" b="1" spc="18" dirty="0">
                <a:latin typeface="Arial"/>
                <a:cs typeface="Arial"/>
              </a:rPr>
              <a:t> </a:t>
            </a:r>
            <a:r>
              <a:rPr sz="1815" b="1" spc="-9" dirty="0">
                <a:latin typeface="Arial"/>
                <a:cs typeface="Arial"/>
              </a:rPr>
              <a:t>classification</a:t>
            </a:r>
            <a:endParaRPr sz="1815">
              <a:latin typeface="Arial"/>
              <a:cs typeface="Arial"/>
            </a:endParaRPr>
          </a:p>
        </p:txBody>
      </p:sp>
    </p:spTree>
    <p:extLst>
      <p:ext uri="{BB962C8B-B14F-4D97-AF65-F5344CB8AC3E}">
        <p14:creationId xmlns:p14="http://schemas.microsoft.com/office/powerpoint/2010/main" val="4256345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46748" y="2183955"/>
            <a:ext cx="8298756" cy="2074689"/>
          </a:xfrm>
          <a:custGeom>
            <a:avLst/>
            <a:gdLst/>
            <a:ahLst/>
            <a:cxnLst/>
            <a:rect l="l" t="t" r="r" b="b"/>
            <a:pathLst>
              <a:path w="9144000" h="2286000">
                <a:moveTo>
                  <a:pt x="0" y="0"/>
                </a:moveTo>
                <a:lnTo>
                  <a:pt x="0" y="2286000"/>
                </a:lnTo>
                <a:lnTo>
                  <a:pt x="9144000" y="2286000"/>
                </a:lnTo>
                <a:lnTo>
                  <a:pt x="9144000" y="0"/>
                </a:lnTo>
                <a:lnTo>
                  <a:pt x="0" y="0"/>
                </a:lnTo>
                <a:close/>
              </a:path>
            </a:pathLst>
          </a:custGeom>
          <a:solidFill>
            <a:srgbClr val="009999"/>
          </a:solidFill>
        </p:spPr>
        <p:txBody>
          <a:bodyPr wrap="square" lIns="0" tIns="0" rIns="0" bIns="0" rtlCol="0"/>
          <a:lstStyle/>
          <a:p>
            <a:endParaRPr sz="1634"/>
          </a:p>
        </p:txBody>
      </p:sp>
      <p:sp>
        <p:nvSpPr>
          <p:cNvPr id="3" name="object 3"/>
          <p:cNvSpPr/>
          <p:nvPr/>
        </p:nvSpPr>
        <p:spPr>
          <a:xfrm>
            <a:off x="1946748" y="2183955"/>
            <a:ext cx="8298756" cy="2074689"/>
          </a:xfrm>
          <a:custGeom>
            <a:avLst/>
            <a:gdLst/>
            <a:ahLst/>
            <a:cxnLst/>
            <a:rect l="l" t="t" r="r" b="b"/>
            <a:pathLst>
              <a:path w="9144000" h="2286000">
                <a:moveTo>
                  <a:pt x="0" y="0"/>
                </a:moveTo>
                <a:lnTo>
                  <a:pt x="0" y="2286000"/>
                </a:lnTo>
                <a:lnTo>
                  <a:pt x="9144000" y="2286000"/>
                </a:lnTo>
                <a:lnTo>
                  <a:pt x="9144000" y="0"/>
                </a:lnTo>
                <a:lnTo>
                  <a:pt x="0" y="0"/>
                </a:lnTo>
                <a:close/>
              </a:path>
            </a:pathLst>
          </a:custGeom>
          <a:ln w="9525">
            <a:solidFill>
              <a:srgbClr val="000000"/>
            </a:solidFill>
          </a:ln>
        </p:spPr>
        <p:txBody>
          <a:bodyPr wrap="square" lIns="0" tIns="0" rIns="0" bIns="0" rtlCol="0"/>
          <a:lstStyle/>
          <a:p>
            <a:endParaRPr sz="1634"/>
          </a:p>
        </p:txBody>
      </p:sp>
      <p:sp>
        <p:nvSpPr>
          <p:cNvPr id="4" name="object 4"/>
          <p:cNvSpPr txBox="1"/>
          <p:nvPr/>
        </p:nvSpPr>
        <p:spPr>
          <a:xfrm>
            <a:off x="2491239" y="1620332"/>
            <a:ext cx="3239973" cy="251479"/>
          </a:xfrm>
          <a:prstGeom prst="rect">
            <a:avLst/>
          </a:prstGeom>
        </p:spPr>
        <p:txBody>
          <a:bodyPr vert="horz" wrap="square" lIns="0" tIns="0" rIns="0" bIns="0" rtlCol="0">
            <a:spAutoFit/>
          </a:bodyPr>
          <a:lstStyle/>
          <a:p>
            <a:pPr marL="11527"/>
            <a:r>
              <a:rPr sz="1634" dirty="0">
                <a:latin typeface="Arial"/>
                <a:cs typeface="Arial"/>
              </a:rPr>
              <a:t>Setting the scene: </a:t>
            </a:r>
            <a:r>
              <a:rPr sz="1634" spc="-5" dirty="0">
                <a:latin typeface="Arial"/>
                <a:cs typeface="Arial"/>
              </a:rPr>
              <a:t>some</a:t>
            </a:r>
            <a:r>
              <a:rPr sz="1634" spc="-45" dirty="0">
                <a:latin typeface="Arial"/>
                <a:cs typeface="Arial"/>
              </a:rPr>
              <a:t> </a:t>
            </a:r>
            <a:r>
              <a:rPr sz="1634" spc="-5" dirty="0">
                <a:latin typeface="Arial"/>
                <a:cs typeface="Arial"/>
              </a:rPr>
              <a:t>definitions</a:t>
            </a:r>
            <a:endParaRPr sz="1634">
              <a:latin typeface="Arial"/>
              <a:cs typeface="Arial"/>
            </a:endParaRPr>
          </a:p>
        </p:txBody>
      </p:sp>
      <p:sp>
        <p:nvSpPr>
          <p:cNvPr id="5" name="object 5"/>
          <p:cNvSpPr txBox="1">
            <a:spLocks noGrp="1"/>
          </p:cNvSpPr>
          <p:nvPr>
            <p:ph type="title"/>
          </p:nvPr>
        </p:nvSpPr>
        <p:spPr>
          <a:xfrm>
            <a:off x="2018896" y="-287677"/>
            <a:ext cx="1285731" cy="2031325"/>
          </a:xfrm>
          <a:prstGeom prst="rect">
            <a:avLst/>
          </a:prstGeom>
        </p:spPr>
        <p:txBody>
          <a:bodyPr vert="horz" wrap="square" lIns="0" tIns="0" rIns="0" bIns="0" rtlCol="0" anchor="ctr">
            <a:spAutoFit/>
          </a:bodyPr>
          <a:lstStyle/>
          <a:p>
            <a:pPr marL="11527">
              <a:lnSpc>
                <a:spcPct val="100000"/>
              </a:lnSpc>
            </a:pPr>
            <a:r>
              <a:rPr b="1" spc="-5" dirty="0">
                <a:solidFill>
                  <a:srgbClr val="FFFFFF"/>
                </a:solidFill>
                <a:latin typeface="Arial"/>
                <a:cs typeface="Arial"/>
              </a:rPr>
              <a:t>Summary</a:t>
            </a:r>
          </a:p>
        </p:txBody>
      </p:sp>
      <p:sp>
        <p:nvSpPr>
          <p:cNvPr id="6" name="object 6"/>
          <p:cNvSpPr txBox="1"/>
          <p:nvPr/>
        </p:nvSpPr>
        <p:spPr>
          <a:xfrm>
            <a:off x="2491239" y="4378285"/>
            <a:ext cx="1404449" cy="251479"/>
          </a:xfrm>
          <a:prstGeom prst="rect">
            <a:avLst/>
          </a:prstGeom>
        </p:spPr>
        <p:txBody>
          <a:bodyPr vert="horz" wrap="square" lIns="0" tIns="0" rIns="0" bIns="0" rtlCol="0">
            <a:spAutoFit/>
          </a:bodyPr>
          <a:lstStyle/>
          <a:p>
            <a:pPr marL="11527"/>
            <a:r>
              <a:rPr sz="1634" spc="-5" dirty="0">
                <a:latin typeface="Arial"/>
                <a:cs typeface="Arial"/>
              </a:rPr>
              <a:t>LCLU</a:t>
            </a:r>
            <a:r>
              <a:rPr sz="1634" spc="-68" dirty="0">
                <a:latin typeface="Arial"/>
                <a:cs typeface="Arial"/>
              </a:rPr>
              <a:t> </a:t>
            </a:r>
            <a:r>
              <a:rPr sz="1634" spc="-9" dirty="0">
                <a:latin typeface="Arial"/>
                <a:cs typeface="Arial"/>
              </a:rPr>
              <a:t>mapping</a:t>
            </a:r>
            <a:endParaRPr sz="1634">
              <a:latin typeface="Arial"/>
              <a:cs typeface="Arial"/>
            </a:endParaRPr>
          </a:p>
        </p:txBody>
      </p:sp>
      <p:sp>
        <p:nvSpPr>
          <p:cNvPr id="7" name="object 7"/>
          <p:cNvSpPr txBox="1"/>
          <p:nvPr/>
        </p:nvSpPr>
        <p:spPr>
          <a:xfrm>
            <a:off x="2502765" y="2394202"/>
            <a:ext cx="2339788" cy="243656"/>
          </a:xfrm>
          <a:prstGeom prst="rect">
            <a:avLst/>
          </a:prstGeom>
        </p:spPr>
        <p:txBody>
          <a:bodyPr vert="horz" wrap="square" lIns="0" tIns="0" rIns="0" bIns="0" rtlCol="0">
            <a:spAutoFit/>
          </a:bodyPr>
          <a:lstStyle/>
          <a:p>
            <a:pPr>
              <a:lnSpc>
                <a:spcPts val="1942"/>
              </a:lnSpc>
            </a:pPr>
            <a:r>
              <a:rPr sz="1634" b="1" dirty="0">
                <a:solidFill>
                  <a:srgbClr val="FFFFFF"/>
                </a:solidFill>
                <a:latin typeface="Arial"/>
                <a:cs typeface="Arial"/>
              </a:rPr>
              <a:t>The need for LCLU</a:t>
            </a:r>
            <a:r>
              <a:rPr sz="1634" b="1" spc="-109" dirty="0">
                <a:solidFill>
                  <a:srgbClr val="FFFFFF"/>
                </a:solidFill>
                <a:latin typeface="Arial"/>
                <a:cs typeface="Arial"/>
              </a:rPr>
              <a:t> </a:t>
            </a:r>
            <a:r>
              <a:rPr sz="1634" b="1" dirty="0">
                <a:solidFill>
                  <a:srgbClr val="FFFFFF"/>
                </a:solidFill>
                <a:latin typeface="Arial"/>
                <a:cs typeface="Arial"/>
              </a:rPr>
              <a:t>data</a:t>
            </a:r>
            <a:endParaRPr sz="1634">
              <a:latin typeface="Arial"/>
              <a:cs typeface="Arial"/>
            </a:endParaRPr>
          </a:p>
        </p:txBody>
      </p:sp>
      <p:sp>
        <p:nvSpPr>
          <p:cNvPr id="8" name="object 8"/>
          <p:cNvSpPr txBox="1"/>
          <p:nvPr/>
        </p:nvSpPr>
        <p:spPr>
          <a:xfrm>
            <a:off x="3914926" y="2826648"/>
            <a:ext cx="6185455" cy="1284775"/>
          </a:xfrm>
          <a:prstGeom prst="rect">
            <a:avLst/>
          </a:prstGeom>
        </p:spPr>
        <p:txBody>
          <a:bodyPr vert="horz" wrap="square" lIns="0" tIns="0" rIns="0" bIns="0" rtlCol="0">
            <a:spAutoFit/>
          </a:bodyPr>
          <a:lstStyle/>
          <a:p>
            <a:pPr>
              <a:lnSpc>
                <a:spcPct val="100000"/>
              </a:lnSpc>
            </a:pPr>
            <a:r>
              <a:rPr sz="1452" spc="-5" dirty="0">
                <a:solidFill>
                  <a:srgbClr val="FFFFFF"/>
                </a:solidFill>
                <a:latin typeface="Arial"/>
                <a:cs typeface="Arial"/>
              </a:rPr>
              <a:t>LCLU: </a:t>
            </a:r>
            <a:r>
              <a:rPr sz="1452" dirty="0">
                <a:solidFill>
                  <a:srgbClr val="FFFFFF"/>
                </a:solidFill>
                <a:latin typeface="Arial"/>
                <a:cs typeface="Arial"/>
              </a:rPr>
              <a:t>a </a:t>
            </a:r>
            <a:r>
              <a:rPr sz="1452" spc="-5" dirty="0">
                <a:solidFill>
                  <a:srgbClr val="FFFFFF"/>
                </a:solidFill>
                <a:latin typeface="Arial"/>
                <a:cs typeface="Arial"/>
              </a:rPr>
              <a:t>cross-cutting environmental</a:t>
            </a:r>
            <a:r>
              <a:rPr sz="1452" spc="-59" dirty="0">
                <a:solidFill>
                  <a:srgbClr val="FFFFFF"/>
                </a:solidFill>
                <a:latin typeface="Arial"/>
                <a:cs typeface="Arial"/>
              </a:rPr>
              <a:t> </a:t>
            </a:r>
            <a:r>
              <a:rPr sz="1452" spc="-5" dirty="0">
                <a:solidFill>
                  <a:srgbClr val="FFFFFF"/>
                </a:solidFill>
                <a:latin typeface="Arial"/>
                <a:cs typeface="Arial"/>
              </a:rPr>
              <a:t>variable</a:t>
            </a:r>
            <a:endParaRPr sz="1452">
              <a:latin typeface="Arial"/>
              <a:cs typeface="Arial"/>
            </a:endParaRPr>
          </a:p>
          <a:p>
            <a:pPr>
              <a:lnSpc>
                <a:spcPct val="160000"/>
              </a:lnSpc>
              <a:spcBef>
                <a:spcPts val="5"/>
              </a:spcBef>
            </a:pPr>
            <a:r>
              <a:rPr sz="1452" spc="-5" dirty="0">
                <a:solidFill>
                  <a:srgbClr val="FFFFFF"/>
                </a:solidFill>
                <a:latin typeface="Arial"/>
                <a:cs typeface="Arial"/>
              </a:rPr>
              <a:t>Relation between two european iniciatives </a:t>
            </a:r>
            <a:r>
              <a:rPr sz="1452" dirty="0">
                <a:solidFill>
                  <a:srgbClr val="FFFFFF"/>
                </a:solidFill>
                <a:latin typeface="Arial"/>
                <a:cs typeface="Arial"/>
              </a:rPr>
              <a:t>(GMES </a:t>
            </a:r>
            <a:r>
              <a:rPr sz="1452" spc="-5" dirty="0">
                <a:solidFill>
                  <a:srgbClr val="FFFFFF"/>
                </a:solidFill>
                <a:latin typeface="Arial"/>
                <a:cs typeface="Arial"/>
              </a:rPr>
              <a:t>and INSPIRE) and LCLU  LCLU and environmental</a:t>
            </a:r>
            <a:r>
              <a:rPr sz="1452" spc="-64" dirty="0">
                <a:solidFill>
                  <a:srgbClr val="FFFFFF"/>
                </a:solidFill>
                <a:latin typeface="Arial"/>
                <a:cs typeface="Arial"/>
              </a:rPr>
              <a:t> </a:t>
            </a:r>
            <a:r>
              <a:rPr sz="1452" spc="-5" dirty="0">
                <a:solidFill>
                  <a:srgbClr val="FFFFFF"/>
                </a:solidFill>
                <a:latin typeface="Arial"/>
                <a:cs typeface="Arial"/>
              </a:rPr>
              <a:t>legislation</a:t>
            </a:r>
            <a:endParaRPr sz="1452">
              <a:latin typeface="Arial"/>
              <a:cs typeface="Arial"/>
            </a:endParaRPr>
          </a:p>
          <a:p>
            <a:pPr>
              <a:lnSpc>
                <a:spcPts val="1729"/>
              </a:lnSpc>
              <a:spcBef>
                <a:spcPts val="1048"/>
              </a:spcBef>
            </a:pPr>
            <a:r>
              <a:rPr sz="1452" spc="-5" dirty="0">
                <a:solidFill>
                  <a:srgbClr val="FFFFFF"/>
                </a:solidFill>
                <a:latin typeface="Arial"/>
                <a:cs typeface="Arial"/>
              </a:rPr>
              <a:t>LCLU and the DPSIR</a:t>
            </a:r>
            <a:r>
              <a:rPr sz="1452" spc="-59" dirty="0">
                <a:solidFill>
                  <a:srgbClr val="FFFFFF"/>
                </a:solidFill>
                <a:latin typeface="Arial"/>
                <a:cs typeface="Arial"/>
              </a:rPr>
              <a:t> </a:t>
            </a:r>
            <a:r>
              <a:rPr sz="1452" spc="-5" dirty="0">
                <a:solidFill>
                  <a:srgbClr val="FFFFFF"/>
                </a:solidFill>
                <a:latin typeface="Arial"/>
                <a:cs typeface="Arial"/>
              </a:rPr>
              <a:t>framework</a:t>
            </a:r>
            <a:endParaRPr sz="1452">
              <a:latin typeface="Arial"/>
              <a:cs typeface="Arial"/>
            </a:endParaRPr>
          </a:p>
        </p:txBody>
      </p:sp>
      <p:sp>
        <p:nvSpPr>
          <p:cNvPr id="9" name="object 9"/>
          <p:cNvSpPr txBox="1"/>
          <p:nvPr/>
        </p:nvSpPr>
        <p:spPr>
          <a:xfrm>
            <a:off x="3880577" y="4764420"/>
            <a:ext cx="4749309" cy="965329"/>
          </a:xfrm>
          <a:prstGeom prst="rect">
            <a:avLst/>
          </a:prstGeom>
        </p:spPr>
        <p:txBody>
          <a:bodyPr vert="horz" wrap="square" lIns="0" tIns="0" rIns="0" bIns="0" rtlCol="0">
            <a:spAutoFit/>
          </a:bodyPr>
          <a:lstStyle/>
          <a:p>
            <a:pPr marL="11527"/>
            <a:r>
              <a:rPr sz="1452" spc="-5" dirty="0">
                <a:latin typeface="Arial"/>
                <a:cs typeface="Arial"/>
              </a:rPr>
              <a:t>At country level (the case study of the</a:t>
            </a:r>
            <a:r>
              <a:rPr sz="1452" spc="9" dirty="0">
                <a:latin typeface="Arial"/>
                <a:cs typeface="Arial"/>
              </a:rPr>
              <a:t> </a:t>
            </a:r>
            <a:r>
              <a:rPr sz="1452" spc="-5" dirty="0">
                <a:latin typeface="Arial"/>
                <a:cs typeface="Arial"/>
              </a:rPr>
              <a:t>USA)</a:t>
            </a:r>
            <a:endParaRPr sz="1452">
              <a:latin typeface="Arial"/>
              <a:cs typeface="Arial"/>
            </a:endParaRPr>
          </a:p>
          <a:p>
            <a:pPr marL="11527">
              <a:spcBef>
                <a:spcPts val="1175"/>
              </a:spcBef>
            </a:pPr>
            <a:r>
              <a:rPr sz="1452" spc="-5" dirty="0">
                <a:latin typeface="Arial"/>
                <a:cs typeface="Arial"/>
              </a:rPr>
              <a:t>At European level (GSE Land and </a:t>
            </a:r>
            <a:r>
              <a:rPr sz="1452" dirty="0">
                <a:latin typeface="Arial"/>
                <a:cs typeface="Arial"/>
              </a:rPr>
              <a:t>GMES </a:t>
            </a:r>
            <a:r>
              <a:rPr sz="1452" spc="-5" dirty="0">
                <a:latin typeface="Arial"/>
                <a:cs typeface="Arial"/>
              </a:rPr>
              <a:t>FTS</a:t>
            </a:r>
            <a:r>
              <a:rPr sz="1452" spc="-41" dirty="0">
                <a:latin typeface="Arial"/>
                <a:cs typeface="Arial"/>
              </a:rPr>
              <a:t> </a:t>
            </a:r>
            <a:r>
              <a:rPr sz="1452" spc="-5" dirty="0">
                <a:latin typeface="Arial"/>
                <a:cs typeface="Arial"/>
              </a:rPr>
              <a:t>Land)</a:t>
            </a:r>
            <a:endParaRPr sz="1452">
              <a:latin typeface="Arial"/>
              <a:cs typeface="Arial"/>
            </a:endParaRPr>
          </a:p>
          <a:p>
            <a:pPr marL="11527">
              <a:spcBef>
                <a:spcPts val="1085"/>
              </a:spcBef>
            </a:pPr>
            <a:r>
              <a:rPr sz="1452" spc="-5" dirty="0">
                <a:latin typeface="Arial"/>
                <a:cs typeface="Arial"/>
              </a:rPr>
              <a:t>At Global level (GLG2000, MOD12Q1 and</a:t>
            </a:r>
            <a:r>
              <a:rPr sz="1452" spc="5" dirty="0">
                <a:latin typeface="Arial"/>
                <a:cs typeface="Arial"/>
              </a:rPr>
              <a:t> </a:t>
            </a:r>
            <a:r>
              <a:rPr sz="1452" spc="-5" dirty="0">
                <a:latin typeface="Arial"/>
                <a:cs typeface="Arial"/>
              </a:rPr>
              <a:t>GLOBCOVER)</a:t>
            </a:r>
            <a:endParaRPr sz="1452">
              <a:latin typeface="Arial"/>
              <a:cs typeface="Arial"/>
            </a:endParaRPr>
          </a:p>
        </p:txBody>
      </p:sp>
      <p:sp>
        <p:nvSpPr>
          <p:cNvPr id="10" name="object 10"/>
          <p:cNvSpPr txBox="1"/>
          <p:nvPr/>
        </p:nvSpPr>
        <p:spPr>
          <a:xfrm>
            <a:off x="2165507" y="1492162"/>
            <a:ext cx="228216" cy="446917"/>
          </a:xfrm>
          <a:prstGeom prst="rect">
            <a:avLst/>
          </a:prstGeom>
        </p:spPr>
        <p:txBody>
          <a:bodyPr vert="horz" wrap="square" lIns="0" tIns="0" rIns="0" bIns="0" rtlCol="0">
            <a:spAutoFit/>
          </a:bodyPr>
          <a:lstStyle/>
          <a:p>
            <a:pPr marL="11527"/>
            <a:r>
              <a:rPr sz="2904" b="1" spc="-5" dirty="0">
                <a:solidFill>
                  <a:srgbClr val="A50021"/>
                </a:solidFill>
                <a:latin typeface="Arial"/>
                <a:cs typeface="Arial"/>
              </a:rPr>
              <a:t>1</a:t>
            </a:r>
            <a:endParaRPr sz="2904">
              <a:latin typeface="Arial"/>
              <a:cs typeface="Arial"/>
            </a:endParaRPr>
          </a:p>
        </p:txBody>
      </p:sp>
      <p:sp>
        <p:nvSpPr>
          <p:cNvPr id="11" name="object 11"/>
          <p:cNvSpPr txBox="1"/>
          <p:nvPr/>
        </p:nvSpPr>
        <p:spPr>
          <a:xfrm>
            <a:off x="2177033" y="2266010"/>
            <a:ext cx="205164" cy="448841"/>
          </a:xfrm>
          <a:prstGeom prst="rect">
            <a:avLst/>
          </a:prstGeom>
        </p:spPr>
        <p:txBody>
          <a:bodyPr vert="horz" wrap="square" lIns="0" tIns="0" rIns="0" bIns="0" rtlCol="0">
            <a:spAutoFit/>
          </a:bodyPr>
          <a:lstStyle/>
          <a:p>
            <a:pPr>
              <a:lnSpc>
                <a:spcPts val="3453"/>
              </a:lnSpc>
            </a:pPr>
            <a:r>
              <a:rPr sz="2904" b="1" spc="-5" dirty="0">
                <a:solidFill>
                  <a:srgbClr val="FFFFFF"/>
                </a:solidFill>
                <a:latin typeface="Arial"/>
                <a:cs typeface="Arial"/>
              </a:rPr>
              <a:t>2</a:t>
            </a:r>
            <a:endParaRPr sz="2904">
              <a:latin typeface="Arial"/>
              <a:cs typeface="Arial"/>
            </a:endParaRPr>
          </a:p>
        </p:txBody>
      </p:sp>
      <p:sp>
        <p:nvSpPr>
          <p:cNvPr id="12" name="object 12"/>
          <p:cNvSpPr txBox="1"/>
          <p:nvPr/>
        </p:nvSpPr>
        <p:spPr>
          <a:xfrm>
            <a:off x="2165507" y="4250093"/>
            <a:ext cx="228216" cy="446917"/>
          </a:xfrm>
          <a:prstGeom prst="rect">
            <a:avLst/>
          </a:prstGeom>
        </p:spPr>
        <p:txBody>
          <a:bodyPr vert="horz" wrap="square" lIns="0" tIns="0" rIns="0" bIns="0" rtlCol="0">
            <a:spAutoFit/>
          </a:bodyPr>
          <a:lstStyle/>
          <a:p>
            <a:pPr marL="11527"/>
            <a:r>
              <a:rPr sz="2904" b="1" spc="-5" dirty="0">
                <a:solidFill>
                  <a:srgbClr val="A50021"/>
                </a:solidFill>
                <a:latin typeface="Arial"/>
                <a:cs typeface="Arial"/>
              </a:rPr>
              <a:t>3</a:t>
            </a:r>
            <a:endParaRPr sz="2904">
              <a:latin typeface="Arial"/>
              <a:cs typeface="Arial"/>
            </a:endParaRPr>
          </a:p>
        </p:txBody>
      </p:sp>
    </p:spTree>
    <p:extLst>
      <p:ext uri="{BB962C8B-B14F-4D97-AF65-F5344CB8AC3E}">
        <p14:creationId xmlns:p14="http://schemas.microsoft.com/office/powerpoint/2010/main" val="1522695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04252" y="793237"/>
            <a:ext cx="9543570" cy="279307"/>
          </a:xfrm>
          <a:prstGeom prst="rect">
            <a:avLst/>
          </a:prstGeom>
        </p:spPr>
        <p:txBody>
          <a:bodyPr vert="horz" wrap="square" lIns="0" tIns="0" rIns="0" bIns="0" rtlCol="0" anchor="ctr">
            <a:spAutoFit/>
          </a:bodyPr>
          <a:lstStyle/>
          <a:p>
            <a:pPr marL="11527">
              <a:lnSpc>
                <a:spcPct val="100000"/>
              </a:lnSpc>
            </a:pPr>
            <a:r>
              <a:rPr sz="1815" b="1" spc="-5" dirty="0">
                <a:latin typeface="Arial"/>
                <a:cs typeface="Arial"/>
              </a:rPr>
              <a:t>The need for LCLU</a:t>
            </a:r>
            <a:r>
              <a:rPr sz="1815" b="1" dirty="0">
                <a:latin typeface="Arial"/>
                <a:cs typeface="Arial"/>
              </a:rPr>
              <a:t> </a:t>
            </a:r>
            <a:r>
              <a:rPr sz="1815" b="1" spc="-5" dirty="0">
                <a:latin typeface="Arial"/>
                <a:cs typeface="Arial"/>
              </a:rPr>
              <a:t>data</a:t>
            </a:r>
            <a:endParaRPr sz="1815">
              <a:latin typeface="Arial"/>
              <a:cs typeface="Arial"/>
            </a:endParaRPr>
          </a:p>
        </p:txBody>
      </p:sp>
      <p:sp>
        <p:nvSpPr>
          <p:cNvPr id="3" name="object 3"/>
          <p:cNvSpPr txBox="1"/>
          <p:nvPr/>
        </p:nvSpPr>
        <p:spPr>
          <a:xfrm>
            <a:off x="2865835" y="2264869"/>
            <a:ext cx="1485708" cy="286976"/>
          </a:xfrm>
          <a:prstGeom prst="rect">
            <a:avLst/>
          </a:prstGeom>
          <a:solidFill>
            <a:srgbClr val="99CC00"/>
          </a:solidFill>
          <a:ln w="28575">
            <a:solidFill>
              <a:srgbClr val="336600"/>
            </a:solidFill>
          </a:ln>
        </p:spPr>
        <p:txBody>
          <a:bodyPr vert="horz" wrap="square" lIns="0" tIns="35154" rIns="0" bIns="0" rtlCol="0">
            <a:spAutoFit/>
          </a:bodyPr>
          <a:lstStyle/>
          <a:p>
            <a:pPr marL="199985">
              <a:spcBef>
                <a:spcPts val="277"/>
              </a:spcBef>
            </a:pPr>
            <a:r>
              <a:rPr sz="1634" spc="-9" dirty="0">
                <a:latin typeface="Arial"/>
                <a:cs typeface="Arial"/>
              </a:rPr>
              <a:t>Biodiversity</a:t>
            </a:r>
            <a:endParaRPr sz="1634">
              <a:latin typeface="Arial"/>
              <a:cs typeface="Arial"/>
            </a:endParaRPr>
          </a:p>
        </p:txBody>
      </p:sp>
      <p:sp>
        <p:nvSpPr>
          <p:cNvPr id="4" name="object 4"/>
          <p:cNvSpPr txBox="1"/>
          <p:nvPr/>
        </p:nvSpPr>
        <p:spPr>
          <a:xfrm>
            <a:off x="4883125" y="3154910"/>
            <a:ext cx="1984210" cy="957935"/>
          </a:xfrm>
          <a:prstGeom prst="rect">
            <a:avLst/>
          </a:prstGeom>
          <a:solidFill>
            <a:srgbClr val="FAD264"/>
          </a:solidFill>
          <a:ln w="38100">
            <a:solidFill>
              <a:srgbClr val="A50021"/>
            </a:solidFill>
          </a:ln>
        </p:spPr>
        <p:txBody>
          <a:bodyPr vert="horz" wrap="square" lIns="0" tIns="35731" rIns="0" bIns="0" rtlCol="0">
            <a:spAutoFit/>
          </a:bodyPr>
          <a:lstStyle/>
          <a:p>
            <a:pPr algn="ctr">
              <a:spcBef>
                <a:spcPts val="281"/>
              </a:spcBef>
            </a:pPr>
            <a:r>
              <a:rPr sz="1634" spc="-5" dirty="0">
                <a:latin typeface="Arial"/>
                <a:cs typeface="Arial"/>
              </a:rPr>
              <a:t>LCLU</a:t>
            </a:r>
            <a:endParaRPr sz="1634">
              <a:latin typeface="Arial"/>
              <a:cs typeface="Arial"/>
            </a:endParaRPr>
          </a:p>
          <a:p>
            <a:pPr marL="178661" marR="173474" algn="ctr">
              <a:spcBef>
                <a:spcPts val="18"/>
              </a:spcBef>
            </a:pPr>
            <a:r>
              <a:rPr sz="1452" spc="-5" dirty="0">
                <a:latin typeface="Arial"/>
                <a:cs typeface="Arial"/>
              </a:rPr>
              <a:t>The most important  environmental  variable</a:t>
            </a:r>
            <a:endParaRPr sz="1452">
              <a:latin typeface="Arial"/>
              <a:cs typeface="Arial"/>
            </a:endParaRPr>
          </a:p>
        </p:txBody>
      </p:sp>
      <p:sp>
        <p:nvSpPr>
          <p:cNvPr id="5" name="object 5"/>
          <p:cNvSpPr txBox="1"/>
          <p:nvPr/>
        </p:nvSpPr>
        <p:spPr>
          <a:xfrm>
            <a:off x="4029736" y="1495159"/>
            <a:ext cx="1248271" cy="287559"/>
          </a:xfrm>
          <a:prstGeom prst="rect">
            <a:avLst/>
          </a:prstGeom>
          <a:solidFill>
            <a:srgbClr val="99CC00"/>
          </a:solidFill>
          <a:ln w="28574">
            <a:solidFill>
              <a:srgbClr val="336600"/>
            </a:solidFill>
          </a:ln>
        </p:spPr>
        <p:txBody>
          <a:bodyPr vert="horz" wrap="square" lIns="0" tIns="35731" rIns="0" bIns="0" rtlCol="0">
            <a:spAutoFit/>
          </a:bodyPr>
          <a:lstStyle/>
          <a:p>
            <a:pPr marL="143505">
              <a:spcBef>
                <a:spcPts val="281"/>
              </a:spcBef>
            </a:pPr>
            <a:r>
              <a:rPr sz="1634" spc="-5" dirty="0">
                <a:latin typeface="Arial"/>
                <a:cs typeface="Arial"/>
              </a:rPr>
              <a:t>Hydrology</a:t>
            </a:r>
            <a:endParaRPr sz="1634">
              <a:latin typeface="Arial"/>
              <a:cs typeface="Arial"/>
            </a:endParaRPr>
          </a:p>
        </p:txBody>
      </p:sp>
      <p:sp>
        <p:nvSpPr>
          <p:cNvPr id="6" name="object 6"/>
          <p:cNvSpPr txBox="1"/>
          <p:nvPr/>
        </p:nvSpPr>
        <p:spPr>
          <a:xfrm>
            <a:off x="6068464" y="1499309"/>
            <a:ext cx="1678769" cy="539038"/>
          </a:xfrm>
          <a:prstGeom prst="rect">
            <a:avLst/>
          </a:prstGeom>
          <a:solidFill>
            <a:srgbClr val="99CC00"/>
          </a:solidFill>
          <a:ln w="28575">
            <a:solidFill>
              <a:srgbClr val="336600"/>
            </a:solidFill>
          </a:ln>
        </p:spPr>
        <p:txBody>
          <a:bodyPr vert="horz" wrap="square" lIns="0" tIns="35731" rIns="0" bIns="0" rtlCol="0">
            <a:spAutoFit/>
          </a:bodyPr>
          <a:lstStyle/>
          <a:p>
            <a:pPr marL="537712" marR="87602" indent="-444346">
              <a:spcBef>
                <a:spcPts val="281"/>
              </a:spcBef>
            </a:pPr>
            <a:r>
              <a:rPr sz="1634" spc="-9" dirty="0">
                <a:latin typeface="Arial"/>
                <a:cs typeface="Arial"/>
              </a:rPr>
              <a:t>Biogeochemical  </a:t>
            </a:r>
            <a:r>
              <a:rPr sz="1634" dirty="0">
                <a:latin typeface="Arial"/>
                <a:cs typeface="Arial"/>
              </a:rPr>
              <a:t>cycles</a:t>
            </a:r>
            <a:endParaRPr sz="1634">
              <a:latin typeface="Arial"/>
              <a:cs typeface="Arial"/>
            </a:endParaRPr>
          </a:p>
        </p:txBody>
      </p:sp>
      <p:sp>
        <p:nvSpPr>
          <p:cNvPr id="7" name="object 7"/>
          <p:cNvSpPr txBox="1"/>
          <p:nvPr/>
        </p:nvSpPr>
        <p:spPr>
          <a:xfrm>
            <a:off x="7596127" y="3855464"/>
            <a:ext cx="1142808" cy="538456"/>
          </a:xfrm>
          <a:prstGeom prst="rect">
            <a:avLst/>
          </a:prstGeom>
          <a:solidFill>
            <a:srgbClr val="99CC00"/>
          </a:solidFill>
          <a:ln w="28575">
            <a:solidFill>
              <a:srgbClr val="336600"/>
            </a:solidFill>
          </a:ln>
        </p:spPr>
        <p:txBody>
          <a:bodyPr vert="horz" wrap="square" lIns="0" tIns="35154" rIns="0" bIns="0" rtlCol="0">
            <a:spAutoFit/>
          </a:bodyPr>
          <a:lstStyle/>
          <a:p>
            <a:pPr marL="142353" marR="137166" indent="80686">
              <a:spcBef>
                <a:spcPts val="277"/>
              </a:spcBef>
            </a:pPr>
            <a:r>
              <a:rPr sz="1634" spc="-9" dirty="0">
                <a:latin typeface="Arial"/>
                <a:cs typeface="Arial"/>
              </a:rPr>
              <a:t>Natural  disasters</a:t>
            </a:r>
            <a:endParaRPr sz="1634">
              <a:latin typeface="Arial"/>
              <a:cs typeface="Arial"/>
            </a:endParaRPr>
          </a:p>
        </p:txBody>
      </p:sp>
      <p:sp>
        <p:nvSpPr>
          <p:cNvPr id="8" name="object 8"/>
          <p:cNvSpPr txBox="1"/>
          <p:nvPr/>
        </p:nvSpPr>
        <p:spPr>
          <a:xfrm>
            <a:off x="2390731" y="3208160"/>
            <a:ext cx="1485708" cy="287559"/>
          </a:xfrm>
          <a:prstGeom prst="rect">
            <a:avLst/>
          </a:prstGeom>
          <a:solidFill>
            <a:srgbClr val="99CC00"/>
          </a:solidFill>
          <a:ln w="28574">
            <a:solidFill>
              <a:srgbClr val="336600"/>
            </a:solidFill>
          </a:ln>
        </p:spPr>
        <p:txBody>
          <a:bodyPr vert="horz" wrap="square" lIns="0" tIns="35731" rIns="0" bIns="0" rtlCol="0">
            <a:spAutoFit/>
          </a:bodyPr>
          <a:lstStyle/>
          <a:p>
            <a:pPr marL="360204">
              <a:spcBef>
                <a:spcPts val="281"/>
              </a:spcBef>
            </a:pPr>
            <a:r>
              <a:rPr sz="1634" spc="-9" dirty="0">
                <a:latin typeface="Arial"/>
                <a:cs typeface="Arial"/>
              </a:rPr>
              <a:t>Ecology</a:t>
            </a:r>
            <a:endParaRPr sz="1634">
              <a:latin typeface="Arial"/>
              <a:cs typeface="Arial"/>
            </a:endParaRPr>
          </a:p>
        </p:txBody>
      </p:sp>
      <p:sp>
        <p:nvSpPr>
          <p:cNvPr id="9" name="object 9"/>
          <p:cNvSpPr txBox="1"/>
          <p:nvPr/>
        </p:nvSpPr>
        <p:spPr>
          <a:xfrm>
            <a:off x="7627939" y="2689488"/>
            <a:ext cx="1211964" cy="539038"/>
          </a:xfrm>
          <a:prstGeom prst="rect">
            <a:avLst/>
          </a:prstGeom>
          <a:solidFill>
            <a:srgbClr val="99CC00"/>
          </a:solidFill>
          <a:ln w="28575">
            <a:solidFill>
              <a:srgbClr val="336600"/>
            </a:solidFill>
          </a:ln>
        </p:spPr>
        <p:txBody>
          <a:bodyPr vert="horz" wrap="square" lIns="0" tIns="35731" rIns="0" bIns="0" rtlCol="0">
            <a:spAutoFit/>
          </a:bodyPr>
          <a:lstStyle/>
          <a:p>
            <a:pPr marL="252431" marR="235140" indent="-12103">
              <a:spcBef>
                <a:spcPts val="281"/>
              </a:spcBef>
            </a:pPr>
            <a:r>
              <a:rPr sz="1634" spc="-9" dirty="0">
                <a:latin typeface="Arial"/>
                <a:cs typeface="Arial"/>
              </a:rPr>
              <a:t>Climate  change</a:t>
            </a:r>
            <a:endParaRPr sz="1634">
              <a:latin typeface="Arial"/>
              <a:cs typeface="Arial"/>
            </a:endParaRPr>
          </a:p>
        </p:txBody>
      </p:sp>
      <p:sp>
        <p:nvSpPr>
          <p:cNvPr id="10" name="object 10"/>
          <p:cNvSpPr txBox="1"/>
          <p:nvPr/>
        </p:nvSpPr>
        <p:spPr>
          <a:xfrm>
            <a:off x="3491008" y="5169433"/>
            <a:ext cx="1485708" cy="286976"/>
          </a:xfrm>
          <a:prstGeom prst="rect">
            <a:avLst/>
          </a:prstGeom>
          <a:solidFill>
            <a:srgbClr val="99CC00"/>
          </a:solidFill>
          <a:ln w="28575">
            <a:solidFill>
              <a:srgbClr val="336600"/>
            </a:solidFill>
          </a:ln>
        </p:spPr>
        <p:txBody>
          <a:bodyPr vert="horz" wrap="square" lIns="0" tIns="35154" rIns="0" bIns="0" rtlCol="0">
            <a:spAutoFit/>
          </a:bodyPr>
          <a:lstStyle/>
          <a:p>
            <a:pPr marL="118723">
              <a:spcBef>
                <a:spcPts val="277"/>
              </a:spcBef>
            </a:pPr>
            <a:r>
              <a:rPr sz="1634" spc="-9" dirty="0">
                <a:latin typeface="Arial"/>
                <a:cs typeface="Arial"/>
              </a:rPr>
              <a:t>Sustainability</a:t>
            </a:r>
            <a:endParaRPr sz="1634">
              <a:latin typeface="Arial"/>
              <a:cs typeface="Arial"/>
            </a:endParaRPr>
          </a:p>
        </p:txBody>
      </p:sp>
      <p:sp>
        <p:nvSpPr>
          <p:cNvPr id="11" name="object 11"/>
          <p:cNvSpPr txBox="1"/>
          <p:nvPr/>
        </p:nvSpPr>
        <p:spPr>
          <a:xfrm>
            <a:off x="2909404" y="4104427"/>
            <a:ext cx="1099009" cy="539038"/>
          </a:xfrm>
          <a:prstGeom prst="rect">
            <a:avLst/>
          </a:prstGeom>
          <a:solidFill>
            <a:srgbClr val="99CC00"/>
          </a:solidFill>
          <a:ln w="28575">
            <a:solidFill>
              <a:srgbClr val="336600"/>
            </a:solidFill>
          </a:ln>
        </p:spPr>
        <p:txBody>
          <a:bodyPr vert="horz" wrap="square" lIns="0" tIns="35731" rIns="0" bIns="0" rtlCol="0">
            <a:spAutoFit/>
          </a:bodyPr>
          <a:lstStyle/>
          <a:p>
            <a:pPr marL="195375" marR="189611" indent="166558">
              <a:spcBef>
                <a:spcPts val="281"/>
              </a:spcBef>
            </a:pPr>
            <a:r>
              <a:rPr sz="1634" spc="-5" dirty="0">
                <a:latin typeface="Arial"/>
                <a:cs typeface="Arial"/>
              </a:rPr>
              <a:t>Soil  </a:t>
            </a:r>
            <a:r>
              <a:rPr sz="1634" spc="-9" dirty="0">
                <a:latin typeface="Arial"/>
                <a:cs typeface="Arial"/>
              </a:rPr>
              <a:t>erosion</a:t>
            </a:r>
            <a:endParaRPr sz="1634">
              <a:latin typeface="Arial"/>
              <a:cs typeface="Arial"/>
            </a:endParaRPr>
          </a:p>
        </p:txBody>
      </p:sp>
      <p:sp>
        <p:nvSpPr>
          <p:cNvPr id="12" name="object 12"/>
          <p:cNvSpPr txBox="1"/>
          <p:nvPr/>
        </p:nvSpPr>
        <p:spPr>
          <a:xfrm>
            <a:off x="5233055" y="5406639"/>
            <a:ext cx="1416552" cy="539038"/>
          </a:xfrm>
          <a:prstGeom prst="rect">
            <a:avLst/>
          </a:prstGeom>
          <a:solidFill>
            <a:srgbClr val="99CC00"/>
          </a:solidFill>
          <a:ln w="28575">
            <a:solidFill>
              <a:srgbClr val="336600"/>
            </a:solidFill>
          </a:ln>
        </p:spPr>
        <p:txBody>
          <a:bodyPr vert="horz" wrap="square" lIns="0" tIns="35731" rIns="0" bIns="0" rtlCol="0">
            <a:spAutoFit/>
          </a:bodyPr>
          <a:lstStyle/>
          <a:p>
            <a:pPr marL="89907" marR="81838" indent="374036">
              <a:spcBef>
                <a:spcPts val="281"/>
              </a:spcBef>
            </a:pPr>
            <a:r>
              <a:rPr sz="1634" spc="-5" dirty="0">
                <a:latin typeface="Arial"/>
                <a:cs typeface="Arial"/>
              </a:rPr>
              <a:t>Land  management</a:t>
            </a:r>
            <a:endParaRPr sz="1634">
              <a:latin typeface="Arial"/>
              <a:cs typeface="Arial"/>
            </a:endParaRPr>
          </a:p>
        </p:txBody>
      </p:sp>
      <p:sp>
        <p:nvSpPr>
          <p:cNvPr id="13" name="object 13"/>
          <p:cNvSpPr txBox="1"/>
          <p:nvPr/>
        </p:nvSpPr>
        <p:spPr>
          <a:xfrm>
            <a:off x="7055313" y="4932919"/>
            <a:ext cx="1484555" cy="287559"/>
          </a:xfrm>
          <a:prstGeom prst="rect">
            <a:avLst/>
          </a:prstGeom>
          <a:solidFill>
            <a:srgbClr val="99CC00"/>
          </a:solidFill>
          <a:ln w="28575">
            <a:solidFill>
              <a:srgbClr val="336600"/>
            </a:solidFill>
          </a:ln>
        </p:spPr>
        <p:txBody>
          <a:bodyPr vert="horz" wrap="square" lIns="0" tIns="35731" rIns="0" bIns="0" rtlCol="0">
            <a:spAutoFit/>
          </a:bodyPr>
          <a:lstStyle/>
          <a:p>
            <a:pPr marL="106620">
              <a:spcBef>
                <a:spcPts val="281"/>
              </a:spcBef>
            </a:pPr>
            <a:r>
              <a:rPr sz="1634" spc="-5" dirty="0">
                <a:latin typeface="Arial"/>
                <a:cs typeface="Arial"/>
              </a:rPr>
              <a:t>Epidemiology</a:t>
            </a:r>
            <a:endParaRPr sz="1634">
              <a:latin typeface="Arial"/>
              <a:cs typeface="Arial"/>
            </a:endParaRPr>
          </a:p>
        </p:txBody>
      </p:sp>
    </p:spTree>
    <p:extLst>
      <p:ext uri="{BB962C8B-B14F-4D97-AF65-F5344CB8AC3E}">
        <p14:creationId xmlns:p14="http://schemas.microsoft.com/office/powerpoint/2010/main" val="26727405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263</TotalTime>
  <Words>5004</Words>
  <Application>Microsoft Office PowerPoint</Application>
  <PresentationFormat>Widescreen</PresentationFormat>
  <Paragraphs>702</Paragraphs>
  <Slides>67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67</vt:i4>
      </vt:variant>
    </vt:vector>
  </HeadingPairs>
  <TitlesOfParts>
    <vt:vector size="76" baseType="lpstr">
      <vt:lpstr>MS PGothic</vt:lpstr>
      <vt:lpstr>Arial</vt:lpstr>
      <vt:lpstr>Calibri</vt:lpstr>
      <vt:lpstr>Calibri Light</vt:lpstr>
      <vt:lpstr>Tahoma</vt:lpstr>
      <vt:lpstr>Times New Roman</vt:lpstr>
      <vt:lpstr>Trebuchet MS</vt:lpstr>
      <vt:lpstr>Verdana</vt:lpstr>
      <vt:lpstr>Office Theme</vt:lpstr>
      <vt:lpstr>Land Cover and Land Use (LCLU) applications</vt:lpstr>
      <vt:lpstr>Summary</vt:lpstr>
      <vt:lpstr>PowerPoint Presentation</vt:lpstr>
      <vt:lpstr>A definition of land…</vt:lpstr>
      <vt:lpstr>Land cover versus Land use</vt:lpstr>
      <vt:lpstr>A possible LC classification</vt:lpstr>
      <vt:lpstr>A possible LU classification</vt:lpstr>
      <vt:lpstr>Summary</vt:lpstr>
      <vt:lpstr>The need for LCLU data</vt:lpstr>
      <vt:lpstr>The need for LCLU data</vt:lpstr>
      <vt:lpstr>PowerPoint Presentation</vt:lpstr>
      <vt:lpstr>PowerPoint Presentation</vt:lpstr>
      <vt:lpstr>GMES</vt:lpstr>
      <vt:lpstr>INSPIRE INSPIRE is a Directive proposed by the EC in July 2004 setting the legal framework for the  establishment and operation of an Infrastructure for Spatial Information in the European  Community.</vt:lpstr>
      <vt:lpstr>INSPIRE</vt:lpstr>
      <vt:lpstr>The need for LCLU data</vt:lpstr>
      <vt:lpstr>PowerPoint Presentation</vt:lpstr>
      <vt:lpstr>The need for LCLU data</vt:lpstr>
      <vt:lpstr>The need for LCLU data</vt:lpstr>
      <vt:lpstr>The DPSIR framework to report on environmental issues</vt:lpstr>
      <vt:lpstr>DPSIR for terrestrial environments</vt:lpstr>
      <vt:lpstr>PowerPoint Presentation</vt:lpstr>
      <vt:lpstr>Summary</vt:lpstr>
      <vt:lpstr>Summary</vt:lpstr>
      <vt:lpstr>US National Land Cover Database (NLCD)</vt:lpstr>
      <vt:lpstr>US National Land Cover Database (NLCD)</vt:lpstr>
      <vt:lpstr>Thematic information extraction from satellite images</vt:lpstr>
      <vt:lpstr>US National Land Cover Database (NLCD) - 2001</vt:lpstr>
      <vt:lpstr>US National Land Cover Database (NLCD) - 2001</vt:lpstr>
      <vt:lpstr>US National Land Cover Database (NLCD) - 2001</vt:lpstr>
      <vt:lpstr>Summary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GMES FTS Land participating countries</vt:lpstr>
      <vt:lpstr>GMES FTS Land products</vt:lpstr>
      <vt:lpstr>GMES FTS Land products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lpstr>Global land cover maps Images</vt:lpstr>
      <vt:lpstr>GLOBCOVER</vt:lpstr>
      <vt:lpstr>GLOBCOVER The main goal of GLOBCOVER is to develop and demonstrate a service that will produce  a global land cover map for 2005, using as main source of data MERIS full resolution data  (300m)</vt:lpstr>
      <vt:lpstr>GLOBCOVER</vt:lpstr>
      <vt:lpstr>GLOBCOVER</vt:lpstr>
      <vt:lpstr>GLOBCOVER</vt:lpstr>
      <vt:lpstr>GLOBCOVER</vt:lpstr>
      <vt:lpstr>GLOBCOVER</vt:lpstr>
      <vt:lpstr>GLOBCOVER</vt:lpstr>
      <vt:lpstr>Land information services</vt:lpstr>
      <vt:lpstr>Summary</vt:lpstr>
      <vt:lpstr>References Arino, O. et al., 2007, GlobCover: ESA service for Global Land Cover from MERIS. Proceedings of  IGARSS’2007, Barcelona (Spain), 23-27 July, 2007.</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Guido CECCHERINI</dc:creator>
  <cp:lastModifiedBy>Andrea Leone</cp:lastModifiedBy>
  <cp:revision>5</cp:revision>
  <dcterms:created xsi:type="dcterms:W3CDTF">2016-04-14T14:45:23Z</dcterms:created>
  <dcterms:modified xsi:type="dcterms:W3CDTF">2016-07-20T15:07:43Z</dcterms:modified>
</cp:coreProperties>
</file>